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01" r:id="rId4"/>
  </p:sldMasterIdLst>
  <p:notesMasterIdLst>
    <p:notesMasterId r:id="rId68"/>
  </p:notesMasterIdLst>
  <p:handoutMasterIdLst>
    <p:handoutMasterId r:id="rId69"/>
  </p:handoutMasterIdLst>
  <p:sldIdLst>
    <p:sldId id="2113417500" r:id="rId5"/>
    <p:sldId id="2113417487" r:id="rId6"/>
    <p:sldId id="2113417538" r:id="rId7"/>
    <p:sldId id="2113417485" r:id="rId8"/>
    <p:sldId id="2113417491" r:id="rId9"/>
    <p:sldId id="2113417517" r:id="rId10"/>
    <p:sldId id="2113417518" r:id="rId11"/>
    <p:sldId id="2113417519" r:id="rId12"/>
    <p:sldId id="2113417520" r:id="rId13"/>
    <p:sldId id="2113417521" r:id="rId14"/>
    <p:sldId id="2113417522" r:id="rId15"/>
    <p:sldId id="2113417523" r:id="rId16"/>
    <p:sldId id="2113417540" r:id="rId17"/>
    <p:sldId id="2113417541" r:id="rId18"/>
    <p:sldId id="2113417483" r:id="rId19"/>
    <p:sldId id="2113417569" r:id="rId20"/>
    <p:sldId id="2113417516" r:id="rId21"/>
    <p:sldId id="2113417580" r:id="rId22"/>
    <p:sldId id="2113417564" r:id="rId23"/>
    <p:sldId id="2113417551" r:id="rId24"/>
    <p:sldId id="2113417550" r:id="rId25"/>
    <p:sldId id="2113417543" r:id="rId26"/>
    <p:sldId id="2113417581" r:id="rId27"/>
    <p:sldId id="2113417544" r:id="rId28"/>
    <p:sldId id="2113417486" r:id="rId29"/>
    <p:sldId id="2113417568" r:id="rId30"/>
    <p:sldId id="2113417513" r:id="rId31"/>
    <p:sldId id="2113417582" r:id="rId32"/>
    <p:sldId id="2113417504" r:id="rId33"/>
    <p:sldId id="2113417479" r:id="rId34"/>
    <p:sldId id="2113417567" r:id="rId35"/>
    <p:sldId id="2113417512" r:id="rId36"/>
    <p:sldId id="2113417583" r:id="rId37"/>
    <p:sldId id="2113417506" r:id="rId38"/>
    <p:sldId id="2113417552" r:id="rId39"/>
    <p:sldId id="2113417566" r:id="rId40"/>
    <p:sldId id="2113417511" r:id="rId41"/>
    <p:sldId id="2113417584" r:id="rId42"/>
    <p:sldId id="2113417508" r:id="rId43"/>
    <p:sldId id="2113417481" r:id="rId44"/>
    <p:sldId id="2113417562" r:id="rId45"/>
    <p:sldId id="2113417572" r:id="rId46"/>
    <p:sldId id="2113417509" r:id="rId47"/>
    <p:sldId id="2113417585" r:id="rId48"/>
    <p:sldId id="2113417510" r:id="rId49"/>
    <p:sldId id="2113417553" r:id="rId50"/>
    <p:sldId id="2113417554" r:id="rId51"/>
    <p:sldId id="2113417587" r:id="rId52"/>
    <p:sldId id="2113417488" r:id="rId53"/>
    <p:sldId id="2113417490" r:id="rId54"/>
    <p:sldId id="2113417524" r:id="rId55"/>
    <p:sldId id="2113417545" r:id="rId56"/>
    <p:sldId id="2113417546" r:id="rId57"/>
    <p:sldId id="2113417579" r:id="rId58"/>
    <p:sldId id="2113417476" r:id="rId59"/>
    <p:sldId id="2113417477" r:id="rId60"/>
    <p:sldId id="2113417537" r:id="rId61"/>
    <p:sldId id="2113417549" r:id="rId62"/>
    <p:sldId id="2113417561" r:id="rId63"/>
    <p:sldId id="6263" r:id="rId64"/>
    <p:sldId id="2113417570" r:id="rId65"/>
    <p:sldId id="2113417555" r:id="rId66"/>
    <p:sldId id="2113417577" r:id="rId6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F07FD4A-2DFA-4F75-84ED-F37DBEF72E1A}">
          <p14:sldIdLst>
            <p14:sldId id="2113417500"/>
          </p14:sldIdLst>
        </p14:section>
        <p14:section name="Solution" id="{A2AFF6CD-1B32-49DC-899C-607E11993615}">
          <p14:sldIdLst>
            <p14:sldId id="2113417487"/>
            <p14:sldId id="2113417538"/>
            <p14:sldId id="2113417485"/>
            <p14:sldId id="2113417491"/>
            <p14:sldId id="2113417517"/>
            <p14:sldId id="2113417518"/>
            <p14:sldId id="2113417519"/>
            <p14:sldId id="2113417520"/>
            <p14:sldId id="2113417521"/>
            <p14:sldId id="2113417522"/>
            <p14:sldId id="2113417523"/>
            <p14:sldId id="2113417540"/>
            <p14:sldId id="2113417541"/>
            <p14:sldId id="2113417483"/>
            <p14:sldId id="2113417569"/>
            <p14:sldId id="2113417516"/>
            <p14:sldId id="2113417580"/>
            <p14:sldId id="2113417564"/>
            <p14:sldId id="2113417551"/>
            <p14:sldId id="2113417550"/>
            <p14:sldId id="2113417543"/>
            <p14:sldId id="2113417581"/>
            <p14:sldId id="2113417544"/>
            <p14:sldId id="2113417486"/>
            <p14:sldId id="2113417568"/>
            <p14:sldId id="2113417513"/>
            <p14:sldId id="2113417582"/>
            <p14:sldId id="2113417504"/>
            <p14:sldId id="2113417479"/>
            <p14:sldId id="2113417567"/>
            <p14:sldId id="2113417512"/>
            <p14:sldId id="2113417583"/>
            <p14:sldId id="2113417506"/>
            <p14:sldId id="2113417552"/>
            <p14:sldId id="2113417566"/>
            <p14:sldId id="2113417511"/>
            <p14:sldId id="2113417584"/>
            <p14:sldId id="2113417508"/>
            <p14:sldId id="2113417481"/>
            <p14:sldId id="2113417562"/>
            <p14:sldId id="2113417572"/>
            <p14:sldId id="2113417509"/>
            <p14:sldId id="2113417585"/>
            <p14:sldId id="2113417510"/>
            <p14:sldId id="2113417553"/>
            <p14:sldId id="2113417554"/>
            <p14:sldId id="2113417587"/>
            <p14:sldId id="2113417488"/>
            <p14:sldId id="2113417490"/>
            <p14:sldId id="2113417524"/>
            <p14:sldId id="2113417545"/>
            <p14:sldId id="2113417546"/>
            <p14:sldId id="2113417579"/>
            <p14:sldId id="2113417476"/>
            <p14:sldId id="2113417477"/>
            <p14:sldId id="2113417537"/>
            <p14:sldId id="2113417549"/>
            <p14:sldId id="2113417561"/>
            <p14:sldId id="6263"/>
            <p14:sldId id="2113417570"/>
            <p14:sldId id="2113417555"/>
          </p14:sldIdLst>
        </p14:section>
        <p14:section name="In Progress" id="{BC80C5D1-F982-462C-9C8E-9A14F6DDA36F}">
          <p14:sldIdLst>
            <p14:sldId id="2113417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 Norman" initials="SN" lastIdx="1" clrIdx="0">
    <p:extLst>
      <p:ext uri="{19B8F6BF-5375-455C-9EA6-DF929625EA0E}">
        <p15:presenceInfo xmlns:p15="http://schemas.microsoft.com/office/powerpoint/2012/main" userId="fcd0b1fc22318e69" providerId="Windows Live"/>
      </p:ext>
    </p:extLst>
  </p:cmAuthor>
  <p:cmAuthor id="2" name="Trudi Downey" initials="TD" lastIdx="39" clrIdx="1">
    <p:extLst>
      <p:ext uri="{19B8F6BF-5375-455C-9EA6-DF929625EA0E}">
        <p15:presenceInfo xmlns:p15="http://schemas.microsoft.com/office/powerpoint/2012/main" userId="222ed5bdf7eee9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2030"/>
    <a:srgbClr val="FF8300"/>
    <a:srgbClr val="404040"/>
    <a:srgbClr val="DC202E"/>
    <a:srgbClr val="707070"/>
    <a:srgbClr val="A0A0A0"/>
    <a:srgbClr val="88D3A3"/>
    <a:srgbClr val="F2F2F2"/>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C667F-ADF8-E22C-3319-F15DE3D7D075}" v="12" dt="2021-09-09T03:44:47.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108" d="100"/>
          <a:sy n="108" d="100"/>
        </p:scale>
        <p:origin x="76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7726CFF9-B101-4D5A-AE5F-81BC4D91C170}" type="datetimeFigureOut">
              <a:rPr lang="en-US" smtClean="0"/>
              <a:t>9/21/2021</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70AA0C4-695F-4136-A1C4-C28E233376CC}" type="datetimeFigureOut">
              <a:rPr lang="en-US" smtClean="0"/>
              <a:t>9/21/2021</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323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53</a:t>
            </a:fld>
            <a:endParaRPr lang="en-US"/>
          </a:p>
        </p:txBody>
      </p:sp>
    </p:spTree>
    <p:extLst>
      <p:ext uri="{BB962C8B-B14F-4D97-AF65-F5344CB8AC3E}">
        <p14:creationId xmlns:p14="http://schemas.microsoft.com/office/powerpoint/2010/main" val="2382722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724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57</a:t>
            </a:fld>
            <a:endParaRPr lang="en-US"/>
          </a:p>
        </p:txBody>
      </p:sp>
    </p:spTree>
    <p:extLst>
      <p:ext uri="{BB962C8B-B14F-4D97-AF65-F5344CB8AC3E}">
        <p14:creationId xmlns:p14="http://schemas.microsoft.com/office/powerpoint/2010/main" val="3627317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58</a:t>
            </a:fld>
            <a:endParaRPr lang="en-US"/>
          </a:p>
        </p:txBody>
      </p:sp>
    </p:spTree>
    <p:extLst>
      <p:ext uri="{BB962C8B-B14F-4D97-AF65-F5344CB8AC3E}">
        <p14:creationId xmlns:p14="http://schemas.microsoft.com/office/powerpoint/2010/main" val="64720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SLIDES </a:t>
            </a:r>
          </a:p>
        </p:txBody>
      </p:sp>
      <p:sp>
        <p:nvSpPr>
          <p:cNvPr id="4" name="Slide Number Placeholder 3"/>
          <p:cNvSpPr>
            <a:spLocks noGrp="1"/>
          </p:cNvSpPr>
          <p:nvPr>
            <p:ph type="sldNum" sz="quarter" idx="5"/>
          </p:nvPr>
        </p:nvSpPr>
        <p:spPr/>
        <p:txBody>
          <a:bodyPr/>
          <a:lstStyle/>
          <a:p>
            <a:fld id="{ED70284F-7E88-4545-9BB2-221688BE3F3A}" type="slidenum">
              <a:rPr lang="en-US" smtClean="0"/>
              <a:t>60</a:t>
            </a:fld>
            <a:endParaRPr lang="en-US"/>
          </a:p>
        </p:txBody>
      </p:sp>
    </p:spTree>
    <p:extLst>
      <p:ext uri="{BB962C8B-B14F-4D97-AF65-F5344CB8AC3E}">
        <p14:creationId xmlns:p14="http://schemas.microsoft.com/office/powerpoint/2010/main" val="372804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9453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4</a:t>
            </a:fld>
            <a:endParaRPr lang="en-US"/>
          </a:p>
        </p:txBody>
      </p:sp>
    </p:spTree>
    <p:extLst>
      <p:ext uri="{BB962C8B-B14F-4D97-AF65-F5344CB8AC3E}">
        <p14:creationId xmlns:p14="http://schemas.microsoft.com/office/powerpoint/2010/main" val="416481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22</a:t>
            </a:fld>
            <a:endParaRPr lang="en-US"/>
          </a:p>
        </p:txBody>
      </p:sp>
    </p:spTree>
    <p:extLst>
      <p:ext uri="{BB962C8B-B14F-4D97-AF65-F5344CB8AC3E}">
        <p14:creationId xmlns:p14="http://schemas.microsoft.com/office/powerpoint/2010/main" val="214648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32</a:t>
            </a:fld>
            <a:endParaRPr lang="en-US"/>
          </a:p>
        </p:txBody>
      </p:sp>
    </p:spTree>
    <p:extLst>
      <p:ext uri="{BB962C8B-B14F-4D97-AF65-F5344CB8AC3E}">
        <p14:creationId xmlns:p14="http://schemas.microsoft.com/office/powerpoint/2010/main" val="413692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44</a:t>
            </a:fld>
            <a:endParaRPr lang="en-US"/>
          </a:p>
        </p:txBody>
      </p:sp>
    </p:spTree>
    <p:extLst>
      <p:ext uri="{BB962C8B-B14F-4D97-AF65-F5344CB8AC3E}">
        <p14:creationId xmlns:p14="http://schemas.microsoft.com/office/powerpoint/2010/main" val="68506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5520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354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Solution + Outcome </a:t>
            </a:r>
            <a:r>
              <a:rPr lang="en-US" b="1"/>
              <a:t>(Use case to be developed for each- or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Financial structure to take care of complex problems- add to 4 columns slide (s/w, services, financing)</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Integration (</a:t>
            </a:r>
            <a:r>
              <a:rPr lang="en-US" err="1"/>
              <a:t>Nareed</a:t>
            </a:r>
            <a:r>
              <a:rPr lang="en-US"/>
              <a:t>- commercial office bldg group reporting rqmnts, integrate out data into other systems so they can report out), compliance, WELL, LEED etc. </a:t>
            </a:r>
            <a:r>
              <a:rPr lang="en-US" b="1" u="sng"/>
              <a:t>watchdog</a:t>
            </a:r>
            <a:r>
              <a:rPr lang="en-US"/>
              <a:t> compliance…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C3E06-AA4D-C243-AEBD-2FF64F6FC94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2635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52</a:t>
            </a:fld>
            <a:endParaRPr lang="en-US"/>
          </a:p>
        </p:txBody>
      </p:sp>
    </p:spTree>
    <p:extLst>
      <p:ext uri="{BB962C8B-B14F-4D97-AF65-F5344CB8AC3E}">
        <p14:creationId xmlns:p14="http://schemas.microsoft.com/office/powerpoint/2010/main" val="29455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2.xml"/><Relationship Id="rId7" Type="http://schemas.openxmlformats.org/officeDocument/2006/relationships/image" Target="../media/image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6.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12.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14.xml"/><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9.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16.xml"/><Relationship Id="rId7" Type="http://schemas.openxmlformats.org/officeDocument/2006/relationships/image" Target="../media/image7.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9.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fld id="{D105F950-05EE-42A4-8FEF-DE33869804CE}" type="datetime4">
              <a:rPr lang="en-US" smtClean="0"/>
              <a:t>September 21, 2021</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2023547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45509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D04D9267-FBFC-4FF8-A2CB-62B3C77F3939}"/>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©2021 by Honeywell International Inc. All rights reserved.</a:t>
            </a:r>
          </a:p>
        </p:txBody>
      </p:sp>
    </p:spTree>
    <p:extLst>
      <p:ext uri="{BB962C8B-B14F-4D97-AF65-F5344CB8AC3E}">
        <p14:creationId xmlns:p14="http://schemas.microsoft.com/office/powerpoint/2010/main" val="3685934678"/>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81408752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96882199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442650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26065970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18621624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59321022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7732191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963337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September 21, 2021</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411791521"/>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7098638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30248655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16587267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47506906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561158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66789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83005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34092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02262377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90593622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CABE2306-64B2-4E76-99C5-2A47454E6DC8}" type="datetime4">
              <a:rPr lang="en-US" smtClean="0"/>
              <a:t>September 21, 2021</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58211929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83851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788519551"/>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72590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96566550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29083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183949955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967359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07574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a:solidFill>
                  <a:schemeClr val="bg1"/>
                </a:solidFill>
                <a:latin typeface="+mj-lt"/>
              </a:rPr>
              <a:t>END OF THE TEMPLATE</a:t>
            </a:r>
          </a:p>
        </p:txBody>
      </p:sp>
    </p:spTree>
    <p:extLst>
      <p:ext uri="{BB962C8B-B14F-4D97-AF65-F5344CB8AC3E}">
        <p14:creationId xmlns:p14="http://schemas.microsoft.com/office/powerpoint/2010/main" val="2332540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XL Content Gray">
    <p:bg>
      <p:bgPr>
        <a:solidFill>
          <a:schemeClr val="accent3"/>
        </a:solidFill>
        <a:effectLst/>
      </p:bgPr>
    </p:bg>
    <p:spTree>
      <p:nvGrpSpPr>
        <p:cNvPr id="1" name=""/>
        <p:cNvGrpSpPr/>
        <p:nvPr/>
      </p:nvGrpSpPr>
      <p:grpSpPr>
        <a:xfrm>
          <a:off x="0" y="0"/>
          <a:ext cx="0" cy="0"/>
          <a:chOff x="0" y="0"/>
          <a:chExt cx="0" cy="0"/>
        </a:xfrm>
      </p:grpSpPr>
      <p:pic>
        <p:nvPicPr>
          <p:cNvPr id="5" name="Graphic 4"/>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
        <p:nvSpPr>
          <p:cNvPr id="4" name="Rectangle 3"/>
          <p:cNvSpPr/>
          <p:nvPr userDrawn="1"/>
        </p:nvSpPr>
        <p:spPr>
          <a:xfrm>
            <a:off x="495299" y="495300"/>
            <a:ext cx="6096000" cy="2437590"/>
          </a:xfrm>
          <a:prstGeom prst="rect">
            <a:avLst/>
          </a:prstGeom>
        </p:spPr>
        <p:txBody>
          <a:bodyPr lIns="0" tIns="0" rIns="0" bIns="0">
            <a:spAutoFit/>
          </a:bodyPr>
          <a:lstStyle/>
          <a:p>
            <a:pPr>
              <a:lnSpc>
                <a:spcPct val="90000"/>
              </a:lnSpc>
            </a:pPr>
            <a:r>
              <a:rPr kumimoji="0" lang="en-US" sz="8800" b="0" i="0" u="none" strike="noStrike" kern="1200" cap="all" spc="0" normalizeH="0" baseline="0" noProof="0">
                <a:ln>
                  <a:noFill/>
                </a:ln>
                <a:solidFill>
                  <a:schemeClr val="bg1"/>
                </a:solidFill>
                <a:effectLst/>
                <a:uLnTx/>
                <a:uFillTx/>
                <a:latin typeface="+mj-lt"/>
                <a:ea typeface="+mj-ea"/>
                <a:cs typeface="+mj-cs"/>
              </a:rPr>
              <a:t>THANK</a:t>
            </a:r>
            <a:br>
              <a:rPr kumimoji="0" lang="en-US" sz="8800" b="0" i="0" u="none" strike="noStrike" kern="1200" cap="all" spc="0" normalizeH="0" baseline="0" noProof="0">
                <a:ln>
                  <a:noFill/>
                </a:ln>
                <a:solidFill>
                  <a:schemeClr val="bg1"/>
                </a:solidFill>
                <a:effectLst/>
                <a:uLnTx/>
                <a:uFillTx/>
                <a:latin typeface="+mj-lt"/>
                <a:ea typeface="+mj-ea"/>
                <a:cs typeface="+mj-cs"/>
              </a:rPr>
            </a:br>
            <a:r>
              <a:rPr kumimoji="0" lang="en-US" sz="8800" b="0" i="0" u="none" strike="noStrike" kern="1200" cap="all" spc="0" normalizeH="0" baseline="0" noProof="0">
                <a:ln>
                  <a:noFill/>
                </a:ln>
                <a:solidFill>
                  <a:schemeClr val="bg1"/>
                </a:solidFill>
                <a:effectLst/>
                <a:uLnTx/>
                <a:uFillTx/>
                <a:latin typeface="+mj-lt"/>
                <a:ea typeface="+mj-ea"/>
                <a:cs typeface="+mj-cs"/>
              </a:rPr>
              <a:t>YOU</a:t>
            </a:r>
            <a:endParaRPr lang="en-US" sz="8800">
              <a:solidFill>
                <a:schemeClr val="bg1"/>
              </a:solidFill>
              <a:latin typeface="+mj-lt"/>
            </a:endParaRPr>
          </a:p>
        </p:txBody>
      </p:sp>
    </p:spTree>
    <p:extLst>
      <p:ext uri="{BB962C8B-B14F-4D97-AF65-F5344CB8AC3E}">
        <p14:creationId xmlns:p14="http://schemas.microsoft.com/office/powerpoint/2010/main" val="941158175"/>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fld id="{933D8C16-F92E-42E4-A695-CFC4867433E8}" type="datetime4">
              <a:rPr lang="en-US" smtClean="0"/>
              <a:t>September 21, 2021</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385035849"/>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September 21, 2021</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
        <p:nvSpPr>
          <p:cNvPr id="6" name="Title 1"/>
          <p:cNvSpPr>
            <a:spLocks noGrp="1"/>
          </p:cNvSpPr>
          <p:nvPr>
            <p:ph type="ctrTitle"/>
          </p:nvPr>
        </p:nvSpPr>
        <p:spPr>
          <a:xfrm>
            <a:off x="495300" y="1462968"/>
            <a:ext cx="8382000" cy="2019300"/>
          </a:xfrm>
        </p:spPr>
        <p:txBody>
          <a:bodyPr tIns="0" anchor="t"/>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412949799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2"/>
            </p:custDataLst>
            <p:extLst>
              <p:ext uri="{D42A27DB-BD31-4B8C-83A1-F6EECF244321}">
                <p14:modId xmlns:p14="http://schemas.microsoft.com/office/powerpoint/2010/main" val="1218679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677108"/>
          </a:xfrm>
        </p:spPr>
        <p:txBody>
          <a:bodyPr tIns="0" bIns="182880" anchor="t" anchorCtr="0">
            <a:spAutoFit/>
          </a:bodyPr>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246221"/>
          </a:xfrm>
          <a:prstGeom prst="rect">
            <a:avLst/>
          </a:prstGeom>
        </p:spPr>
        <p:txBody>
          <a:bodyPr lIns="0" tIns="0" rIns="0" bIns="0" anchor="t">
            <a:spAutoFit/>
          </a:bodyPr>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
        <p:nvSpPr>
          <p:cNvPr id="9" name="Title 1"/>
          <p:cNvSpPr>
            <a:spLocks noGrp="1"/>
          </p:cNvSpPr>
          <p:nvPr>
            <p:ph type="ctrTitle"/>
          </p:nvPr>
        </p:nvSpPr>
        <p:spPr>
          <a:xfrm>
            <a:off x="495300" y="1462968"/>
            <a:ext cx="8382000" cy="2019300"/>
          </a:xfrm>
        </p:spPr>
        <p:txBody>
          <a:bodyPr tIns="0" anchor="t"/>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7732357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2"/>
            </p:custDataLst>
            <p:extLst>
              <p:ext uri="{D42A27DB-BD31-4B8C-83A1-F6EECF244321}">
                <p14:modId xmlns:p14="http://schemas.microsoft.com/office/powerpoint/2010/main" val="2491208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74170"/>
            <a:ext cx="2819400" cy="677108"/>
          </a:xfrm>
        </p:spPr>
        <p:txBody>
          <a:bodyPr tIns="0" bIns="182880" anchor="t" anchorCtr="0">
            <a:spAutoFit/>
          </a:bodyPr>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246221"/>
          </a:xfrm>
          <a:prstGeom prst="rect">
            <a:avLst/>
          </a:prstGeom>
        </p:spPr>
        <p:txBody>
          <a:bodyPr lIns="0" tIns="0" rIns="0" bIns="0" anchor="t">
            <a:spAutoFit/>
          </a:bodyPr>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
        <p:nvSpPr>
          <p:cNvPr id="14" name="Title 1"/>
          <p:cNvSpPr>
            <a:spLocks noGrp="1"/>
          </p:cNvSpPr>
          <p:nvPr>
            <p:ph type="ctrTitle"/>
          </p:nvPr>
        </p:nvSpPr>
        <p:spPr>
          <a:xfrm>
            <a:off x="495300" y="3639844"/>
            <a:ext cx="8382000" cy="2019300"/>
          </a:xfrm>
        </p:spPr>
        <p:txBody>
          <a:bodyPr tIns="0" anchor="t"/>
          <a:lstStyle>
            <a:lvl1pPr algn="l">
              <a:lnSpc>
                <a:spcPct val="70000"/>
              </a:lnSpc>
              <a:defRPr sz="4400" b="0"/>
            </a:lvl1pPr>
          </a:lstStyle>
          <a:p>
            <a:r>
              <a:rPr lang="en-US"/>
              <a:t>Click to edit Master title style</a:t>
            </a:r>
          </a:p>
        </p:txBody>
      </p:sp>
    </p:spTree>
    <p:extLst>
      <p:ext uri="{BB962C8B-B14F-4D97-AF65-F5344CB8AC3E}">
        <p14:creationId xmlns:p14="http://schemas.microsoft.com/office/powerpoint/2010/main" val="746382870"/>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ection Header Gray">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
        <p:nvSpPr>
          <p:cNvPr id="8" name="Title 1"/>
          <p:cNvSpPr>
            <a:spLocks noGrp="1"/>
          </p:cNvSpPr>
          <p:nvPr>
            <p:ph type="ctrTitle"/>
          </p:nvPr>
        </p:nvSpPr>
        <p:spPr>
          <a:xfrm>
            <a:off x="495300" y="1462968"/>
            <a:ext cx="8382000" cy="2019300"/>
          </a:xfrm>
        </p:spPr>
        <p:txBody>
          <a:bodyPr tIns="0" anchor="t"/>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3306527516"/>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2"/>
            </p:custDataLst>
            <p:extLst>
              <p:ext uri="{D42A27DB-BD31-4B8C-83A1-F6EECF244321}">
                <p14:modId xmlns:p14="http://schemas.microsoft.com/office/powerpoint/2010/main" val="3279350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11700254" cy="677108"/>
          </a:xfrm>
        </p:spPr>
        <p:txBody>
          <a:bodyPr wrap="square" tIns="0" anchor="t">
            <a:spAutoFit/>
          </a:bodyPr>
          <a:lstStyle>
            <a:lvl1pPr>
              <a:lnSpc>
                <a:spcPct val="10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92933966"/>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4016781"/>
            <a:ext cx="8382000" cy="1257301"/>
          </a:xfrm>
        </p:spPr>
        <p:txBody>
          <a:bodyPr tIns="0" anchor="t"/>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3476524699"/>
      </p:ext>
    </p:extLst>
  </p:cSld>
  <p:clrMapOvr>
    <a:masterClrMapping/>
  </p:clrMapOvr>
  <p:extLst>
    <p:ext uri="{DCECCB84-F9BA-43D5-87BE-67443E8EF086}">
      <p15:sldGuideLst xmlns:p15="http://schemas.microsoft.com/office/powerpoint/2012/main">
        <p15:guide id="1" orient="horz" pos="3336">
          <p15:clr>
            <a:srgbClr val="FBAE40"/>
          </p15:clr>
        </p15:guide>
        <p15:guide id="2" pos="5592">
          <p15:clr>
            <a:srgbClr val="FBAE40"/>
          </p15:clr>
        </p15:guide>
        <p15:guide id="3" orient="horz" pos="2160">
          <p15:clr>
            <a:srgbClr val="FBAE40"/>
          </p15:clr>
        </p15:guide>
        <p15:guide id="4" orient="horz" pos="2260">
          <p15:clr>
            <a:srgbClr val="FBAE40"/>
          </p15:clr>
        </p15:guide>
        <p15:guide id="5" orient="horz" pos="24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709783"/>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492443"/>
          </a:xfrm>
        </p:spPr>
        <p:txBody>
          <a:bodyPr tIns="18288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116484501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2"/>
            </p:custDataLst>
            <p:extLst>
              <p:ext uri="{D42A27DB-BD31-4B8C-83A1-F6EECF244321}">
                <p14:modId xmlns:p14="http://schemas.microsoft.com/office/powerpoint/2010/main" val="1055968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578373"/>
            <a:ext cx="7848600" cy="94795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307777"/>
          </a:xfrm>
        </p:spPr>
        <p:txBody>
          <a:bodyPr tIns="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292960004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guide id="3" orient="horz" pos="2160">
          <p15:clr>
            <a:srgbClr val="FBAE40"/>
          </p15:clr>
        </p15:guide>
        <p15:guide id="4" orient="horz" pos="9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90000"/>
              </a:lnSpc>
              <a:defRPr sz="8800" b="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©2020 by Honeywell International Inc. All rights reserved.</a:t>
            </a:r>
          </a:p>
        </p:txBody>
      </p:sp>
    </p:spTree>
    <p:extLst>
      <p:ext uri="{BB962C8B-B14F-4D97-AF65-F5344CB8AC3E}">
        <p14:creationId xmlns:p14="http://schemas.microsoft.com/office/powerpoint/2010/main" val="659870639"/>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624768"/>
            <a:ext cx="5372101" cy="5372100"/>
          </a:xfrm>
        </p:spPr>
        <p:txBody>
          <a:bodyPr/>
          <a:lstStyle>
            <a:lvl1pPr>
              <a:lnSpc>
                <a:spcPct val="7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29918055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2594055663"/>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575202"/>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73659615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575202"/>
            <a:ext cx="11201401" cy="419100"/>
          </a:xfrm>
        </p:spPr>
        <p:txBody>
          <a:bodyPr/>
          <a:lstStyle>
            <a:lvl1pPr>
              <a:lnSpc>
                <a:spcPct val="8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844125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73064340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29768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37353740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13465186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152917" y="1410881"/>
            <a:ext cx="3886234" cy="4344840"/>
            <a:chOff x="4152917" y="1410880"/>
            <a:chExt cx="3886234"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6631176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580917756"/>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182137" y="1410880"/>
            <a:ext cx="5827876" cy="4344686"/>
            <a:chOff x="3182137" y="1410880"/>
            <a:chExt cx="5827876"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72246114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44858535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0"/>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0"/>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6663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6663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220588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4942288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794932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91335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572086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00354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11765478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7955685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01774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77953055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96454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10pt Arial]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96164938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625384963"/>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830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347470177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741929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52629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Blank w/o Takeaway">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204146605"/>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XL Content Gray">
    <p:bg>
      <p:bgPr>
        <a:solidFill>
          <a:schemeClr val="accent3"/>
        </a:solidFill>
        <a:effectLst/>
      </p:bgPr>
    </p:bg>
    <p:spTree>
      <p:nvGrpSpPr>
        <p:cNvPr id="1" name=""/>
        <p:cNvGrpSpPr/>
        <p:nvPr/>
      </p:nvGrpSpPr>
      <p:grpSpPr>
        <a:xfrm>
          <a:off x="0" y="0"/>
          <a:ext cx="0" cy="0"/>
          <a:chOff x="0" y="0"/>
          <a:chExt cx="0" cy="0"/>
        </a:xfrm>
      </p:grpSpPr>
      <p:pic>
        <p:nvPicPr>
          <p:cNvPr id="5" name="Graphic 4"/>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
        <p:nvSpPr>
          <p:cNvPr id="4" name="Rectangle 3"/>
          <p:cNvSpPr/>
          <p:nvPr userDrawn="1"/>
        </p:nvSpPr>
        <p:spPr>
          <a:xfrm>
            <a:off x="495299" y="495300"/>
            <a:ext cx="6096000" cy="2437590"/>
          </a:xfrm>
          <a:prstGeom prst="rect">
            <a:avLst/>
          </a:prstGeom>
        </p:spPr>
        <p:txBody>
          <a:bodyPr lIns="0" tIns="0" rIns="0" bIns="0">
            <a:spAutoFit/>
          </a:bodyPr>
          <a:lstStyle/>
          <a:p>
            <a:pPr>
              <a:lnSpc>
                <a:spcPct val="90000"/>
              </a:lnSpc>
            </a:pPr>
            <a:r>
              <a:rPr kumimoji="0" lang="en-US" sz="8800" b="0" i="0" u="none" strike="noStrike" kern="1200" cap="all" spc="0" normalizeH="0" baseline="0" noProof="0">
                <a:ln>
                  <a:noFill/>
                </a:ln>
                <a:solidFill>
                  <a:schemeClr val="bg1"/>
                </a:solidFill>
                <a:effectLst/>
                <a:uLnTx/>
                <a:uFillTx/>
                <a:latin typeface="+mj-lt"/>
                <a:ea typeface="+mj-ea"/>
                <a:cs typeface="+mj-cs"/>
              </a:rPr>
              <a:t>THANK</a:t>
            </a:r>
            <a:br>
              <a:rPr kumimoji="0" lang="en-US" sz="8800" b="0" i="0" u="none" strike="noStrike" kern="1200" cap="all" spc="0" normalizeH="0" baseline="0" noProof="0">
                <a:ln>
                  <a:noFill/>
                </a:ln>
                <a:solidFill>
                  <a:schemeClr val="bg1"/>
                </a:solidFill>
                <a:effectLst/>
                <a:uLnTx/>
                <a:uFillTx/>
                <a:latin typeface="+mj-lt"/>
                <a:ea typeface="+mj-ea"/>
                <a:cs typeface="+mj-cs"/>
              </a:rPr>
            </a:br>
            <a:r>
              <a:rPr kumimoji="0" lang="en-US" sz="8800" b="0" i="0" u="none" strike="noStrike" kern="1200" cap="all" spc="0" normalizeH="0" baseline="0" noProof="0">
                <a:ln>
                  <a:noFill/>
                </a:ln>
                <a:solidFill>
                  <a:schemeClr val="bg1"/>
                </a:solidFill>
                <a:effectLst/>
                <a:uLnTx/>
                <a:uFillTx/>
                <a:latin typeface="+mj-lt"/>
                <a:ea typeface="+mj-ea"/>
                <a:cs typeface="+mj-cs"/>
              </a:rPr>
              <a:t>YOU</a:t>
            </a:r>
            <a:endParaRPr lang="en-US" sz="8800">
              <a:solidFill>
                <a:schemeClr val="bg1"/>
              </a:solidFill>
              <a:latin typeface="+mj-lt"/>
            </a:endParaRPr>
          </a:p>
        </p:txBody>
      </p:sp>
    </p:spTree>
    <p:extLst>
      <p:ext uri="{BB962C8B-B14F-4D97-AF65-F5344CB8AC3E}">
        <p14:creationId xmlns:p14="http://schemas.microsoft.com/office/powerpoint/2010/main" val="3245875901"/>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pecial White Slide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7609" y="6454709"/>
            <a:ext cx="312152" cy="196847"/>
          </a:xfrm>
          <a:prstGeom prst="rect">
            <a:avLst/>
          </a:prstGeom>
        </p:spPr>
        <p:txBody>
          <a:bodyPr/>
          <a:lstStyle/>
          <a:p>
            <a:fld id="{F929F5BF-7444-F347-ABD3-AFE4EE86D3BF}" type="slidenum">
              <a:rPr lang="en-US" smtClean="0"/>
              <a:pPr/>
              <a:t>‹#›</a:t>
            </a:fld>
            <a:endParaRPr lang="en-US"/>
          </a:p>
        </p:txBody>
      </p:sp>
      <p:sp>
        <p:nvSpPr>
          <p:cNvPr id="8" name="Title 1"/>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a:t>Click to edit heading</a:t>
            </a:r>
          </a:p>
        </p:txBody>
      </p:sp>
      <p:sp>
        <p:nvSpPr>
          <p:cNvPr id="9" name="Text Placeholder 4"/>
          <p:cNvSpPr>
            <a:spLocks noGrp="1"/>
          </p:cNvSpPr>
          <p:nvPr>
            <p:ph type="body" sz="quarter" idx="17" hasCustomPrompt="1"/>
          </p:nvPr>
        </p:nvSpPr>
        <p:spPr>
          <a:xfrm>
            <a:off x="388215" y="687113"/>
            <a:ext cx="11431546" cy="250377"/>
          </a:xfrm>
        </p:spPr>
        <p:txBody>
          <a:bodyPr/>
          <a:lstStyle>
            <a:lvl1pPr>
              <a:defRPr sz="1600" b="0">
                <a:solidFill>
                  <a:sysClr val="windowText" lastClr="000000"/>
                </a:solidFill>
              </a:defRPr>
            </a:lvl1pPr>
          </a:lstStyle>
          <a:p>
            <a:pPr lvl="0"/>
            <a:r>
              <a:rPr lang="en-US"/>
              <a:t>Click to add sub-heading</a:t>
            </a:r>
          </a:p>
        </p:txBody>
      </p:sp>
    </p:spTree>
    <p:extLst>
      <p:ext uri="{BB962C8B-B14F-4D97-AF65-F5344CB8AC3E}">
        <p14:creationId xmlns:p14="http://schemas.microsoft.com/office/powerpoint/2010/main" val="712198962"/>
      </p:ext>
    </p:extLst>
  </p:cSld>
  <p:clrMapOvr>
    <a:masterClrMapping/>
  </p:clrMapOvr>
  <p:transition>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Slide 2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07609" y="6454709"/>
            <a:ext cx="312152" cy="196847"/>
          </a:xfrm>
          <a:prstGeom prst="rect">
            <a:avLst/>
          </a:prstGeom>
        </p:spPr>
        <p:txBody>
          <a:bodyPr/>
          <a:lstStyle/>
          <a:p>
            <a:fld id="{F929F5BF-7444-F347-ABD3-AFE4EE86D3BF}" type="slidenum">
              <a:rPr lang="en-US" smtClean="0"/>
              <a:pPr/>
              <a:t>‹#›</a:t>
            </a:fld>
            <a:endParaRPr lang="en-US"/>
          </a:p>
        </p:txBody>
      </p:sp>
      <p:sp>
        <p:nvSpPr>
          <p:cNvPr id="5" name="Title 1"/>
          <p:cNvSpPr>
            <a:spLocks noGrp="1"/>
          </p:cNvSpPr>
          <p:nvPr>
            <p:ph type="title" hasCustomPrompt="1"/>
          </p:nvPr>
        </p:nvSpPr>
        <p:spPr>
          <a:xfrm>
            <a:off x="383370" y="251211"/>
            <a:ext cx="11436391" cy="389723"/>
          </a:xfrm>
        </p:spPr>
        <p:txBody>
          <a:bodyPr anchor="ctr" anchorCtr="0"/>
          <a:lstStyle>
            <a:lvl1pPr>
              <a:defRPr sz="2800" cap="none" baseline="0">
                <a:solidFill>
                  <a:sysClr val="windowText" lastClr="000000"/>
                </a:solidFill>
                <a:latin typeface="Georgia" panose="02040502050405020303" pitchFamily="18" charset="0"/>
              </a:defRPr>
            </a:lvl1pPr>
          </a:lstStyle>
          <a:p>
            <a:r>
              <a:rPr lang="en-US"/>
              <a:t>Click to edit heading</a:t>
            </a:r>
          </a:p>
        </p:txBody>
      </p:sp>
      <p:sp>
        <p:nvSpPr>
          <p:cNvPr id="8" name="Content Placeholder 2"/>
          <p:cNvSpPr>
            <a:spLocks noGrp="1"/>
          </p:cNvSpPr>
          <p:nvPr>
            <p:ph idx="1"/>
          </p:nvPr>
        </p:nvSpPr>
        <p:spPr>
          <a:xfrm>
            <a:off x="388215" y="1278240"/>
            <a:ext cx="11431546" cy="4868559"/>
          </a:xfrm>
        </p:spPr>
        <p:txBody>
          <a:bodyPr/>
          <a:lstStyle>
            <a:lvl1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b="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7pPr>
            <a:lvl8pPr marL="3429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8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Edit Master text styles</a:t>
            </a:r>
          </a:p>
          <a:p>
            <a:pPr marL="342900" marR="0" lvl="0" indent="-342900" algn="l" defTabSz="914400" rtl="0" eaLnBrk="1" fontAlgn="auto" latinLnBrk="0" hangingPunct="1">
              <a:lnSpc>
                <a:spcPct val="90000"/>
              </a:lnSpc>
              <a:spcBef>
                <a:spcPts val="1000"/>
              </a:spcBef>
              <a:spcAft>
                <a:spcPts val="0"/>
              </a:spcAft>
              <a:buClrTx/>
              <a:buSzTx/>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Fifth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Sixth</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Seventh</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Eighth</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4"/>
          <p:cNvSpPr>
            <a:spLocks noGrp="1"/>
          </p:cNvSpPr>
          <p:nvPr>
            <p:ph type="body" sz="quarter" idx="17" hasCustomPrompt="1"/>
          </p:nvPr>
        </p:nvSpPr>
        <p:spPr>
          <a:xfrm>
            <a:off x="388215" y="687113"/>
            <a:ext cx="11431546" cy="250377"/>
          </a:xfrm>
        </p:spPr>
        <p:txBody>
          <a:bodyPr/>
          <a:lstStyle>
            <a:lvl1pPr>
              <a:defRPr sz="1600" b="0">
                <a:solidFill>
                  <a:sysClr val="windowText" lastClr="000000"/>
                </a:solidFill>
              </a:defRPr>
            </a:lvl1pPr>
          </a:lstStyle>
          <a:p>
            <a:pPr lvl="0"/>
            <a:r>
              <a:rPr lang="en-US"/>
              <a:t>Click to add sub-heading</a:t>
            </a:r>
          </a:p>
        </p:txBody>
      </p:sp>
    </p:spTree>
    <p:extLst>
      <p:ext uri="{BB962C8B-B14F-4D97-AF65-F5344CB8AC3E}">
        <p14:creationId xmlns:p14="http://schemas.microsoft.com/office/powerpoint/2010/main" val="1537505049"/>
      </p:ext>
    </p:extLst>
  </p:cSld>
  <p:clrMapOvr>
    <a:masterClrMapping/>
  </p:clrMapOvr>
  <p:transition>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2"/>
            </p:custDataLst>
            <p:extLst>
              <p:ext uri="{D42A27DB-BD31-4B8C-83A1-F6EECF244321}">
                <p14:modId xmlns:p14="http://schemas.microsoft.com/office/powerpoint/2010/main" val="4164507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677108"/>
          </a:xfrm>
        </p:spPr>
        <p:txBody>
          <a:bodyPr tIns="0" bIns="182880" anchor="t" anchorCtr="0">
            <a:spAutoFit/>
          </a:bodyPr>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246221"/>
          </a:xfrm>
          <a:prstGeom prst="rect">
            <a:avLst/>
          </a:prstGeom>
        </p:spPr>
        <p:txBody>
          <a:bodyPr lIns="0" tIns="0" rIns="0" bIns="0" anchor="t">
            <a:spAutoFit/>
          </a:bodyPr>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
        <p:nvSpPr>
          <p:cNvPr id="9" name="Title 1"/>
          <p:cNvSpPr>
            <a:spLocks noGrp="1"/>
          </p:cNvSpPr>
          <p:nvPr>
            <p:ph type="ctrTitle"/>
          </p:nvPr>
        </p:nvSpPr>
        <p:spPr>
          <a:xfrm>
            <a:off x="495300" y="1462968"/>
            <a:ext cx="8382000" cy="2019300"/>
          </a:xfrm>
        </p:spPr>
        <p:txBody>
          <a:bodyPr tIns="0" anchor="t"/>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78813895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2"/>
            </p:custDataLst>
            <p:extLst>
              <p:ext uri="{D42A27DB-BD31-4B8C-83A1-F6EECF244321}">
                <p14:modId xmlns:p14="http://schemas.microsoft.com/office/powerpoint/2010/main" val="1654972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74170"/>
            <a:ext cx="2819400" cy="677108"/>
          </a:xfrm>
        </p:spPr>
        <p:txBody>
          <a:bodyPr tIns="0" bIns="182880" anchor="t" anchorCtr="0">
            <a:spAutoFit/>
          </a:bodyPr>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246221"/>
          </a:xfrm>
          <a:prstGeom prst="rect">
            <a:avLst/>
          </a:prstGeom>
        </p:spPr>
        <p:txBody>
          <a:bodyPr lIns="0" tIns="0" rIns="0" bIns="0" anchor="t">
            <a:spAutoFit/>
          </a:bodyPr>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
        <p:nvSpPr>
          <p:cNvPr id="14" name="Title 1"/>
          <p:cNvSpPr>
            <a:spLocks noGrp="1"/>
          </p:cNvSpPr>
          <p:nvPr>
            <p:ph type="ctrTitle"/>
          </p:nvPr>
        </p:nvSpPr>
        <p:spPr>
          <a:xfrm>
            <a:off x="495300" y="3639844"/>
            <a:ext cx="8382000" cy="2019300"/>
          </a:xfrm>
        </p:spPr>
        <p:txBody>
          <a:bodyPr tIns="0" anchor="t"/>
          <a:lstStyle>
            <a:lvl1pPr algn="l">
              <a:lnSpc>
                <a:spcPct val="70000"/>
              </a:lnSpc>
              <a:defRPr sz="4400" b="0"/>
            </a:lvl1pPr>
          </a:lstStyle>
          <a:p>
            <a:r>
              <a:rPr lang="en-US"/>
              <a:t>Click to edit Master title style</a:t>
            </a:r>
          </a:p>
        </p:txBody>
      </p:sp>
    </p:spTree>
    <p:extLst>
      <p:ext uri="{BB962C8B-B14F-4D97-AF65-F5344CB8AC3E}">
        <p14:creationId xmlns:p14="http://schemas.microsoft.com/office/powerpoint/2010/main" val="3099820892"/>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326292021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2"/>
            </p:custDataLst>
            <p:extLst>
              <p:ext uri="{D42A27DB-BD31-4B8C-83A1-F6EECF244321}">
                <p14:modId xmlns:p14="http://schemas.microsoft.com/office/powerpoint/2010/main" val="3179587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11700254" cy="677108"/>
          </a:xfrm>
        </p:spPr>
        <p:txBody>
          <a:bodyPr wrap="square" tIns="0" anchor="t">
            <a:spAutoFit/>
          </a:bodyPr>
          <a:lstStyle>
            <a:lvl1pPr>
              <a:lnSpc>
                <a:spcPct val="10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839730834"/>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2"/>
            </p:custDataLst>
            <p:extLst>
              <p:ext uri="{D42A27DB-BD31-4B8C-83A1-F6EECF244321}">
                <p14:modId xmlns:p14="http://schemas.microsoft.com/office/powerpoint/2010/main" val="81083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578373"/>
            <a:ext cx="7848600" cy="94795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307777"/>
          </a:xfrm>
        </p:spPr>
        <p:txBody>
          <a:bodyPr tIns="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950987724"/>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guide id="3" orient="horz" pos="2160">
          <p15:clr>
            <a:srgbClr val="FBAE40"/>
          </p15:clr>
        </p15:guide>
        <p15:guide id="4" orient="horz" pos="9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075716191"/>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accent3"/>
                </a:solidFill>
                <a:latin typeface="+mn-lt"/>
                <a:cs typeface="Arial" panose="020B0604020202020204" pitchFamily="34" charset="0"/>
              </a:rPr>
              <a:t>Honeywell Confidential - ©2021 by Honeywell International Inc. All rights reserved.</a:t>
            </a:r>
          </a:p>
        </p:txBody>
      </p:sp>
    </p:spTree>
    <p:extLst>
      <p:ext uri="{BB962C8B-B14F-4D97-AF65-F5344CB8AC3E}">
        <p14:creationId xmlns:p14="http://schemas.microsoft.com/office/powerpoint/2010/main" val="16032346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 id="2147483991" r:id="rId65"/>
    <p:sldLayoutId id="2147483992" r:id="rId66"/>
    <p:sldLayoutId id="2147483993" r:id="rId67"/>
    <p:sldLayoutId id="2147483994" r:id="rId68"/>
    <p:sldLayoutId id="2147483995" r:id="rId69"/>
    <p:sldLayoutId id="2147483996" r:id="rId70"/>
    <p:sldLayoutId id="2147483997" r:id="rId71"/>
    <p:sldLayoutId id="2147483998" r:id="rId72"/>
    <p:sldLayoutId id="2147483999" r:id="rId73"/>
    <p:sldLayoutId id="2147484000" r:id="rId74"/>
    <p:sldLayoutId id="2147484001" r:id="rId75"/>
    <p:sldLayoutId id="2147484002" r:id="rId76"/>
    <p:sldLayoutId id="2147484003" r:id="rId77"/>
    <p:sldLayoutId id="2147483925" r:id="rId78"/>
    <p:sldLayoutId id="2147483926" r:id="rId79"/>
    <p:sldLayoutId id="2147483928" r:id="rId80"/>
    <p:sldLayoutId id="2147483931" r:id="rId81"/>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0.png"/><Relationship Id="rId18" Type="http://schemas.openxmlformats.org/officeDocument/2006/relationships/image" Target="../media/image50.png"/><Relationship Id="rId3" Type="http://schemas.openxmlformats.org/officeDocument/2006/relationships/image" Target="../media/image33.png"/><Relationship Id="rId21"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19.png"/><Relationship Id="rId17" Type="http://schemas.openxmlformats.org/officeDocument/2006/relationships/slide" Target="slide40.xml"/><Relationship Id="rId2" Type="http://schemas.openxmlformats.org/officeDocument/2006/relationships/image" Target="../media/image18.jpeg"/><Relationship Id="rId16" Type="http://schemas.openxmlformats.org/officeDocument/2006/relationships/slide" Target="slide54.xml"/><Relationship Id="rId20" Type="http://schemas.openxmlformats.org/officeDocument/2006/relationships/image" Target="../media/image52.png"/><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slide" Target="slide17.xml"/><Relationship Id="rId24" Type="http://schemas.openxmlformats.org/officeDocument/2006/relationships/image" Target="../media/image32.png"/><Relationship Id="rId5" Type="http://schemas.openxmlformats.org/officeDocument/2006/relationships/image" Target="../media/image35.png"/><Relationship Id="rId15" Type="http://schemas.openxmlformats.org/officeDocument/2006/relationships/slide" Target="slide7.xml"/><Relationship Id="rId23" Type="http://schemas.openxmlformats.org/officeDocument/2006/relationships/image" Target="../media/image31.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41.png"/><Relationship Id="rId14" Type="http://schemas.openxmlformats.org/officeDocument/2006/relationships/slide" Target="slide6.xml"/><Relationship Id="rId22"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0.png"/><Relationship Id="rId18" Type="http://schemas.openxmlformats.org/officeDocument/2006/relationships/image" Target="../media/image54.png"/><Relationship Id="rId3" Type="http://schemas.openxmlformats.org/officeDocument/2006/relationships/image" Target="../media/image33.png"/><Relationship Id="rId21" Type="http://schemas.openxmlformats.org/officeDocument/2006/relationships/image" Target="../media/image31.png"/><Relationship Id="rId7" Type="http://schemas.openxmlformats.org/officeDocument/2006/relationships/image" Target="../media/image53.png"/><Relationship Id="rId12" Type="http://schemas.openxmlformats.org/officeDocument/2006/relationships/image" Target="../media/image19.png"/><Relationship Id="rId17" Type="http://schemas.openxmlformats.org/officeDocument/2006/relationships/slide" Target="slide25.xml"/><Relationship Id="rId2" Type="http://schemas.openxmlformats.org/officeDocument/2006/relationships/image" Target="../media/image18.jpeg"/><Relationship Id="rId16" Type="http://schemas.openxmlformats.org/officeDocument/2006/relationships/slide" Target="slide8.xml"/><Relationship Id="rId20"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image" Target="../media/image38.png"/><Relationship Id="rId11" Type="http://schemas.openxmlformats.org/officeDocument/2006/relationships/slide" Target="slide17.xml"/><Relationship Id="rId5" Type="http://schemas.openxmlformats.org/officeDocument/2006/relationships/image" Target="../media/image36.png"/><Relationship Id="rId15" Type="http://schemas.openxmlformats.org/officeDocument/2006/relationships/slide" Target="slide7.xml"/><Relationship Id="rId10" Type="http://schemas.openxmlformats.org/officeDocument/2006/relationships/image" Target="../media/image37.png"/><Relationship Id="rId19"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43.png"/><Relationship Id="rId14" Type="http://schemas.openxmlformats.org/officeDocument/2006/relationships/slide" Target="slide6.xml"/><Relationship Id="rId22"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0.png"/><Relationship Id="rId18" Type="http://schemas.openxmlformats.org/officeDocument/2006/relationships/image" Target="../media/image55.png"/><Relationship Id="rId3" Type="http://schemas.openxmlformats.org/officeDocument/2006/relationships/image" Target="../media/image25.png"/><Relationship Id="rId21" Type="http://schemas.openxmlformats.org/officeDocument/2006/relationships/image" Target="../media/image31.png"/><Relationship Id="rId7" Type="http://schemas.openxmlformats.org/officeDocument/2006/relationships/image" Target="../media/image41.png"/><Relationship Id="rId12" Type="http://schemas.openxmlformats.org/officeDocument/2006/relationships/image" Target="../media/image19.png"/><Relationship Id="rId17" Type="http://schemas.openxmlformats.org/officeDocument/2006/relationships/slide" Target="slide30.xml"/><Relationship Id="rId2" Type="http://schemas.openxmlformats.org/officeDocument/2006/relationships/image" Target="../media/image18.jpeg"/><Relationship Id="rId16" Type="http://schemas.openxmlformats.org/officeDocument/2006/relationships/slide" Target="slide8.xml"/><Relationship Id="rId20"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image" Target="../media/image38.png"/><Relationship Id="rId11" Type="http://schemas.openxmlformats.org/officeDocument/2006/relationships/slide" Target="slide17.xml"/><Relationship Id="rId5" Type="http://schemas.openxmlformats.org/officeDocument/2006/relationships/image" Target="../media/image35.png"/><Relationship Id="rId15" Type="http://schemas.openxmlformats.org/officeDocument/2006/relationships/slide" Target="slide7.xml"/><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slide" Target="slide6.xml"/><Relationship Id="rId22"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0.png"/><Relationship Id="rId18" Type="http://schemas.openxmlformats.org/officeDocument/2006/relationships/image" Target="../media/image40.png"/><Relationship Id="rId3" Type="http://schemas.openxmlformats.org/officeDocument/2006/relationships/image" Target="../media/image36.png"/><Relationship Id="rId21" Type="http://schemas.openxmlformats.org/officeDocument/2006/relationships/image" Target="../media/image31.png"/><Relationship Id="rId7" Type="http://schemas.openxmlformats.org/officeDocument/2006/relationships/image" Target="../media/image41.png"/><Relationship Id="rId12" Type="http://schemas.openxmlformats.org/officeDocument/2006/relationships/image" Target="../media/image19.png"/><Relationship Id="rId17" Type="http://schemas.openxmlformats.org/officeDocument/2006/relationships/slide" Target="slide20.xml"/><Relationship Id="rId2" Type="http://schemas.openxmlformats.org/officeDocument/2006/relationships/image" Target="../media/image18.jpeg"/><Relationship Id="rId16" Type="http://schemas.openxmlformats.org/officeDocument/2006/relationships/slide" Target="slide8.xml"/><Relationship Id="rId20"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image" Target="../media/image29.png"/><Relationship Id="rId11" Type="http://schemas.openxmlformats.org/officeDocument/2006/relationships/slide" Target="slide17.xml"/><Relationship Id="rId5" Type="http://schemas.openxmlformats.org/officeDocument/2006/relationships/image" Target="../media/image35.png"/><Relationship Id="rId15" Type="http://schemas.openxmlformats.org/officeDocument/2006/relationships/slide" Target="slide7.xml"/><Relationship Id="rId10" Type="http://schemas.openxmlformats.org/officeDocument/2006/relationships/image" Target="../media/image34.png"/><Relationship Id="rId19" Type="http://schemas.openxmlformats.org/officeDocument/2006/relationships/image" Target="../media/image56.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slide" Target="slide6.xml"/><Relationship Id="rId22"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slide" Target="slide6.xml"/><Relationship Id="rId17" Type="http://schemas.openxmlformats.org/officeDocument/2006/relationships/image" Target="../media/image28.png"/><Relationship Id="rId2" Type="http://schemas.openxmlformats.org/officeDocument/2006/relationships/image" Target="../media/image18.jpeg"/><Relationship Id="rId16" Type="http://schemas.openxmlformats.org/officeDocument/2006/relationships/image" Target="../media/image40.png"/><Relationship Id="rId20" Type="http://schemas.openxmlformats.org/officeDocument/2006/relationships/image" Target="../media/image30.png"/><Relationship Id="rId1" Type="http://schemas.openxmlformats.org/officeDocument/2006/relationships/slideLayout" Target="../slideLayouts/slideLayout36.xml"/><Relationship Id="rId6" Type="http://schemas.openxmlformats.org/officeDocument/2006/relationships/image" Target="../media/image43.png"/><Relationship Id="rId11" Type="http://schemas.openxmlformats.org/officeDocument/2006/relationships/image" Target="../media/image20.png"/><Relationship Id="rId5" Type="http://schemas.openxmlformats.org/officeDocument/2006/relationships/image" Target="../media/image35.png"/><Relationship Id="rId15" Type="http://schemas.openxmlformats.org/officeDocument/2006/relationships/slide" Target="slide46.xml"/><Relationship Id="rId10" Type="http://schemas.openxmlformats.org/officeDocument/2006/relationships/image" Target="../media/image19.png"/><Relationship Id="rId19"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slide" Target="slide17.xml"/><Relationship Id="rId14" Type="http://schemas.openxmlformats.org/officeDocument/2006/relationships/slide" Target="slide8.xml"/><Relationship Id="rId2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hbr.org/2017/03/research-stale-office-air-is-making-you-less-productive" TargetMode="External"/><Relationship Id="rId2" Type="http://schemas.openxmlformats.org/officeDocument/2006/relationships/image" Target="../media/image67.jpe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hyperlink" Target="https://hbr.org/2017/03/research-stale-office-air-is-making-you-less-productive" TargetMode="External"/><Relationship Id="rId4" Type="http://schemas.openxmlformats.org/officeDocument/2006/relationships/image" Target="../media/image74.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slide" Target="slide5.xml"/><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92.jpe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hbr.org/2017/03/research-stale-office-air-is-making-you-less-productive" TargetMode="External"/><Relationship Id="rId2" Type="http://schemas.openxmlformats.org/officeDocument/2006/relationships/image" Target="../media/image94.jpe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hyperlink" Target="https://hbr.org/2017/03/research-stale-office-air-is-making-you-less-productive" TargetMode="External"/><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slide" Target="slide5.xml"/><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95.png"/><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1.png"/><Relationship Id="rId7"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hbr.org/2017/03/research-stale-office-air-is-making-you-less-productive" TargetMode="External"/><Relationship Id="rId2" Type="http://schemas.openxmlformats.org/officeDocument/2006/relationships/image" Target="../media/image99.jpeg"/><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hbr.org/2017/03/research-stale-office-air-is-making-you-less-productiv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slide" Target="slide5.xml"/><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101.pn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03.jpe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8.png"/><Relationship Id="rId7"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slide" Target="slide5.xml"/><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106.png"/><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0.png"/><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3.png"/><Relationship Id="rId7" Type="http://schemas.openxmlformats.org/officeDocument/2006/relationships/image" Target="../media/image62.png"/><Relationship Id="rId2" Type="http://schemas.openxmlformats.org/officeDocument/2006/relationships/image" Target="../media/image108.jpeg"/><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0.png"/><Relationship Id="rId7" Type="http://schemas.openxmlformats.org/officeDocument/2006/relationships/image" Target="../media/image105.png"/><Relationship Id="rId2" Type="http://schemas.openxmlformats.org/officeDocument/2006/relationships/image" Target="../media/image110.jpe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hbr.org/2017/03/research-stale-office-air-is-making-you-less-productive"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slide" Target="slide5.xml"/><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111.png"/><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0.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5.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118.png"/><Relationship Id="rId1" Type="http://schemas.openxmlformats.org/officeDocument/2006/relationships/slideLayout" Target="../slideLayouts/slideLayout25.xml"/><Relationship Id="rId6" Type="http://schemas.openxmlformats.org/officeDocument/2006/relationships/image" Target="../media/image105.png"/><Relationship Id="rId5" Type="http://schemas.openxmlformats.org/officeDocument/2006/relationships/image" Target="../media/image69.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1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0.png"/><Relationship Id="rId10" Type="http://schemas.openxmlformats.org/officeDocument/2006/relationships/image" Target="../media/image86.png"/><Relationship Id="rId4" Type="http://schemas.openxmlformats.org/officeDocument/2006/relationships/slide" Target="slide5.xml"/><Relationship Id="rId9" Type="http://schemas.openxmlformats.org/officeDocument/2006/relationships/image" Target="../media/image85.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24.png"/><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5.xml"/><Relationship Id="rId5" Type="http://schemas.openxmlformats.org/officeDocument/2006/relationships/image" Target="../media/image131.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18" Type="http://schemas.openxmlformats.org/officeDocument/2006/relationships/image" Target="../media/image27.png"/><Relationship Id="rId26" Type="http://schemas.openxmlformats.org/officeDocument/2006/relationships/image" Target="../media/image30.png"/><Relationship Id="rId3" Type="http://schemas.openxmlformats.org/officeDocument/2006/relationships/image" Target="../media/image18.jpeg"/><Relationship Id="rId21" Type="http://schemas.openxmlformats.org/officeDocument/2006/relationships/slide" Target="slide12.xml"/><Relationship Id="rId7" Type="http://schemas.openxmlformats.org/officeDocument/2006/relationships/image" Target="../media/image21.png"/><Relationship Id="rId12" Type="http://schemas.openxmlformats.org/officeDocument/2006/relationships/slide" Target="slide6.xml"/><Relationship Id="rId17" Type="http://schemas.openxmlformats.org/officeDocument/2006/relationships/slide" Target="slide54.xml"/><Relationship Id="rId25" Type="http://schemas.openxmlformats.org/officeDocument/2006/relationships/slide" Target="slide14.xml"/><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slide" Target="slide11.xml"/><Relationship Id="rId1" Type="http://schemas.openxmlformats.org/officeDocument/2006/relationships/slideLayout" Target="../slideLayouts/slideLayout36.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slide" Target="slide13.xml"/><Relationship Id="rId5" Type="http://schemas.openxmlformats.org/officeDocument/2006/relationships/image" Target="../media/image19.png"/><Relationship Id="rId15" Type="http://schemas.openxmlformats.org/officeDocument/2006/relationships/slide" Target="slide9.xml"/><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image" Target="../media/image24.png"/><Relationship Id="rId19" Type="http://schemas.openxmlformats.org/officeDocument/2006/relationships/slide" Target="slide10.xml"/><Relationship Id="rId4" Type="http://schemas.openxmlformats.org/officeDocument/2006/relationships/slide" Target="slide17.xml"/><Relationship Id="rId9" Type="http://schemas.openxmlformats.org/officeDocument/2006/relationships/image" Target="../media/image23.png"/><Relationship Id="rId14" Type="http://schemas.openxmlformats.org/officeDocument/2006/relationships/slide" Target="slide8.xml"/><Relationship Id="rId22" Type="http://schemas.openxmlformats.org/officeDocument/2006/relationships/image" Target="../media/image28.png"/><Relationship Id="rId27"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22.png"/><Relationship Id="rId2" Type="http://schemas.openxmlformats.org/officeDocument/2006/relationships/image" Target="../media/image132.jpeg"/><Relationship Id="rId1" Type="http://schemas.openxmlformats.org/officeDocument/2006/relationships/slideLayout" Target="../slideLayouts/slideLayout25.xml"/><Relationship Id="rId6" Type="http://schemas.openxmlformats.org/officeDocument/2006/relationships/image" Target="../media/image121.png"/><Relationship Id="rId5" Type="http://schemas.openxmlformats.org/officeDocument/2006/relationships/image" Target="../media/image126.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4.png"/><Relationship Id="rId7" Type="http://schemas.openxmlformats.org/officeDocument/2006/relationships/image" Target="../media/image138.svg"/><Relationship Id="rId2" Type="http://schemas.openxmlformats.org/officeDocument/2006/relationships/image" Target="../media/image134.jpeg"/><Relationship Id="rId1" Type="http://schemas.openxmlformats.org/officeDocument/2006/relationships/slideLayout" Target="../slideLayouts/slideLayout25.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sv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5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image" Target="../media/image143.jpeg"/><Relationship Id="rId1" Type="http://schemas.openxmlformats.org/officeDocument/2006/relationships/slideLayout" Target="../slideLayouts/slideLayout10.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5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jpeg"/><Relationship Id="rId7" Type="http://schemas.openxmlformats.org/officeDocument/2006/relationships/image" Target="../media/image15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80.png"/><Relationship Id="rId10" Type="http://schemas.openxmlformats.org/officeDocument/2006/relationships/image" Target="../media/image159.png"/><Relationship Id="rId4" Type="http://schemas.openxmlformats.org/officeDocument/2006/relationships/slide" Target="slide5.xml"/><Relationship Id="rId9" Type="http://schemas.openxmlformats.org/officeDocument/2006/relationships/image" Target="../media/image158.png"/></Relationships>
</file>

<file path=ppt/slides/_rels/slide5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jpeg"/><Relationship Id="rId4" Type="http://schemas.openxmlformats.org/officeDocument/2006/relationships/image" Target="../media/image162.png"/><Relationship Id="rId9"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73.jpeg"/><Relationship Id="rId7"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57.png"/><Relationship Id="rId9" Type="http://schemas.openxmlformats.org/officeDocument/2006/relationships/image" Target="../media/image176.png"/></Relationships>
</file>

<file path=ppt/slides/_rels/slide59.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7.jpe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55.png"/><Relationship Id="rId11" Type="http://schemas.openxmlformats.org/officeDocument/2006/relationships/image" Target="../media/image182.png"/><Relationship Id="rId5" Type="http://schemas.openxmlformats.org/officeDocument/2006/relationships/image" Target="../media/image80.png"/><Relationship Id="rId10" Type="http://schemas.openxmlformats.org/officeDocument/2006/relationships/image" Target="../media/image181.png"/><Relationship Id="rId4" Type="http://schemas.openxmlformats.org/officeDocument/2006/relationships/slide" Target="slide5.xml"/><Relationship Id="rId9" Type="http://schemas.openxmlformats.org/officeDocument/2006/relationships/image" Target="../media/image180.png"/><Relationship Id="rId14" Type="http://schemas.openxmlformats.org/officeDocument/2006/relationships/image" Target="../media/image18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6.xml"/><Relationship Id="rId18" Type="http://schemas.openxmlformats.org/officeDocument/2006/relationships/image" Target="../media/image39.png"/><Relationship Id="rId3" Type="http://schemas.openxmlformats.org/officeDocument/2006/relationships/image" Target="../media/image33.png"/><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0.png"/><Relationship Id="rId17" Type="http://schemas.openxmlformats.org/officeDocument/2006/relationships/slide" Target="slide54.xml"/><Relationship Id="rId2" Type="http://schemas.openxmlformats.org/officeDocument/2006/relationships/image" Target="../media/image18.jpeg"/><Relationship Id="rId16" Type="http://schemas.openxmlformats.org/officeDocument/2006/relationships/slide" Target="slide9.xml"/><Relationship Id="rId20" Type="http://schemas.openxmlformats.org/officeDocument/2006/relationships/image" Target="../media/image40.png"/><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35.png"/><Relationship Id="rId15" Type="http://schemas.openxmlformats.org/officeDocument/2006/relationships/slide" Target="slide8.xml"/><Relationship Id="rId23" Type="http://schemas.openxmlformats.org/officeDocument/2006/relationships/image" Target="../media/image31.png"/><Relationship Id="rId10" Type="http://schemas.openxmlformats.org/officeDocument/2006/relationships/slide" Target="slide17.xml"/><Relationship Id="rId19" Type="http://schemas.openxmlformats.org/officeDocument/2006/relationships/slide" Target="slide49.xml"/><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slide" Target="slide7.xml"/><Relationship Id="rId22"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86.jpe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80.png"/><Relationship Id="rId7" Type="http://schemas.openxmlformats.org/officeDocument/2006/relationships/image" Target="../media/image189.jpeg"/><Relationship Id="rId12" Type="http://schemas.openxmlformats.org/officeDocument/2006/relationships/image" Target="../media/image194.png"/><Relationship Id="rId2" Type="http://schemas.openxmlformats.org/officeDocument/2006/relationships/slide" Target="slide5.xml"/><Relationship Id="rId1" Type="http://schemas.openxmlformats.org/officeDocument/2006/relationships/slideLayout" Target="../slideLayouts/slideLayout25.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slide" Target="slide50.xml"/><Relationship Id="rId15" Type="http://schemas.openxmlformats.org/officeDocument/2006/relationships/image" Target="../media/image197.png"/><Relationship Id="rId10" Type="http://schemas.openxmlformats.org/officeDocument/2006/relationships/image" Target="../media/image192.png"/><Relationship Id="rId4" Type="http://schemas.openxmlformats.org/officeDocument/2006/relationships/image" Target="../media/image133.png"/><Relationship Id="rId9" Type="http://schemas.openxmlformats.org/officeDocument/2006/relationships/image" Target="../media/image191.png"/><Relationship Id="rId14" Type="http://schemas.openxmlformats.org/officeDocument/2006/relationships/image" Target="../media/image196.png"/></Relationships>
</file>

<file path=ppt/slides/_rels/slide63.xml.rels><?xml version="1.0" encoding="UTF-8" standalone="yes"?>
<Relationships xmlns="http://schemas.openxmlformats.org/package/2006/relationships"><Relationship Id="rId8" Type="http://schemas.openxmlformats.org/officeDocument/2006/relationships/hyperlink" Target="https://www.telegraph.co.uk/business/energy-efficiency/businesses-lack-energy-knowledge/" TargetMode="External"/><Relationship Id="rId3" Type="http://schemas.openxmlformats.org/officeDocument/2006/relationships/hyperlink" Target="https://www.pnnl.gov/main/publications/external/technical_reports/PNNL-20955.pdf" TargetMode="External"/><Relationship Id="rId7" Type="http://schemas.openxmlformats.org/officeDocument/2006/relationships/hyperlink" Target="https://www.sciencedirect.com/science/article/pii/S0360132316304723"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s://www.energystar.gov/buildings/resources_audience/small_medium_offices" TargetMode="External"/><Relationship Id="rId5" Type="http://schemas.openxmlformats.org/officeDocument/2006/relationships/hyperlink" Target="https://hbr.org/2017/03/research-stale-office-air-is-making-you-less-productive" TargetMode="External"/><Relationship Id="rId4" Type="http://schemas.openxmlformats.org/officeDocument/2006/relationships/hyperlink" Target="https://buildingretuning.pnnl.gov/publications/PNNL-25985.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9.png"/><Relationship Id="rId18" Type="http://schemas.openxmlformats.org/officeDocument/2006/relationships/slide" Target="slide9.xml"/><Relationship Id="rId3" Type="http://schemas.openxmlformats.org/officeDocument/2006/relationships/image" Target="../media/image42.png"/><Relationship Id="rId21" Type="http://schemas.openxmlformats.org/officeDocument/2006/relationships/slide" Target="slide35.xml"/><Relationship Id="rId7" Type="http://schemas.openxmlformats.org/officeDocument/2006/relationships/image" Target="../media/image37.png"/><Relationship Id="rId12" Type="http://schemas.openxmlformats.org/officeDocument/2006/relationships/slide" Target="slide17.xml"/><Relationship Id="rId17" Type="http://schemas.openxmlformats.org/officeDocument/2006/relationships/slide" Target="slide8.xml"/><Relationship Id="rId2" Type="http://schemas.openxmlformats.org/officeDocument/2006/relationships/image" Target="../media/image18.jpeg"/><Relationship Id="rId16" Type="http://schemas.openxmlformats.org/officeDocument/2006/relationships/slide" Target="slide7.xml"/><Relationship Id="rId20" Type="http://schemas.openxmlformats.org/officeDocument/2006/relationships/image" Target="../media/image44.png"/><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32.png"/><Relationship Id="rId5" Type="http://schemas.openxmlformats.org/officeDocument/2006/relationships/image" Target="../media/image35.png"/><Relationship Id="rId15" Type="http://schemas.openxmlformats.org/officeDocument/2006/relationships/slide" Target="slide6.xml"/><Relationship Id="rId23" Type="http://schemas.openxmlformats.org/officeDocument/2006/relationships/image" Target="../media/image31.png"/><Relationship Id="rId10" Type="http://schemas.openxmlformats.org/officeDocument/2006/relationships/image" Target="../media/image40.png"/><Relationship Id="rId19" Type="http://schemas.openxmlformats.org/officeDocument/2006/relationships/slide" Target="slide54.xml"/><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20.png"/><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7.xml"/><Relationship Id="rId18" Type="http://schemas.openxmlformats.org/officeDocument/2006/relationships/image" Target="../media/image46.png"/><Relationship Id="rId3" Type="http://schemas.openxmlformats.org/officeDocument/2006/relationships/image" Target="../media/image33.png"/><Relationship Id="rId21" Type="http://schemas.openxmlformats.org/officeDocument/2006/relationships/image" Target="../media/image30.png"/><Relationship Id="rId7" Type="http://schemas.openxmlformats.org/officeDocument/2006/relationships/image" Target="../media/image37.png"/><Relationship Id="rId12" Type="http://schemas.openxmlformats.org/officeDocument/2006/relationships/image" Target="../media/image20.png"/><Relationship Id="rId17" Type="http://schemas.openxmlformats.org/officeDocument/2006/relationships/slide" Target="slide15.xml"/><Relationship Id="rId2" Type="http://schemas.openxmlformats.org/officeDocument/2006/relationships/image" Target="../media/image18.jpeg"/><Relationship Id="rId16" Type="http://schemas.openxmlformats.org/officeDocument/2006/relationships/slide" Target="slide54.xml"/><Relationship Id="rId20"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image" Target="../media/image19.png"/><Relationship Id="rId5" Type="http://schemas.openxmlformats.org/officeDocument/2006/relationships/image" Target="../media/image45.png"/><Relationship Id="rId15" Type="http://schemas.openxmlformats.org/officeDocument/2006/relationships/slide" Target="slide9.xml"/><Relationship Id="rId23" Type="http://schemas.openxmlformats.org/officeDocument/2006/relationships/image" Target="../media/image32.png"/><Relationship Id="rId10" Type="http://schemas.openxmlformats.org/officeDocument/2006/relationships/slide" Target="slide17.xml"/><Relationship Id="rId19"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0.png"/><Relationship Id="rId14" Type="http://schemas.openxmlformats.org/officeDocument/2006/relationships/slide" Target="slide8.xml"/><Relationship Id="rId22"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4.png"/><Relationship Id="rId18" Type="http://schemas.openxmlformats.org/officeDocument/2006/relationships/image" Target="../media/image40.png"/><Relationship Id="rId3" Type="http://schemas.openxmlformats.org/officeDocument/2006/relationships/slide" Target="slide17.xml"/><Relationship Id="rId21" Type="http://schemas.openxmlformats.org/officeDocument/2006/relationships/image" Target="../media/image30.png"/><Relationship Id="rId7" Type="http://schemas.openxmlformats.org/officeDocument/2006/relationships/slide" Target="slide7.xm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8.jpeg"/><Relationship Id="rId16" Type="http://schemas.openxmlformats.org/officeDocument/2006/relationships/image" Target="../media/image48.png"/><Relationship Id="rId20" Type="http://schemas.openxmlformats.org/officeDocument/2006/relationships/image" Target="../media/image43.png"/><Relationship Id="rId1" Type="http://schemas.openxmlformats.org/officeDocument/2006/relationships/slideLayout" Target="../slideLayouts/slideLayout36.xml"/><Relationship Id="rId6" Type="http://schemas.openxmlformats.org/officeDocument/2006/relationships/slide" Target="slide6.xml"/><Relationship Id="rId11"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6.png"/><Relationship Id="rId23" Type="http://schemas.openxmlformats.org/officeDocument/2006/relationships/image" Target="../media/image32.png"/><Relationship Id="rId10" Type="http://schemas.openxmlformats.org/officeDocument/2006/relationships/slide" Target="slide54.xml"/><Relationship Id="rId19"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slide" Target="slide9.xml"/><Relationship Id="rId14" Type="http://schemas.openxmlformats.org/officeDocument/2006/relationships/image" Target="../media/image35.png"/><Relationship Id="rId2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489A0B-DCD1-D34F-AC02-A1EF7BBA49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46F51F8-688E-4A8C-827E-4BB3AE84DB2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95624"/>
            <a:ext cx="1977860" cy="36990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CDFE1C9-3E96-47B6-BB64-303867F57E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63713" y="5431025"/>
            <a:ext cx="1632987" cy="947441"/>
          </a:xfrm>
          <a:prstGeom prst="rect">
            <a:avLst/>
          </a:prstGeom>
        </p:spPr>
      </p:pic>
      <p:sp>
        <p:nvSpPr>
          <p:cNvPr id="12" name="Title 2">
            <a:extLst>
              <a:ext uri="{FF2B5EF4-FFF2-40B4-BE49-F238E27FC236}">
                <a16:creationId xmlns:a16="http://schemas.microsoft.com/office/drawing/2014/main" id="{E99207CB-65CB-9C4E-BF5C-734E3AEA10C6}"/>
              </a:ext>
            </a:extLst>
          </p:cNvPr>
          <p:cNvSpPr>
            <a:spLocks noGrp="1"/>
          </p:cNvSpPr>
          <p:nvPr>
            <p:ph type="ctrTitle"/>
          </p:nvPr>
        </p:nvSpPr>
        <p:spPr>
          <a:xfrm>
            <a:off x="467867" y="1127734"/>
            <a:ext cx="5292941" cy="2831240"/>
          </a:xfrm>
        </p:spPr>
        <p:txBody>
          <a:bodyPr/>
          <a:lstStyle/>
          <a:p>
            <a:r>
              <a:rPr lang="en-US" dirty="0">
                <a:solidFill>
                  <a:schemeClr val="accent1"/>
                </a:solidFill>
              </a:rPr>
              <a:t>Multisite</a:t>
            </a:r>
            <a:br>
              <a:rPr lang="en-US" dirty="0">
                <a:solidFill>
                  <a:schemeClr val="accent1"/>
                </a:solidFill>
              </a:rPr>
            </a:br>
            <a:r>
              <a:rPr lang="en-US" dirty="0">
                <a:solidFill>
                  <a:schemeClr val="accent1"/>
                </a:solidFill>
              </a:rPr>
              <a:t>building management</a:t>
            </a:r>
            <a:br>
              <a:rPr lang="en-US" dirty="0">
                <a:solidFill>
                  <a:srgbClr val="FF0000"/>
                </a:solidFill>
              </a:rPr>
            </a:br>
            <a:br>
              <a:rPr lang="en-US" dirty="0">
                <a:solidFill>
                  <a:srgbClr val="FF0000"/>
                </a:solidFill>
              </a:rPr>
            </a:br>
            <a:endParaRPr lang="en-US" dirty="0">
              <a:latin typeface="+mn-lt"/>
            </a:endParaRPr>
          </a:p>
        </p:txBody>
      </p:sp>
      <p:sp>
        <p:nvSpPr>
          <p:cNvPr id="13" name="Title 2">
            <a:extLst>
              <a:ext uri="{FF2B5EF4-FFF2-40B4-BE49-F238E27FC236}">
                <a16:creationId xmlns:a16="http://schemas.microsoft.com/office/drawing/2014/main" id="{A6946FFD-32CB-8747-9B64-53F97DD7B18F}"/>
              </a:ext>
            </a:extLst>
          </p:cNvPr>
          <p:cNvSpPr txBox="1">
            <a:spLocks/>
          </p:cNvSpPr>
          <p:nvPr/>
        </p:nvSpPr>
        <p:spPr>
          <a:xfrm>
            <a:off x="495300" y="3179301"/>
            <a:ext cx="5292941" cy="140695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4400" b="0" kern="1200" cap="all" baseline="0">
                <a:solidFill>
                  <a:schemeClr val="bg1"/>
                </a:solidFill>
                <a:latin typeface="+mj-lt"/>
                <a:ea typeface="+mj-ea"/>
                <a:cs typeface="+mj-cs"/>
              </a:defRPr>
            </a:lvl1pPr>
          </a:lstStyle>
          <a:p>
            <a:r>
              <a:rPr lang="en-US" sz="2600"/>
              <a:t>Small and </a:t>
            </a:r>
            <a:br>
              <a:rPr lang="en-US" sz="2600"/>
            </a:br>
            <a:r>
              <a:rPr lang="en-US" sz="2600"/>
              <a:t>medium building administrator </a:t>
            </a:r>
            <a:br>
              <a:rPr lang="en-US" sz="2600"/>
            </a:br>
            <a:endParaRPr lang="en-US" sz="26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6A28125-877E-8648-BF52-F1F4991A59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967"/>
          <a:stretch/>
        </p:blipFill>
        <p:spPr>
          <a:xfrm>
            <a:off x="2154621" y="2035704"/>
            <a:ext cx="8771557" cy="4822295"/>
          </a:xfrm>
          <a:prstGeom prst="rect">
            <a:avLst/>
          </a:prstGeom>
        </p:spPr>
      </p:pic>
    </p:spTree>
    <p:extLst>
      <p:ext uri="{BB962C8B-B14F-4D97-AF65-F5344CB8AC3E}">
        <p14:creationId xmlns:p14="http://schemas.microsoft.com/office/powerpoint/2010/main" val="239794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6A985AB-2033-514C-A683-16B566F674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9527936" y="2764522"/>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664EC8F5-8A9D-9447-A9BE-649CA86A1EC9}"/>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57" name="TextBox 56">
            <a:extLst>
              <a:ext uri="{FF2B5EF4-FFF2-40B4-BE49-F238E27FC236}">
                <a16:creationId xmlns:a16="http://schemas.microsoft.com/office/drawing/2014/main" id="{550E8F8C-B31E-5D44-8162-D61495EC2653}"/>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58" name="TextBox 57">
            <a:extLst>
              <a:ext uri="{FF2B5EF4-FFF2-40B4-BE49-F238E27FC236}">
                <a16:creationId xmlns:a16="http://schemas.microsoft.com/office/drawing/2014/main" id="{5A9EC550-B511-DE47-9618-136C20E026EB}"/>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sp>
        <p:nvSpPr>
          <p:cNvPr id="63" name="TextBox 62">
            <a:extLst>
              <a:ext uri="{FF2B5EF4-FFF2-40B4-BE49-F238E27FC236}">
                <a16:creationId xmlns:a16="http://schemas.microsoft.com/office/drawing/2014/main" id="{7EC48B06-B36B-2040-A3F5-D235FF92EB34}"/>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NON-FOOD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RETAIL</a:t>
            </a:r>
          </a:p>
        </p:txBody>
      </p:sp>
      <p:sp>
        <p:nvSpPr>
          <p:cNvPr id="64" name="TextBox 63">
            <a:extLst>
              <a:ext uri="{FF2B5EF4-FFF2-40B4-BE49-F238E27FC236}">
                <a16:creationId xmlns:a16="http://schemas.microsoft.com/office/drawing/2014/main" id="{DB6024BE-F22D-A145-98B8-8DEFCF92ACDC}"/>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66" name="Picture 65">
            <a:extLst>
              <a:ext uri="{FF2B5EF4-FFF2-40B4-BE49-F238E27FC236}">
                <a16:creationId xmlns:a16="http://schemas.microsoft.com/office/drawing/2014/main" id="{AB537C9F-CD82-4D4A-994C-8AA24B613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67" name="Picture 66">
            <a:extLst>
              <a:ext uri="{FF2B5EF4-FFF2-40B4-BE49-F238E27FC236}">
                <a16:creationId xmlns:a16="http://schemas.microsoft.com/office/drawing/2014/main" id="{B181FC74-68BD-F74E-B712-4F93D0E1D26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71839" y="2509154"/>
            <a:ext cx="830395" cy="1234060"/>
          </a:xfrm>
          <a:prstGeom prst="rect">
            <a:avLst/>
          </a:prstGeom>
        </p:spPr>
      </p:pic>
      <p:pic>
        <p:nvPicPr>
          <p:cNvPr id="68" name="Picture 67">
            <a:extLst>
              <a:ext uri="{FF2B5EF4-FFF2-40B4-BE49-F238E27FC236}">
                <a16:creationId xmlns:a16="http://schemas.microsoft.com/office/drawing/2014/main" id="{C44A997F-65E1-3547-BE40-D84ACD98C50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pic>
        <p:nvPicPr>
          <p:cNvPr id="75" name="Picture 74">
            <a:extLst>
              <a:ext uri="{FF2B5EF4-FFF2-40B4-BE49-F238E27FC236}">
                <a16:creationId xmlns:a16="http://schemas.microsoft.com/office/drawing/2014/main" id="{1487E1DD-2B6C-034C-87E8-FC8148B8259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7" name="TextBox 76">
            <a:extLst>
              <a:ext uri="{FF2B5EF4-FFF2-40B4-BE49-F238E27FC236}">
                <a16:creationId xmlns:a16="http://schemas.microsoft.com/office/drawing/2014/main" id="{075A7C5B-104F-FC43-8943-8D50C7BD28EE}"/>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9" name="Picture 78">
            <a:extLst>
              <a:ext uri="{FF2B5EF4-FFF2-40B4-BE49-F238E27FC236}">
                <a16:creationId xmlns:a16="http://schemas.microsoft.com/office/drawing/2014/main" id="{472CAF94-5E32-5742-A87D-69A45330E40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80" name="Picture 79">
            <a:extLst>
              <a:ext uri="{FF2B5EF4-FFF2-40B4-BE49-F238E27FC236}">
                <a16:creationId xmlns:a16="http://schemas.microsoft.com/office/drawing/2014/main" id="{26B61016-F2B2-3542-8798-A6A339D8B4D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81" name="TextBox 80">
            <a:extLst>
              <a:ext uri="{FF2B5EF4-FFF2-40B4-BE49-F238E27FC236}">
                <a16:creationId xmlns:a16="http://schemas.microsoft.com/office/drawing/2014/main" id="{3786B5AD-1241-CF46-8107-59EE5971D336}"/>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82" name="Picture 81">
            <a:extLst>
              <a:ext uri="{FF2B5EF4-FFF2-40B4-BE49-F238E27FC236}">
                <a16:creationId xmlns:a16="http://schemas.microsoft.com/office/drawing/2014/main" id="{ADF26C89-003E-3343-84DE-7B0880B35FB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83" name="TextBox 82">
            <a:extLst>
              <a:ext uri="{FF2B5EF4-FFF2-40B4-BE49-F238E27FC236}">
                <a16:creationId xmlns:a16="http://schemas.microsoft.com/office/drawing/2014/main" id="{FCA71D6F-392E-4843-A9D1-12658AC61C92}"/>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84" name="Picture 83">
            <a:extLst>
              <a:ext uri="{FF2B5EF4-FFF2-40B4-BE49-F238E27FC236}">
                <a16:creationId xmlns:a16="http://schemas.microsoft.com/office/drawing/2014/main" id="{E9C7DD6B-F88D-2A41-B5D2-55969A0104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18" name="Rectangle 17">
            <a:hlinkClick r:id="rId11" action="ppaction://hlinksldjump"/>
            <a:hlinkHover r:id="rId11"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14"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4"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5"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hlinkClick r:id="rId16"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5"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56" name="TextBox 55">
            <a:extLst>
              <a:ext uri="{FF2B5EF4-FFF2-40B4-BE49-F238E27FC236}">
                <a16:creationId xmlns:a16="http://schemas.microsoft.com/office/drawing/2014/main" id="{375D3F3C-0443-9440-84EE-94C0EA1A0F18}"/>
              </a:ext>
            </a:extLst>
          </p:cNvPr>
          <p:cNvSpPr txBox="1"/>
          <p:nvPr/>
        </p:nvSpPr>
        <p:spPr>
          <a:xfrm>
            <a:off x="10365273" y="3326583"/>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cxnSp>
        <p:nvCxnSpPr>
          <p:cNvPr id="70" name="Red line 2">
            <a:extLst>
              <a:ext uri="{FF2B5EF4-FFF2-40B4-BE49-F238E27FC236}">
                <a16:creationId xmlns:a16="http://schemas.microsoft.com/office/drawing/2014/main" id="{77A6E0EB-4C7F-D948-8E33-58704C6CB3F0}"/>
              </a:ext>
            </a:extLst>
          </p:cNvPr>
          <p:cNvCxnSpPr>
            <a:cxnSpLocks/>
          </p:cNvCxnSpPr>
          <p:nvPr/>
        </p:nvCxnSpPr>
        <p:spPr>
          <a:xfrm>
            <a:off x="6869366" y="3018443"/>
            <a:ext cx="2542039" cy="0"/>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7780F5D0-CD68-5B40-9AAA-710DCDCA1F00}"/>
              </a:ext>
            </a:extLst>
          </p:cNvPr>
          <p:cNvCxnSpPr>
            <a:cxnSpLocks/>
          </p:cNvCxnSpPr>
          <p:nvPr/>
        </p:nvCxnSpPr>
        <p:spPr>
          <a:xfrm flipV="1">
            <a:off x="7610902" y="1916832"/>
            <a:ext cx="0" cy="1102416"/>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8515D76-F06F-C745-B06A-2D74C860A1A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568673" y="1587083"/>
            <a:ext cx="2411291" cy="945006"/>
          </a:xfrm>
          <a:prstGeom prst="rect">
            <a:avLst/>
          </a:prstGeom>
        </p:spPr>
      </p:pic>
      <p:pic>
        <p:nvPicPr>
          <p:cNvPr id="72" name="Picture 71">
            <a:extLst>
              <a:ext uri="{FF2B5EF4-FFF2-40B4-BE49-F238E27FC236}">
                <a16:creationId xmlns:a16="http://schemas.microsoft.com/office/drawing/2014/main" id="{DD7DF7EF-68CB-6F44-9C3A-0A621AB3CFB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671985" y="3647677"/>
            <a:ext cx="3195665" cy="676299"/>
          </a:xfrm>
          <a:prstGeom prst="rect">
            <a:avLst/>
          </a:prstGeom>
        </p:spPr>
      </p:pic>
      <p:pic>
        <p:nvPicPr>
          <p:cNvPr id="21" name="Picture 20">
            <a:extLst>
              <a:ext uri="{FF2B5EF4-FFF2-40B4-BE49-F238E27FC236}">
                <a16:creationId xmlns:a16="http://schemas.microsoft.com/office/drawing/2014/main" id="{3353FA7C-4007-6447-B3C9-57E924D7BC2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29862" y="2985452"/>
            <a:ext cx="1178781" cy="496006"/>
          </a:xfrm>
          <a:prstGeom prst="rect">
            <a:avLst/>
          </a:prstGeom>
        </p:spPr>
      </p:pic>
      <p:cxnSp>
        <p:nvCxnSpPr>
          <p:cNvPr id="73" name="Straight Connector 72">
            <a:extLst>
              <a:ext uri="{FF2B5EF4-FFF2-40B4-BE49-F238E27FC236}">
                <a16:creationId xmlns:a16="http://schemas.microsoft.com/office/drawing/2014/main" id="{CB8181E9-FCDB-7849-A66B-1B154D5EE2A4}"/>
              </a:ext>
            </a:extLst>
          </p:cNvPr>
          <p:cNvCxnSpPr>
            <a:cxnSpLocks/>
          </p:cNvCxnSpPr>
          <p:nvPr/>
        </p:nvCxnSpPr>
        <p:spPr>
          <a:xfrm>
            <a:off x="6869793" y="3009209"/>
            <a:ext cx="0" cy="903432"/>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78" name="Red line 2">
            <a:extLst>
              <a:ext uri="{FF2B5EF4-FFF2-40B4-BE49-F238E27FC236}">
                <a16:creationId xmlns:a16="http://schemas.microsoft.com/office/drawing/2014/main" id="{66B8915D-C7CF-324F-8CE9-3C302BDA86C0}"/>
              </a:ext>
            </a:extLst>
          </p:cNvPr>
          <p:cNvCxnSpPr>
            <a:cxnSpLocks/>
          </p:cNvCxnSpPr>
          <p:nvPr/>
        </p:nvCxnSpPr>
        <p:spPr>
          <a:xfrm flipH="1">
            <a:off x="5740400" y="3211413"/>
            <a:ext cx="1127639" cy="0"/>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C8A2E297-FA57-C749-8B9F-C684DE983580}"/>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86" name="Picture 85">
            <a:extLst>
              <a:ext uri="{FF2B5EF4-FFF2-40B4-BE49-F238E27FC236}">
                <a16:creationId xmlns:a16="http://schemas.microsoft.com/office/drawing/2014/main" id="{45077422-F7F4-8C47-9E9A-5F8829B31F68}"/>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54" name="Rectangle 53">
            <a:extLst>
              <a:ext uri="{FF2B5EF4-FFF2-40B4-BE49-F238E27FC236}">
                <a16:creationId xmlns:a16="http://schemas.microsoft.com/office/drawing/2014/main" id="{83F89066-CD2B-7F49-AABB-A9003D3CCE46}"/>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a:extLst>
              <a:ext uri="{FF2B5EF4-FFF2-40B4-BE49-F238E27FC236}">
                <a16:creationId xmlns:a16="http://schemas.microsoft.com/office/drawing/2014/main" id="{B0D85D36-F4D4-C048-89EF-FB6CF8631AC5}"/>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60" name="TextBox 59">
            <a:extLst>
              <a:ext uri="{FF2B5EF4-FFF2-40B4-BE49-F238E27FC236}">
                <a16:creationId xmlns:a16="http://schemas.microsoft.com/office/drawing/2014/main" id="{243853CA-3964-E34C-BABC-22A180CD19A7}"/>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65" name="TextBox 64">
            <a:extLst>
              <a:ext uri="{FF2B5EF4-FFF2-40B4-BE49-F238E27FC236}">
                <a16:creationId xmlns:a16="http://schemas.microsoft.com/office/drawing/2014/main" id="{948B1667-D4DE-0044-B573-5DEBDD05CE5E}"/>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76" name="Picture 75">
            <a:extLst>
              <a:ext uri="{FF2B5EF4-FFF2-40B4-BE49-F238E27FC236}">
                <a16:creationId xmlns:a16="http://schemas.microsoft.com/office/drawing/2014/main" id="{18EA3D1B-B0E1-B842-885E-5CDC9B30E0B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96" name="Picture 95">
            <a:extLst>
              <a:ext uri="{FF2B5EF4-FFF2-40B4-BE49-F238E27FC236}">
                <a16:creationId xmlns:a16="http://schemas.microsoft.com/office/drawing/2014/main" id="{6D78F913-8514-0F4F-9D5F-42EFFFF278B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97" name="Picture 96">
            <a:extLst>
              <a:ext uri="{FF2B5EF4-FFF2-40B4-BE49-F238E27FC236}">
                <a16:creationId xmlns:a16="http://schemas.microsoft.com/office/drawing/2014/main" id="{36D23620-E53E-6241-BB8B-121BC8527E98}"/>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28629818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916F5A8-2AD3-3041-9AA5-6686710AB9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9529937" y="3901518"/>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840C02A2-D28F-D145-8008-41AB1D93EA6E}"/>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47" name="TextBox 46">
            <a:extLst>
              <a:ext uri="{FF2B5EF4-FFF2-40B4-BE49-F238E27FC236}">
                <a16:creationId xmlns:a16="http://schemas.microsoft.com/office/drawing/2014/main" id="{05B36021-D9A6-1147-8679-2BE434229A4A}"/>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48" name="TextBox 47">
            <a:extLst>
              <a:ext uri="{FF2B5EF4-FFF2-40B4-BE49-F238E27FC236}">
                <a16:creationId xmlns:a16="http://schemas.microsoft.com/office/drawing/2014/main" id="{2AE0C696-4F27-2547-A9E3-998921EB50CF}"/>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SMALL AND MEDIUM COMMERCIAL</a:t>
            </a:r>
          </a:p>
        </p:txBody>
      </p:sp>
      <p:sp>
        <p:nvSpPr>
          <p:cNvPr id="56" name="TextBox 55">
            <a:extLst>
              <a:ext uri="{FF2B5EF4-FFF2-40B4-BE49-F238E27FC236}">
                <a16:creationId xmlns:a16="http://schemas.microsoft.com/office/drawing/2014/main" id="{20682922-6992-2F46-855C-40E1DA24D5F1}"/>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66" name="Picture 65">
            <a:extLst>
              <a:ext uri="{FF2B5EF4-FFF2-40B4-BE49-F238E27FC236}">
                <a16:creationId xmlns:a16="http://schemas.microsoft.com/office/drawing/2014/main" id="{BEE74D62-DD39-1F4A-BCD9-289EC28643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68" name="Picture 67">
            <a:extLst>
              <a:ext uri="{FF2B5EF4-FFF2-40B4-BE49-F238E27FC236}">
                <a16:creationId xmlns:a16="http://schemas.microsoft.com/office/drawing/2014/main" id="{14BB222E-FBC3-A04F-819A-8B9E3F71F1A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pic>
        <p:nvPicPr>
          <p:cNvPr id="69" name="Picture 68">
            <a:extLst>
              <a:ext uri="{FF2B5EF4-FFF2-40B4-BE49-F238E27FC236}">
                <a16:creationId xmlns:a16="http://schemas.microsoft.com/office/drawing/2014/main" id="{3B447BA8-1AB7-9645-AA61-4B1593C7B47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0" name="TextBox 69">
            <a:extLst>
              <a:ext uri="{FF2B5EF4-FFF2-40B4-BE49-F238E27FC236}">
                <a16:creationId xmlns:a16="http://schemas.microsoft.com/office/drawing/2014/main" id="{F05613FA-7865-ED45-9CC7-36F38D2CBEE3}"/>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1" name="Picture 70">
            <a:extLst>
              <a:ext uri="{FF2B5EF4-FFF2-40B4-BE49-F238E27FC236}">
                <a16:creationId xmlns:a16="http://schemas.microsoft.com/office/drawing/2014/main" id="{D230B735-0F5C-084F-8688-7BE1AE1D261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72" name="Picture 71">
            <a:extLst>
              <a:ext uri="{FF2B5EF4-FFF2-40B4-BE49-F238E27FC236}">
                <a16:creationId xmlns:a16="http://schemas.microsoft.com/office/drawing/2014/main" id="{4C703AD8-1B9E-5946-A79D-76E0C6C8429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3111" y="3645024"/>
            <a:ext cx="830395" cy="1234060"/>
          </a:xfrm>
          <a:prstGeom prst="rect">
            <a:avLst/>
          </a:prstGeom>
        </p:spPr>
      </p:pic>
      <p:sp>
        <p:nvSpPr>
          <p:cNvPr id="73" name="TextBox 72">
            <a:extLst>
              <a:ext uri="{FF2B5EF4-FFF2-40B4-BE49-F238E27FC236}">
                <a16:creationId xmlns:a16="http://schemas.microsoft.com/office/drawing/2014/main" id="{8787A741-5246-B642-89E7-BD453E38B9FA}"/>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75" name="Picture 74">
            <a:extLst>
              <a:ext uri="{FF2B5EF4-FFF2-40B4-BE49-F238E27FC236}">
                <a16:creationId xmlns:a16="http://schemas.microsoft.com/office/drawing/2014/main" id="{F7B32AB6-B65E-7C45-B95D-FEA193C831B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77" name="TextBox 76">
            <a:extLst>
              <a:ext uri="{FF2B5EF4-FFF2-40B4-BE49-F238E27FC236}">
                <a16:creationId xmlns:a16="http://schemas.microsoft.com/office/drawing/2014/main" id="{4AA2D4F7-EA8C-4447-8364-EAFBA389A640}"/>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78" name="Picture 77">
            <a:extLst>
              <a:ext uri="{FF2B5EF4-FFF2-40B4-BE49-F238E27FC236}">
                <a16:creationId xmlns:a16="http://schemas.microsoft.com/office/drawing/2014/main" id="{2397CCEC-CB46-3F49-BC39-3B9E5341543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79" name="TextBox 78">
            <a:extLst>
              <a:ext uri="{FF2B5EF4-FFF2-40B4-BE49-F238E27FC236}">
                <a16:creationId xmlns:a16="http://schemas.microsoft.com/office/drawing/2014/main" id="{718BF6CD-FFB8-1D4B-AEE6-AF5EEA68895D}"/>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80" name="Picture 79">
            <a:extLst>
              <a:ext uri="{FF2B5EF4-FFF2-40B4-BE49-F238E27FC236}">
                <a16:creationId xmlns:a16="http://schemas.microsoft.com/office/drawing/2014/main" id="{8B767ADC-7A1F-BC48-A396-7708853C890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18" name="Rectangle 17">
            <a:hlinkClick r:id="rId11" action="ppaction://hlinksldjump"/>
            <a:hlinkHover r:id="rId11"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14"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4"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5"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6"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5"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50" name="TextBox 49">
            <a:extLst>
              <a:ext uri="{FF2B5EF4-FFF2-40B4-BE49-F238E27FC236}">
                <a16:creationId xmlns:a16="http://schemas.microsoft.com/office/drawing/2014/main" id="{5AC4221C-EDD8-F241-8706-B5FE9C8F21E0}"/>
              </a:ext>
            </a:extLst>
          </p:cNvPr>
          <p:cNvSpPr txBox="1"/>
          <p:nvPr/>
        </p:nvSpPr>
        <p:spPr>
          <a:xfrm>
            <a:off x="10365273" y="4545753"/>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0D12C3D-4854-BB45-8E64-BA5AA46BE58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991538" y="1436948"/>
            <a:ext cx="2526611" cy="995425"/>
          </a:xfrm>
          <a:prstGeom prst="rect">
            <a:avLst/>
          </a:prstGeom>
        </p:spPr>
      </p:pic>
      <p:cxnSp>
        <p:nvCxnSpPr>
          <p:cNvPr id="63" name="Red line 2">
            <a:extLst>
              <a:ext uri="{FF2B5EF4-FFF2-40B4-BE49-F238E27FC236}">
                <a16:creationId xmlns:a16="http://schemas.microsoft.com/office/drawing/2014/main" id="{96BAF30F-59A0-5046-ABA6-05C71345CE4B}"/>
              </a:ext>
            </a:extLst>
          </p:cNvPr>
          <p:cNvCxnSpPr>
            <a:cxnSpLocks/>
          </p:cNvCxnSpPr>
          <p:nvPr/>
        </p:nvCxnSpPr>
        <p:spPr>
          <a:xfrm>
            <a:off x="9397426" y="1166896"/>
            <a:ext cx="0" cy="2986469"/>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64" name="Red line 2">
            <a:extLst>
              <a:ext uri="{FF2B5EF4-FFF2-40B4-BE49-F238E27FC236}">
                <a16:creationId xmlns:a16="http://schemas.microsoft.com/office/drawing/2014/main" id="{F7B6B500-0F0D-0E41-AC0B-FAE97FB001BE}"/>
              </a:ext>
            </a:extLst>
          </p:cNvPr>
          <p:cNvCxnSpPr>
            <a:cxnSpLocks/>
          </p:cNvCxnSpPr>
          <p:nvPr/>
        </p:nvCxnSpPr>
        <p:spPr>
          <a:xfrm>
            <a:off x="4350263" y="1166896"/>
            <a:ext cx="5056688" cy="0"/>
          </a:xfrm>
          <a:prstGeom prst="line">
            <a:avLst/>
          </a:prstGeom>
          <a:ln w="1905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7BF12CE-DC61-6A47-AB7F-391892234271}"/>
              </a:ext>
            </a:extLst>
          </p:cNvPr>
          <p:cNvCxnSpPr>
            <a:cxnSpLocks/>
          </p:cNvCxnSpPr>
          <p:nvPr/>
        </p:nvCxnSpPr>
        <p:spPr>
          <a:xfrm flipV="1">
            <a:off x="4350263" y="1159143"/>
            <a:ext cx="0" cy="883488"/>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5D8B6B5-38FE-444B-9929-22348FC9BFF0}"/>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pic>
        <p:nvPicPr>
          <p:cNvPr id="82" name="Picture 81">
            <a:extLst>
              <a:ext uri="{FF2B5EF4-FFF2-40B4-BE49-F238E27FC236}">
                <a16:creationId xmlns:a16="http://schemas.microsoft.com/office/drawing/2014/main" id="{43450AD5-1468-5644-927B-3FA0DB4F6C00}"/>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sp>
        <p:nvSpPr>
          <p:cNvPr id="51" name="Rectangle 50">
            <a:extLst>
              <a:ext uri="{FF2B5EF4-FFF2-40B4-BE49-F238E27FC236}">
                <a16:creationId xmlns:a16="http://schemas.microsoft.com/office/drawing/2014/main" id="{6E4C2D53-49EE-E242-A18D-5819BC05717F}"/>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722154BC-7C88-EF40-8459-0B2C719F1ABD}"/>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3" name="TextBox 52">
            <a:extLst>
              <a:ext uri="{FF2B5EF4-FFF2-40B4-BE49-F238E27FC236}">
                <a16:creationId xmlns:a16="http://schemas.microsoft.com/office/drawing/2014/main" id="{92F3E3E7-9D5F-3441-93BF-9799F1C27885}"/>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4" name="TextBox 53">
            <a:extLst>
              <a:ext uri="{FF2B5EF4-FFF2-40B4-BE49-F238E27FC236}">
                <a16:creationId xmlns:a16="http://schemas.microsoft.com/office/drawing/2014/main" id="{F61B56C5-B3DD-DA45-93DC-72C1B30987CD}"/>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8" name="Picture 57">
            <a:extLst>
              <a:ext uri="{FF2B5EF4-FFF2-40B4-BE49-F238E27FC236}">
                <a16:creationId xmlns:a16="http://schemas.microsoft.com/office/drawing/2014/main" id="{9A8FCB9A-8263-7141-8D52-B8D02528C47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59" name="Picture 58">
            <a:extLst>
              <a:ext uri="{FF2B5EF4-FFF2-40B4-BE49-F238E27FC236}">
                <a16:creationId xmlns:a16="http://schemas.microsoft.com/office/drawing/2014/main" id="{E5C52EB7-23E5-A043-8120-00B22DA2B68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60" name="Picture 59">
            <a:extLst>
              <a:ext uri="{FF2B5EF4-FFF2-40B4-BE49-F238E27FC236}">
                <a16:creationId xmlns:a16="http://schemas.microsoft.com/office/drawing/2014/main" id="{E2E8294D-92D9-164F-B6D4-0EE35172ACB4}"/>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95978897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FD69BAFF-9089-FF47-A345-ECB3793B5A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9537928" y="5060404"/>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96">
            <a:extLst>
              <a:ext uri="{FF2B5EF4-FFF2-40B4-BE49-F238E27FC236}">
                <a16:creationId xmlns:a16="http://schemas.microsoft.com/office/drawing/2014/main" id="{B912AC31-180D-564D-B465-5BF604490090}"/>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QUICK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SERVICE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RESTAURANTS</a:t>
            </a:r>
          </a:p>
        </p:txBody>
      </p:sp>
      <p:pic>
        <p:nvPicPr>
          <p:cNvPr id="98" name="Picture 97">
            <a:extLst>
              <a:ext uri="{FF2B5EF4-FFF2-40B4-BE49-F238E27FC236}">
                <a16:creationId xmlns:a16="http://schemas.microsoft.com/office/drawing/2014/main" id="{EF2676EC-7B30-ED4C-873E-613F6FA30A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73111" y="4800038"/>
            <a:ext cx="830396" cy="1234061"/>
          </a:xfrm>
          <a:prstGeom prst="rect">
            <a:avLst/>
          </a:prstGeom>
        </p:spPr>
      </p:pic>
      <p:sp>
        <p:nvSpPr>
          <p:cNvPr id="81" name="TextBox 80">
            <a:extLst>
              <a:ext uri="{FF2B5EF4-FFF2-40B4-BE49-F238E27FC236}">
                <a16:creationId xmlns:a16="http://schemas.microsoft.com/office/drawing/2014/main" id="{B30BDBD0-F363-B645-AACB-C7269C96045C}"/>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82" name="TextBox 81">
            <a:extLst>
              <a:ext uri="{FF2B5EF4-FFF2-40B4-BE49-F238E27FC236}">
                <a16:creationId xmlns:a16="http://schemas.microsoft.com/office/drawing/2014/main" id="{35BF00BF-8CDF-D541-A46D-BDA70766396D}"/>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83" name="Picture 82">
            <a:extLst>
              <a:ext uri="{FF2B5EF4-FFF2-40B4-BE49-F238E27FC236}">
                <a16:creationId xmlns:a16="http://schemas.microsoft.com/office/drawing/2014/main" id="{55ED2B4A-6927-3C49-9211-7C3B575B7F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84" name="Picture 83">
            <a:extLst>
              <a:ext uri="{FF2B5EF4-FFF2-40B4-BE49-F238E27FC236}">
                <a16:creationId xmlns:a16="http://schemas.microsoft.com/office/drawing/2014/main" id="{BA971B3E-8044-5745-AFF0-74207DE7EC2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sp>
        <p:nvSpPr>
          <p:cNvPr id="85" name="TextBox 84">
            <a:extLst>
              <a:ext uri="{FF2B5EF4-FFF2-40B4-BE49-F238E27FC236}">
                <a16:creationId xmlns:a16="http://schemas.microsoft.com/office/drawing/2014/main" id="{E8B3075B-64FA-1040-BFC6-3AA362C8584A}"/>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86" name="Picture 85">
            <a:extLst>
              <a:ext uri="{FF2B5EF4-FFF2-40B4-BE49-F238E27FC236}">
                <a16:creationId xmlns:a16="http://schemas.microsoft.com/office/drawing/2014/main" id="{177AAF6D-7293-E249-B516-4993324FF54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sp>
        <p:nvSpPr>
          <p:cNvPr id="87" name="TextBox 86">
            <a:extLst>
              <a:ext uri="{FF2B5EF4-FFF2-40B4-BE49-F238E27FC236}">
                <a16:creationId xmlns:a16="http://schemas.microsoft.com/office/drawing/2014/main" id="{D4E9E6B3-D9C6-DB48-A660-631E82067D39}"/>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88" name="Picture 87">
            <a:extLst>
              <a:ext uri="{FF2B5EF4-FFF2-40B4-BE49-F238E27FC236}">
                <a16:creationId xmlns:a16="http://schemas.microsoft.com/office/drawing/2014/main" id="{25D15126-0D78-6F43-8D09-235A00C2989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89" name="TextBox 88">
            <a:extLst>
              <a:ext uri="{FF2B5EF4-FFF2-40B4-BE49-F238E27FC236}">
                <a16:creationId xmlns:a16="http://schemas.microsoft.com/office/drawing/2014/main" id="{CFF84D68-4527-0D40-812A-FD04A0C05ADC}"/>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90" name="Picture 89">
            <a:extLst>
              <a:ext uri="{FF2B5EF4-FFF2-40B4-BE49-F238E27FC236}">
                <a16:creationId xmlns:a16="http://schemas.microsoft.com/office/drawing/2014/main" id="{D490E7B6-FE14-6A4A-8F06-054D88E1E9F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91" name="TextBox 90">
            <a:extLst>
              <a:ext uri="{FF2B5EF4-FFF2-40B4-BE49-F238E27FC236}">
                <a16:creationId xmlns:a16="http://schemas.microsoft.com/office/drawing/2014/main" id="{DD116374-E36F-C34A-9BCF-DE3BE8F9E715}"/>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92" name="Picture 91">
            <a:extLst>
              <a:ext uri="{FF2B5EF4-FFF2-40B4-BE49-F238E27FC236}">
                <a16:creationId xmlns:a16="http://schemas.microsoft.com/office/drawing/2014/main" id="{CF0D9AD9-D5F4-474D-BF83-3BF0B6AC124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93" name="TextBox 92">
            <a:extLst>
              <a:ext uri="{FF2B5EF4-FFF2-40B4-BE49-F238E27FC236}">
                <a16:creationId xmlns:a16="http://schemas.microsoft.com/office/drawing/2014/main" id="{512AAA1E-85BB-CB40-825B-E84FDC2C9E32}"/>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pic>
        <p:nvPicPr>
          <p:cNvPr id="94" name="Picture 93">
            <a:extLst>
              <a:ext uri="{FF2B5EF4-FFF2-40B4-BE49-F238E27FC236}">
                <a16:creationId xmlns:a16="http://schemas.microsoft.com/office/drawing/2014/main" id="{B4F645AE-C130-4C45-9C50-86AC961A8ED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sp>
        <p:nvSpPr>
          <p:cNvPr id="18" name="Rectangle 17">
            <a:hlinkClick r:id="rId11" action="ppaction://hlinksldjump"/>
            <a:hlinkHover r:id="rId11"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14"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4"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5"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6"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5"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64" name="TextBox 63">
            <a:extLst>
              <a:ext uri="{FF2B5EF4-FFF2-40B4-BE49-F238E27FC236}">
                <a16:creationId xmlns:a16="http://schemas.microsoft.com/office/drawing/2014/main" id="{692363AE-5ECC-B248-AA04-DD87C9830F62}"/>
              </a:ext>
            </a:extLst>
          </p:cNvPr>
          <p:cNvSpPr txBox="1"/>
          <p:nvPr/>
        </p:nvSpPr>
        <p:spPr>
          <a:xfrm>
            <a:off x="10365273" y="5701134"/>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cxnSp>
        <p:nvCxnSpPr>
          <p:cNvPr id="68" name="Red line 2">
            <a:extLst>
              <a:ext uri="{FF2B5EF4-FFF2-40B4-BE49-F238E27FC236}">
                <a16:creationId xmlns:a16="http://schemas.microsoft.com/office/drawing/2014/main" id="{52CCA075-57ED-9347-A861-B3CFBAECBD97}"/>
              </a:ext>
            </a:extLst>
          </p:cNvPr>
          <p:cNvCxnSpPr>
            <a:cxnSpLocks/>
          </p:cNvCxnSpPr>
          <p:nvPr/>
        </p:nvCxnSpPr>
        <p:spPr>
          <a:xfrm>
            <a:off x="8575900" y="3358936"/>
            <a:ext cx="0" cy="1452693"/>
          </a:xfrm>
          <a:prstGeom prst="line">
            <a:avLst/>
          </a:prstGeom>
          <a:ln w="19050" cmpd="sng">
            <a:solidFill>
              <a:schemeClr val="accent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71" name="Red line 2">
            <a:extLst>
              <a:ext uri="{FF2B5EF4-FFF2-40B4-BE49-F238E27FC236}">
                <a16:creationId xmlns:a16="http://schemas.microsoft.com/office/drawing/2014/main" id="{3A305713-3C34-DA4C-B3E4-69771031DEA7}"/>
              </a:ext>
            </a:extLst>
          </p:cNvPr>
          <p:cNvCxnSpPr>
            <a:cxnSpLocks/>
          </p:cNvCxnSpPr>
          <p:nvPr/>
        </p:nvCxnSpPr>
        <p:spPr>
          <a:xfrm>
            <a:off x="9887354" y="4803910"/>
            <a:ext cx="0" cy="137258"/>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8A2EFA97-29A6-7E4A-A5B9-CA66B0D62DB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02989" y="2994317"/>
            <a:ext cx="1663427" cy="619588"/>
          </a:xfrm>
          <a:prstGeom prst="rect">
            <a:avLst/>
          </a:prstGeom>
        </p:spPr>
      </p:pic>
      <p:sp>
        <p:nvSpPr>
          <p:cNvPr id="95" name="TextBox 94">
            <a:extLst>
              <a:ext uri="{FF2B5EF4-FFF2-40B4-BE49-F238E27FC236}">
                <a16:creationId xmlns:a16="http://schemas.microsoft.com/office/drawing/2014/main" id="{CA0E21A2-A1AC-FD43-BB8A-E7B339D08E13}"/>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pic>
        <p:nvPicPr>
          <p:cNvPr id="96" name="Picture 95">
            <a:extLst>
              <a:ext uri="{FF2B5EF4-FFF2-40B4-BE49-F238E27FC236}">
                <a16:creationId xmlns:a16="http://schemas.microsoft.com/office/drawing/2014/main" id="{9D305E6C-C447-CB45-8F85-B0F42A9C53CC}"/>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cxnSp>
        <p:nvCxnSpPr>
          <p:cNvPr id="30" name="Straight Connector 29">
            <a:extLst>
              <a:ext uri="{FF2B5EF4-FFF2-40B4-BE49-F238E27FC236}">
                <a16:creationId xmlns:a16="http://schemas.microsoft.com/office/drawing/2014/main" id="{4C591844-C65E-F34C-BF4E-7C9B1D35C5C0}"/>
              </a:ext>
            </a:extLst>
          </p:cNvPr>
          <p:cNvCxnSpPr>
            <a:cxnSpLocks/>
          </p:cNvCxnSpPr>
          <p:nvPr/>
        </p:nvCxnSpPr>
        <p:spPr>
          <a:xfrm>
            <a:off x="8575900" y="4811629"/>
            <a:ext cx="132256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866F160-61EE-9F47-9379-9975D764E794}"/>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DD694F52-B463-6944-BF81-FF4217DA61D2}"/>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2" name="TextBox 51">
            <a:extLst>
              <a:ext uri="{FF2B5EF4-FFF2-40B4-BE49-F238E27FC236}">
                <a16:creationId xmlns:a16="http://schemas.microsoft.com/office/drawing/2014/main" id="{C4AE3945-C172-DF45-BE63-45DC302B8ECF}"/>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3" name="TextBox 52">
            <a:extLst>
              <a:ext uri="{FF2B5EF4-FFF2-40B4-BE49-F238E27FC236}">
                <a16:creationId xmlns:a16="http://schemas.microsoft.com/office/drawing/2014/main" id="{86A767E0-B676-D043-ADB9-EBBBCA3A3752}"/>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4" name="Picture 53">
            <a:extLst>
              <a:ext uri="{FF2B5EF4-FFF2-40B4-BE49-F238E27FC236}">
                <a16:creationId xmlns:a16="http://schemas.microsoft.com/office/drawing/2014/main" id="{5AD04A9C-3FC6-DD48-BCC1-09612C11135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57" name="Picture 56">
            <a:extLst>
              <a:ext uri="{FF2B5EF4-FFF2-40B4-BE49-F238E27FC236}">
                <a16:creationId xmlns:a16="http://schemas.microsoft.com/office/drawing/2014/main" id="{60784339-D5EA-DF49-9B21-700494F1BE3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58" name="Picture 57">
            <a:extLst>
              <a:ext uri="{FF2B5EF4-FFF2-40B4-BE49-F238E27FC236}">
                <a16:creationId xmlns:a16="http://schemas.microsoft.com/office/drawing/2014/main" id="{63AE489F-D1E4-AA4D-8B76-70F7033AE734}"/>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30094416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FD69BAFF-9089-FF47-A345-ECB3793B5A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798046" cy="6422829"/>
          </a:xfrm>
          <a:prstGeom prst="rect">
            <a:avLst/>
          </a:prstGeom>
        </p:spPr>
      </p:pic>
      <p:pic>
        <p:nvPicPr>
          <p:cNvPr id="98" name="Picture 97">
            <a:extLst>
              <a:ext uri="{FF2B5EF4-FFF2-40B4-BE49-F238E27FC236}">
                <a16:creationId xmlns:a16="http://schemas.microsoft.com/office/drawing/2014/main" id="{EF2676EC-7B30-ED4C-873E-613F6FA30A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7101471" y="5060404"/>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96">
            <a:extLst>
              <a:ext uri="{FF2B5EF4-FFF2-40B4-BE49-F238E27FC236}">
                <a16:creationId xmlns:a16="http://schemas.microsoft.com/office/drawing/2014/main" id="{B912AC31-180D-564D-B465-5BF604490090}"/>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81" name="TextBox 80">
            <a:extLst>
              <a:ext uri="{FF2B5EF4-FFF2-40B4-BE49-F238E27FC236}">
                <a16:creationId xmlns:a16="http://schemas.microsoft.com/office/drawing/2014/main" id="{B30BDBD0-F363-B645-AACB-C7269C96045C}"/>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82" name="TextBox 81">
            <a:extLst>
              <a:ext uri="{FF2B5EF4-FFF2-40B4-BE49-F238E27FC236}">
                <a16:creationId xmlns:a16="http://schemas.microsoft.com/office/drawing/2014/main" id="{35BF00BF-8CDF-D541-A46D-BDA70766396D}"/>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83" name="Picture 82">
            <a:extLst>
              <a:ext uri="{FF2B5EF4-FFF2-40B4-BE49-F238E27FC236}">
                <a16:creationId xmlns:a16="http://schemas.microsoft.com/office/drawing/2014/main" id="{55ED2B4A-6927-3C49-9211-7C3B575B7F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84" name="Picture 83">
            <a:extLst>
              <a:ext uri="{FF2B5EF4-FFF2-40B4-BE49-F238E27FC236}">
                <a16:creationId xmlns:a16="http://schemas.microsoft.com/office/drawing/2014/main" id="{BA971B3E-8044-5745-AFF0-74207DE7EC2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sp>
        <p:nvSpPr>
          <p:cNvPr id="85" name="TextBox 84">
            <a:extLst>
              <a:ext uri="{FF2B5EF4-FFF2-40B4-BE49-F238E27FC236}">
                <a16:creationId xmlns:a16="http://schemas.microsoft.com/office/drawing/2014/main" id="{E8B3075B-64FA-1040-BFC6-3AA362C8584A}"/>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CONVENIENCE</a:t>
            </a:r>
          </a:p>
          <a:p>
            <a:r>
              <a:rPr lang="en-GB" sz="1200" b="1">
                <a:latin typeface="Arial Black" panose="020B0604020202020204" pitchFamily="34" charset="0"/>
                <a:cs typeface="Arial Black" panose="020B0604020202020204" pitchFamily="34" charset="0"/>
              </a:rPr>
              <a:t>STORE</a:t>
            </a:r>
          </a:p>
        </p:txBody>
      </p:sp>
      <p:pic>
        <p:nvPicPr>
          <p:cNvPr id="86" name="Picture 85">
            <a:extLst>
              <a:ext uri="{FF2B5EF4-FFF2-40B4-BE49-F238E27FC236}">
                <a16:creationId xmlns:a16="http://schemas.microsoft.com/office/drawing/2014/main" id="{177AAF6D-7293-E249-B516-4993324FF54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38735" y="4803910"/>
            <a:ext cx="830395" cy="1234059"/>
          </a:xfrm>
          <a:prstGeom prst="rect">
            <a:avLst/>
          </a:prstGeom>
        </p:spPr>
      </p:pic>
      <p:sp>
        <p:nvSpPr>
          <p:cNvPr id="87" name="TextBox 86">
            <a:extLst>
              <a:ext uri="{FF2B5EF4-FFF2-40B4-BE49-F238E27FC236}">
                <a16:creationId xmlns:a16="http://schemas.microsoft.com/office/drawing/2014/main" id="{D4E9E6B3-D9C6-DB48-A660-631E82067D39}"/>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88" name="Picture 87">
            <a:extLst>
              <a:ext uri="{FF2B5EF4-FFF2-40B4-BE49-F238E27FC236}">
                <a16:creationId xmlns:a16="http://schemas.microsoft.com/office/drawing/2014/main" id="{25D15126-0D78-6F43-8D09-235A00C2989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89" name="TextBox 88">
            <a:extLst>
              <a:ext uri="{FF2B5EF4-FFF2-40B4-BE49-F238E27FC236}">
                <a16:creationId xmlns:a16="http://schemas.microsoft.com/office/drawing/2014/main" id="{CFF84D68-4527-0D40-812A-FD04A0C05ADC}"/>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90" name="Picture 89">
            <a:extLst>
              <a:ext uri="{FF2B5EF4-FFF2-40B4-BE49-F238E27FC236}">
                <a16:creationId xmlns:a16="http://schemas.microsoft.com/office/drawing/2014/main" id="{D490E7B6-FE14-6A4A-8F06-054D88E1E9F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91" name="TextBox 90">
            <a:extLst>
              <a:ext uri="{FF2B5EF4-FFF2-40B4-BE49-F238E27FC236}">
                <a16:creationId xmlns:a16="http://schemas.microsoft.com/office/drawing/2014/main" id="{DD116374-E36F-C34A-9BCF-DE3BE8F9E715}"/>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92" name="Picture 91">
            <a:extLst>
              <a:ext uri="{FF2B5EF4-FFF2-40B4-BE49-F238E27FC236}">
                <a16:creationId xmlns:a16="http://schemas.microsoft.com/office/drawing/2014/main" id="{CF0D9AD9-D5F4-474D-BF83-3BF0B6AC124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93" name="TextBox 92">
            <a:extLst>
              <a:ext uri="{FF2B5EF4-FFF2-40B4-BE49-F238E27FC236}">
                <a16:creationId xmlns:a16="http://schemas.microsoft.com/office/drawing/2014/main" id="{512AAA1E-85BB-CB40-825B-E84FDC2C9E32}"/>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pic>
        <p:nvPicPr>
          <p:cNvPr id="94" name="Picture 93">
            <a:extLst>
              <a:ext uri="{FF2B5EF4-FFF2-40B4-BE49-F238E27FC236}">
                <a16:creationId xmlns:a16="http://schemas.microsoft.com/office/drawing/2014/main" id="{B4F645AE-C130-4C45-9C50-86AC961A8ED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sp>
        <p:nvSpPr>
          <p:cNvPr id="18" name="Rectangle 17">
            <a:hlinkClick r:id="rId11" action="ppaction://hlinksldjump"/>
            <a:hlinkHover r:id="rId11"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14"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4"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5"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6"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5"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64" name="TextBox 63">
            <a:extLst>
              <a:ext uri="{FF2B5EF4-FFF2-40B4-BE49-F238E27FC236}">
                <a16:creationId xmlns:a16="http://schemas.microsoft.com/office/drawing/2014/main" id="{692363AE-5ECC-B248-AA04-DD87C9830F62}"/>
              </a:ext>
            </a:extLst>
          </p:cNvPr>
          <p:cNvSpPr txBox="1"/>
          <p:nvPr/>
        </p:nvSpPr>
        <p:spPr>
          <a:xfrm>
            <a:off x="7956133" y="5596680"/>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cxnSp>
        <p:nvCxnSpPr>
          <p:cNvPr id="68" name="Red line 2">
            <a:extLst>
              <a:ext uri="{FF2B5EF4-FFF2-40B4-BE49-F238E27FC236}">
                <a16:creationId xmlns:a16="http://schemas.microsoft.com/office/drawing/2014/main" id="{52CCA075-57ED-9347-A861-B3CFBAECBD97}"/>
              </a:ext>
            </a:extLst>
          </p:cNvPr>
          <p:cNvCxnSpPr>
            <a:cxnSpLocks/>
          </p:cNvCxnSpPr>
          <p:nvPr/>
        </p:nvCxnSpPr>
        <p:spPr>
          <a:xfrm>
            <a:off x="5360610" y="4060723"/>
            <a:ext cx="0" cy="540172"/>
          </a:xfrm>
          <a:prstGeom prst="line">
            <a:avLst/>
          </a:prstGeom>
          <a:ln w="19050" cmpd="sng">
            <a:solidFill>
              <a:schemeClr val="accent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71" name="Red line 2">
            <a:extLst>
              <a:ext uri="{FF2B5EF4-FFF2-40B4-BE49-F238E27FC236}">
                <a16:creationId xmlns:a16="http://schemas.microsoft.com/office/drawing/2014/main" id="{3A305713-3C34-DA4C-B3E4-69771031DEA7}"/>
              </a:ext>
            </a:extLst>
          </p:cNvPr>
          <p:cNvCxnSpPr>
            <a:cxnSpLocks/>
          </p:cNvCxnSpPr>
          <p:nvPr/>
        </p:nvCxnSpPr>
        <p:spPr>
          <a:xfrm>
            <a:off x="7453932" y="4581128"/>
            <a:ext cx="0" cy="340273"/>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CA0E21A2-A1AC-FD43-BB8A-E7B339D08E13}"/>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pic>
        <p:nvPicPr>
          <p:cNvPr id="96" name="Picture 95">
            <a:extLst>
              <a:ext uri="{FF2B5EF4-FFF2-40B4-BE49-F238E27FC236}">
                <a16:creationId xmlns:a16="http://schemas.microsoft.com/office/drawing/2014/main" id="{9D305E6C-C447-CB45-8F85-B0F42A9C53C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cxnSp>
        <p:nvCxnSpPr>
          <p:cNvPr id="30" name="Straight Connector 29">
            <a:extLst>
              <a:ext uri="{FF2B5EF4-FFF2-40B4-BE49-F238E27FC236}">
                <a16:creationId xmlns:a16="http://schemas.microsoft.com/office/drawing/2014/main" id="{4C591844-C65E-F34C-BF4E-7C9B1D35C5C0}"/>
              </a:ext>
            </a:extLst>
          </p:cNvPr>
          <p:cNvCxnSpPr>
            <a:cxnSpLocks/>
          </p:cNvCxnSpPr>
          <p:nvPr/>
        </p:nvCxnSpPr>
        <p:spPr>
          <a:xfrm>
            <a:off x="5360610" y="4594621"/>
            <a:ext cx="20933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19CFA96-1D0E-6543-AD3B-9E1672C8854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009762" y="3699952"/>
            <a:ext cx="708983" cy="655176"/>
          </a:xfrm>
          <a:prstGeom prst="rect">
            <a:avLst/>
          </a:prstGeom>
        </p:spPr>
      </p:pic>
      <p:sp>
        <p:nvSpPr>
          <p:cNvPr id="50" name="Rectangle 49">
            <a:extLst>
              <a:ext uri="{FF2B5EF4-FFF2-40B4-BE49-F238E27FC236}">
                <a16:creationId xmlns:a16="http://schemas.microsoft.com/office/drawing/2014/main" id="{14F89A5F-CA7E-B148-8B8B-67C0B7606A3D}"/>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9611E02A-AC5D-9648-B48C-63C36AA21D3B}"/>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2" name="TextBox 51">
            <a:extLst>
              <a:ext uri="{FF2B5EF4-FFF2-40B4-BE49-F238E27FC236}">
                <a16:creationId xmlns:a16="http://schemas.microsoft.com/office/drawing/2014/main" id="{F2BABD7E-FD7D-4B48-98E3-EE24AB6A65FB}"/>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3" name="TextBox 52">
            <a:extLst>
              <a:ext uri="{FF2B5EF4-FFF2-40B4-BE49-F238E27FC236}">
                <a16:creationId xmlns:a16="http://schemas.microsoft.com/office/drawing/2014/main" id="{920ADFFD-9E3F-8440-8381-E1B3C1702422}"/>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4" name="Picture 53">
            <a:extLst>
              <a:ext uri="{FF2B5EF4-FFF2-40B4-BE49-F238E27FC236}">
                <a16:creationId xmlns:a16="http://schemas.microsoft.com/office/drawing/2014/main" id="{C8158571-8469-984E-B829-44299A88ACC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57" name="Picture 56">
            <a:extLst>
              <a:ext uri="{FF2B5EF4-FFF2-40B4-BE49-F238E27FC236}">
                <a16:creationId xmlns:a16="http://schemas.microsoft.com/office/drawing/2014/main" id="{832F2DEE-41C4-C149-ADCD-FCB9DF3527C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72" name="Picture 71">
            <a:extLst>
              <a:ext uri="{FF2B5EF4-FFF2-40B4-BE49-F238E27FC236}">
                <a16:creationId xmlns:a16="http://schemas.microsoft.com/office/drawing/2014/main" id="{079DF1DF-2AD6-8149-ACD4-64AF1657C58B}"/>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23316175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FD69BAFF-9089-FF47-A345-ECB3793B5A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798046" cy="6422829"/>
          </a:xfrm>
          <a:prstGeom prst="rect">
            <a:avLst/>
          </a:prstGeom>
        </p:spPr>
      </p:pic>
      <p:pic>
        <p:nvPicPr>
          <p:cNvPr id="98" name="Picture 97">
            <a:extLst>
              <a:ext uri="{FF2B5EF4-FFF2-40B4-BE49-F238E27FC236}">
                <a16:creationId xmlns:a16="http://schemas.microsoft.com/office/drawing/2014/main" id="{EF2676EC-7B30-ED4C-873E-613F6FA30A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500946" y="4169135"/>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TextBox 96">
            <a:extLst>
              <a:ext uri="{FF2B5EF4-FFF2-40B4-BE49-F238E27FC236}">
                <a16:creationId xmlns:a16="http://schemas.microsoft.com/office/drawing/2014/main" id="{B912AC31-180D-564D-B465-5BF604490090}"/>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81" name="TextBox 80">
            <a:extLst>
              <a:ext uri="{FF2B5EF4-FFF2-40B4-BE49-F238E27FC236}">
                <a16:creationId xmlns:a16="http://schemas.microsoft.com/office/drawing/2014/main" id="{B30BDBD0-F363-B645-AACB-C7269C96045C}"/>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82" name="TextBox 81">
            <a:extLst>
              <a:ext uri="{FF2B5EF4-FFF2-40B4-BE49-F238E27FC236}">
                <a16:creationId xmlns:a16="http://schemas.microsoft.com/office/drawing/2014/main" id="{35BF00BF-8CDF-D541-A46D-BDA70766396D}"/>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83" name="Picture 82">
            <a:extLst>
              <a:ext uri="{FF2B5EF4-FFF2-40B4-BE49-F238E27FC236}">
                <a16:creationId xmlns:a16="http://schemas.microsoft.com/office/drawing/2014/main" id="{55ED2B4A-6927-3C49-9211-7C3B575B7F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84" name="Picture 83">
            <a:extLst>
              <a:ext uri="{FF2B5EF4-FFF2-40B4-BE49-F238E27FC236}">
                <a16:creationId xmlns:a16="http://schemas.microsoft.com/office/drawing/2014/main" id="{BA971B3E-8044-5745-AFF0-74207DE7EC2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sp>
        <p:nvSpPr>
          <p:cNvPr id="89" name="TextBox 88">
            <a:extLst>
              <a:ext uri="{FF2B5EF4-FFF2-40B4-BE49-F238E27FC236}">
                <a16:creationId xmlns:a16="http://schemas.microsoft.com/office/drawing/2014/main" id="{CFF84D68-4527-0D40-812A-FD04A0C05ADC}"/>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90" name="Picture 89">
            <a:extLst>
              <a:ext uri="{FF2B5EF4-FFF2-40B4-BE49-F238E27FC236}">
                <a16:creationId xmlns:a16="http://schemas.microsoft.com/office/drawing/2014/main" id="{D490E7B6-FE14-6A4A-8F06-054D88E1E9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91" name="TextBox 90">
            <a:extLst>
              <a:ext uri="{FF2B5EF4-FFF2-40B4-BE49-F238E27FC236}">
                <a16:creationId xmlns:a16="http://schemas.microsoft.com/office/drawing/2014/main" id="{DD116374-E36F-C34A-9BCF-DE3BE8F9E715}"/>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92" name="Picture 91">
            <a:extLst>
              <a:ext uri="{FF2B5EF4-FFF2-40B4-BE49-F238E27FC236}">
                <a16:creationId xmlns:a16="http://schemas.microsoft.com/office/drawing/2014/main" id="{CF0D9AD9-D5F4-474D-BF83-3BF0B6AC124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93" name="TextBox 92">
            <a:extLst>
              <a:ext uri="{FF2B5EF4-FFF2-40B4-BE49-F238E27FC236}">
                <a16:creationId xmlns:a16="http://schemas.microsoft.com/office/drawing/2014/main" id="{512AAA1E-85BB-CB40-825B-E84FDC2C9E32}"/>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pic>
        <p:nvPicPr>
          <p:cNvPr id="94" name="Picture 93">
            <a:extLst>
              <a:ext uri="{FF2B5EF4-FFF2-40B4-BE49-F238E27FC236}">
                <a16:creationId xmlns:a16="http://schemas.microsoft.com/office/drawing/2014/main" id="{B4F645AE-C130-4C45-9C50-86AC961A8E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sp>
        <p:nvSpPr>
          <p:cNvPr id="18" name="Rectangle 17">
            <a:hlinkClick r:id="rId9" action="ppaction://hlinksldjump"/>
            <a:hlinkHover r:id="rId9"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12"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2"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3"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4"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3"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64" name="TextBox 63">
            <a:hlinkClick r:id="rId15" action="ppaction://hlinksldjump"/>
            <a:extLst>
              <a:ext uri="{FF2B5EF4-FFF2-40B4-BE49-F238E27FC236}">
                <a16:creationId xmlns:a16="http://schemas.microsoft.com/office/drawing/2014/main" id="{692363AE-5ECC-B248-AA04-DD87C9830F62}"/>
              </a:ext>
            </a:extLst>
          </p:cNvPr>
          <p:cNvSpPr txBox="1"/>
          <p:nvPr/>
        </p:nvSpPr>
        <p:spPr>
          <a:xfrm>
            <a:off x="1353626" y="4746894"/>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CA0E21A2-A1AC-FD43-BB8A-E7B339D08E13}"/>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pic>
        <p:nvPicPr>
          <p:cNvPr id="96" name="Picture 95">
            <a:extLst>
              <a:ext uri="{FF2B5EF4-FFF2-40B4-BE49-F238E27FC236}">
                <a16:creationId xmlns:a16="http://schemas.microsoft.com/office/drawing/2014/main" id="{9D305E6C-C447-CB45-8F85-B0F42A9C53C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57" name="TextBox 56">
            <a:extLst>
              <a:ext uri="{FF2B5EF4-FFF2-40B4-BE49-F238E27FC236}">
                <a16:creationId xmlns:a16="http://schemas.microsoft.com/office/drawing/2014/main" id="{E0E23349-1BC4-4449-A258-3412AC27EA74}"/>
              </a:ext>
            </a:extLst>
          </p:cNvPr>
          <p:cNvSpPr txBox="1"/>
          <p:nvPr/>
        </p:nvSpPr>
        <p:spPr>
          <a:xfrm>
            <a:off x="1351621" y="4356995"/>
            <a:ext cx="1321451" cy="418094"/>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HEALTHY BUILDINGS</a:t>
            </a:r>
          </a:p>
        </p:txBody>
      </p:sp>
      <p:pic>
        <p:nvPicPr>
          <p:cNvPr id="58" name="Picture 57">
            <a:extLst>
              <a:ext uri="{FF2B5EF4-FFF2-40B4-BE49-F238E27FC236}">
                <a16:creationId xmlns:a16="http://schemas.microsoft.com/office/drawing/2014/main" id="{CA8A7929-F3C1-5C48-801E-804245D4C1AB}"/>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39721" y="3912641"/>
            <a:ext cx="830395" cy="1234060"/>
          </a:xfrm>
          <a:prstGeom prst="rect">
            <a:avLst/>
          </a:prstGeom>
        </p:spPr>
      </p:pic>
      <p:sp>
        <p:nvSpPr>
          <p:cNvPr id="59" name="TextBox 58">
            <a:extLst>
              <a:ext uri="{FF2B5EF4-FFF2-40B4-BE49-F238E27FC236}">
                <a16:creationId xmlns:a16="http://schemas.microsoft.com/office/drawing/2014/main" id="{4F2B8465-37DD-0D43-9A86-87AB181E60AC}"/>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60" name="Picture 59">
            <a:extLst>
              <a:ext uri="{FF2B5EF4-FFF2-40B4-BE49-F238E27FC236}">
                <a16:creationId xmlns:a16="http://schemas.microsoft.com/office/drawing/2014/main" id="{E21FB616-6727-FA4D-B628-CA384B216FAF}"/>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6" name="Picture 5">
            <a:extLst>
              <a:ext uri="{FF2B5EF4-FFF2-40B4-BE49-F238E27FC236}">
                <a16:creationId xmlns:a16="http://schemas.microsoft.com/office/drawing/2014/main" id="{20F9BF6F-7815-3A4A-B8FA-B23A4E7B541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3380" y="840527"/>
            <a:ext cx="8422060" cy="3598544"/>
          </a:xfrm>
          <a:prstGeom prst="rect">
            <a:avLst/>
          </a:prstGeom>
        </p:spPr>
      </p:pic>
      <p:sp>
        <p:nvSpPr>
          <p:cNvPr id="47" name="Rectangle 46">
            <a:extLst>
              <a:ext uri="{FF2B5EF4-FFF2-40B4-BE49-F238E27FC236}">
                <a16:creationId xmlns:a16="http://schemas.microsoft.com/office/drawing/2014/main" id="{E03731FF-765B-C34B-85B7-D4A13807ACD4}"/>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3271C9CB-1163-2948-8DA6-51C7772D00BD}"/>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0" name="TextBox 49">
            <a:extLst>
              <a:ext uri="{FF2B5EF4-FFF2-40B4-BE49-F238E27FC236}">
                <a16:creationId xmlns:a16="http://schemas.microsoft.com/office/drawing/2014/main" id="{A8622D2E-6600-2E45-8EC9-3CBCA29A63E5}"/>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1" name="TextBox 50">
            <a:extLst>
              <a:ext uri="{FF2B5EF4-FFF2-40B4-BE49-F238E27FC236}">
                <a16:creationId xmlns:a16="http://schemas.microsoft.com/office/drawing/2014/main" id="{91327DC5-4420-7343-9102-BD4DEBE4C653}"/>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2" name="Picture 51">
            <a:extLst>
              <a:ext uri="{FF2B5EF4-FFF2-40B4-BE49-F238E27FC236}">
                <a16:creationId xmlns:a16="http://schemas.microsoft.com/office/drawing/2014/main" id="{00C9A22A-E9C2-6D41-8F4C-1CCE0BBE1DD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53" name="Picture 52">
            <a:extLst>
              <a:ext uri="{FF2B5EF4-FFF2-40B4-BE49-F238E27FC236}">
                <a16:creationId xmlns:a16="http://schemas.microsoft.com/office/drawing/2014/main" id="{3F7726D1-C221-244F-A5AF-32928D58ABB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54" name="Picture 53">
            <a:extLst>
              <a:ext uri="{FF2B5EF4-FFF2-40B4-BE49-F238E27FC236}">
                <a16:creationId xmlns:a16="http://schemas.microsoft.com/office/drawing/2014/main" id="{FE77A17F-5C45-DC4E-9427-6F8E41F99772}"/>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424055840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3434C-BF9A-6447-A840-218391E5527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3319"/>
            <a:ext cx="12192001" cy="6858000"/>
          </a:xfrm>
          <a:prstGeom prst="rect">
            <a:avLst/>
          </a:prstGeom>
        </p:spPr>
      </p:pic>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t>14</a:t>
            </a:fld>
            <a:endParaRPr lang="en-US"/>
          </a:p>
        </p:txBody>
      </p:sp>
      <p:sp>
        <p:nvSpPr>
          <p:cNvPr id="17" name="Titel 1">
            <a:extLst>
              <a:ext uri="{FF2B5EF4-FFF2-40B4-BE49-F238E27FC236}">
                <a16:creationId xmlns:a16="http://schemas.microsoft.com/office/drawing/2014/main" id="{DE8BB75E-55A3-6C45-AE29-E1D6F94004FA}"/>
              </a:ext>
            </a:extLst>
          </p:cNvPr>
          <p:cNvSpPr txBox="1">
            <a:spLocks/>
          </p:cNvSpPr>
          <p:nvPr/>
        </p:nvSpPr>
        <p:spPr>
          <a:xfrm>
            <a:off x="389828" y="293171"/>
            <a:ext cx="11437082" cy="14113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FOOD RETAIL</a:t>
            </a:r>
          </a:p>
          <a:p>
            <a:pPr>
              <a:lnSpc>
                <a:spcPts val="3800"/>
              </a:lnSpc>
            </a:pPr>
            <a:endParaRPr lang="en-GB" sz="6000" spc="-150">
              <a:solidFill>
                <a:schemeClr val="accent1"/>
              </a:solidFill>
            </a:endParaRPr>
          </a:p>
        </p:txBody>
      </p:sp>
      <p:pic>
        <p:nvPicPr>
          <p:cNvPr id="14" name="Picture 13">
            <a:extLst>
              <a:ext uri="{FF2B5EF4-FFF2-40B4-BE49-F238E27FC236}">
                <a16:creationId xmlns:a16="http://schemas.microsoft.com/office/drawing/2014/main" id="{5A042318-FCA8-9944-BC76-A622DC63C0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680" y="2560751"/>
            <a:ext cx="4081281" cy="4321234"/>
          </a:xfrm>
          <a:prstGeom prst="rect">
            <a:avLst/>
          </a:prstGeom>
        </p:spPr>
      </p:pic>
    </p:spTree>
    <p:extLst>
      <p:ext uri="{BB962C8B-B14F-4D97-AF65-F5344CB8AC3E}">
        <p14:creationId xmlns:p14="http://schemas.microsoft.com/office/powerpoint/2010/main" val="239167679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1079997-1805-FC46-A4B4-61826C6C5CF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11FA9DE-8C21-9D4E-B3DC-D05EF467D6C2}"/>
              </a:ext>
            </a:extLst>
          </p:cNvPr>
          <p:cNvSpPr/>
          <p:nvPr/>
        </p:nvSpPr>
        <p:spPr>
          <a:xfrm>
            <a:off x="3519186" y="-1"/>
            <a:ext cx="10121160" cy="6858001"/>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8">
            <a:extLst>
              <a:ext uri="{FF2B5EF4-FFF2-40B4-BE49-F238E27FC236}">
                <a16:creationId xmlns:a16="http://schemas.microsoft.com/office/drawing/2014/main" id="{FA28716A-A979-8C4E-9DE5-6D379C72EB16}"/>
              </a:ext>
            </a:extLst>
          </p:cNvPr>
          <p:cNvSpPr>
            <a:spLocks noGrp="1"/>
          </p:cNvSpPr>
          <p:nvPr>
            <p:ph idx="1"/>
          </p:nvPr>
        </p:nvSpPr>
        <p:spPr>
          <a:xfrm>
            <a:off x="4583832" y="1379062"/>
            <a:ext cx="4627209" cy="1118782"/>
          </a:xfrm>
        </p:spPr>
        <p:txBody>
          <a:bodyPr/>
          <a:lstStyle/>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Downtime can seriously increase overhead, </a:t>
            </a:r>
            <a:br>
              <a:rPr lang="en-GB" sz="1400" b="0" dirty="0">
                <a:latin typeface="Arial" panose="020B0604020202020204" pitchFamily="34" charset="0"/>
                <a:ea typeface="Calibri" panose="020F0502020204030204" pitchFamily="34" charset="0"/>
                <a:cs typeface="Arial" panose="020B0604020202020204" pitchFamily="34" charset="0"/>
              </a:rPr>
            </a:br>
            <a:r>
              <a:rPr lang="en-GB" sz="1400" b="0" dirty="0">
                <a:latin typeface="Arial" panose="020B0604020202020204" pitchFamily="34" charset="0"/>
                <a:ea typeface="Calibri" panose="020F0502020204030204" pitchFamily="34" charset="0"/>
                <a:cs typeface="Arial" panose="020B0604020202020204" pitchFamily="34" charset="0"/>
              </a:rPr>
              <a:t>loss of inventory as well as reduce foot traffic. </a:t>
            </a:r>
          </a:p>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Poor visibility of HVAC even though it </a:t>
            </a:r>
            <a:br>
              <a:rPr lang="en-GB" sz="1400" b="0" dirty="0">
                <a:latin typeface="Arial" panose="020B0604020202020204" pitchFamily="34" charset="0"/>
                <a:ea typeface="Calibri" panose="020F0502020204030204" pitchFamily="34" charset="0"/>
                <a:cs typeface="Arial" panose="020B0604020202020204" pitchFamily="34" charset="0"/>
              </a:rPr>
            </a:br>
            <a:r>
              <a:rPr lang="en-GB" sz="1400" b="0" dirty="0">
                <a:latin typeface="Arial" panose="020B0604020202020204" pitchFamily="34" charset="0"/>
                <a:ea typeface="Calibri" panose="020F0502020204030204" pitchFamily="34" charset="0"/>
                <a:cs typeface="Arial" panose="020B0604020202020204" pitchFamily="34" charset="0"/>
              </a:rPr>
              <a:t>accounts for up to 44% of energy consumption</a:t>
            </a:r>
          </a:p>
        </p:txBody>
      </p:sp>
      <p:sp>
        <p:nvSpPr>
          <p:cNvPr id="3" name="Slide Number Placeholder 2">
            <a:extLst>
              <a:ext uri="{FF2B5EF4-FFF2-40B4-BE49-F238E27FC236}">
                <a16:creationId xmlns:a16="http://schemas.microsoft.com/office/drawing/2014/main" id="{52FCA7C8-384C-FD42-8F5C-C0B3DE7E49A7}"/>
              </a:ext>
            </a:extLst>
          </p:cNvPr>
          <p:cNvSpPr>
            <a:spLocks noGrp="1"/>
          </p:cNvSpPr>
          <p:nvPr>
            <p:ph type="sldNum" sz="quarter" idx="12"/>
          </p:nvPr>
        </p:nvSpPr>
        <p:spPr/>
        <p:txBody>
          <a:bodyPr/>
          <a:lstStyle/>
          <a:p>
            <a:fld id="{7B94EC18-1D2B-4535-B738-0E53AFE26620}" type="slidenum">
              <a:rPr lang="en-US" smtClean="0"/>
              <a:t>15</a:t>
            </a:fld>
            <a:endParaRPr lang="en-US"/>
          </a:p>
        </p:txBody>
      </p:sp>
      <p:sp>
        <p:nvSpPr>
          <p:cNvPr id="12" name="Titel 1">
            <a:extLst>
              <a:ext uri="{FF2B5EF4-FFF2-40B4-BE49-F238E27FC236}">
                <a16:creationId xmlns:a16="http://schemas.microsoft.com/office/drawing/2014/main" id="{DBED1797-FFB9-9444-92FF-DA61FC280D63}"/>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FOOD </a:t>
            </a:r>
            <a:r>
              <a:rPr lang="en-GB"/>
              <a:t>RETAIL</a:t>
            </a:r>
          </a:p>
          <a:p>
            <a:pPr>
              <a:lnSpc>
                <a:spcPts val="2800"/>
              </a:lnSpc>
            </a:pPr>
            <a:r>
              <a:rPr lang="en-GB">
                <a:solidFill>
                  <a:schemeClr val="bg1">
                    <a:lumMod val="50000"/>
                  </a:schemeClr>
                </a:solidFill>
              </a:rPr>
              <a:t>challenge</a:t>
            </a:r>
          </a:p>
        </p:txBody>
      </p:sp>
      <p:pic>
        <p:nvPicPr>
          <p:cNvPr id="5" name="Picture 4">
            <a:extLst>
              <a:ext uri="{FF2B5EF4-FFF2-40B4-BE49-F238E27FC236}">
                <a16:creationId xmlns:a16="http://schemas.microsoft.com/office/drawing/2014/main" id="{82E3462F-2685-F24E-AD16-89CD68560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827" y="2893168"/>
            <a:ext cx="813741" cy="813741"/>
          </a:xfrm>
          <a:prstGeom prst="rect">
            <a:avLst/>
          </a:prstGeom>
        </p:spPr>
      </p:pic>
      <p:pic>
        <p:nvPicPr>
          <p:cNvPr id="7" name="Picture 6">
            <a:extLst>
              <a:ext uri="{FF2B5EF4-FFF2-40B4-BE49-F238E27FC236}">
                <a16:creationId xmlns:a16="http://schemas.microsoft.com/office/drawing/2014/main" id="{2AA79C95-98AB-2845-A3CD-57FA3ADA8E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473" y="4170733"/>
            <a:ext cx="813741" cy="813741"/>
          </a:xfrm>
          <a:prstGeom prst="rect">
            <a:avLst/>
          </a:prstGeom>
        </p:spPr>
      </p:pic>
      <p:pic>
        <p:nvPicPr>
          <p:cNvPr id="11" name="Picture 10">
            <a:extLst>
              <a:ext uri="{FF2B5EF4-FFF2-40B4-BE49-F238E27FC236}">
                <a16:creationId xmlns:a16="http://schemas.microsoft.com/office/drawing/2014/main" id="{705116B4-1DF0-C246-94E7-786563E1B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4" y="5448298"/>
            <a:ext cx="683795" cy="683795"/>
          </a:xfrm>
          <a:prstGeom prst="rect">
            <a:avLst/>
          </a:prstGeom>
        </p:spPr>
      </p:pic>
      <p:pic>
        <p:nvPicPr>
          <p:cNvPr id="14" name="Picture 13">
            <a:extLst>
              <a:ext uri="{FF2B5EF4-FFF2-40B4-BE49-F238E27FC236}">
                <a16:creationId xmlns:a16="http://schemas.microsoft.com/office/drawing/2014/main" id="{082E40F7-63DA-0A4A-AB6E-D51687F6EC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9916" y="2913618"/>
            <a:ext cx="813741" cy="813741"/>
          </a:xfrm>
          <a:prstGeom prst="rect">
            <a:avLst/>
          </a:prstGeom>
        </p:spPr>
      </p:pic>
      <p:pic>
        <p:nvPicPr>
          <p:cNvPr id="18" name="Picture 17">
            <a:extLst>
              <a:ext uri="{FF2B5EF4-FFF2-40B4-BE49-F238E27FC236}">
                <a16:creationId xmlns:a16="http://schemas.microsoft.com/office/drawing/2014/main" id="{9AAD8837-5633-044E-A560-74F6694056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0891" y="5351485"/>
            <a:ext cx="813741" cy="813741"/>
          </a:xfrm>
          <a:prstGeom prst="rect">
            <a:avLst/>
          </a:prstGeom>
        </p:spPr>
      </p:pic>
      <p:sp>
        <p:nvSpPr>
          <p:cNvPr id="19" name="TextBox 18">
            <a:extLst>
              <a:ext uri="{FF2B5EF4-FFF2-40B4-BE49-F238E27FC236}">
                <a16:creationId xmlns:a16="http://schemas.microsoft.com/office/drawing/2014/main" id="{D0C4C4D8-3388-544C-94CB-EF2AD7971A78}"/>
              </a:ext>
            </a:extLst>
          </p:cNvPr>
          <p:cNvSpPr txBox="1"/>
          <p:nvPr/>
        </p:nvSpPr>
        <p:spPr>
          <a:xfrm>
            <a:off x="1475161" y="3008055"/>
            <a:ext cx="2449787" cy="77388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Erratic lighting discourages customers from entering or remaining in store</a:t>
            </a:r>
          </a:p>
        </p:txBody>
      </p:sp>
      <p:sp>
        <p:nvSpPr>
          <p:cNvPr id="20" name="TextBox 19">
            <a:extLst>
              <a:ext uri="{FF2B5EF4-FFF2-40B4-BE49-F238E27FC236}">
                <a16:creationId xmlns:a16="http://schemas.microsoft.com/office/drawing/2014/main" id="{8B6B9434-3E01-FB4C-BC1C-8DBAB570B7A3}"/>
              </a:ext>
            </a:extLst>
          </p:cNvPr>
          <p:cNvSpPr txBox="1"/>
          <p:nvPr/>
        </p:nvSpPr>
        <p:spPr>
          <a:xfrm>
            <a:off x="1474116" y="5452340"/>
            <a:ext cx="2138120"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Triggered alarms are often ignored when staff are too busy to act quickly</a:t>
            </a:r>
          </a:p>
        </p:txBody>
      </p:sp>
      <p:sp>
        <p:nvSpPr>
          <p:cNvPr id="21" name="TextBox 20">
            <a:extLst>
              <a:ext uri="{FF2B5EF4-FFF2-40B4-BE49-F238E27FC236}">
                <a16:creationId xmlns:a16="http://schemas.microsoft.com/office/drawing/2014/main" id="{C9D6724E-5050-6644-8CDB-309439E719F3}"/>
              </a:ext>
            </a:extLst>
          </p:cNvPr>
          <p:cNvSpPr txBox="1"/>
          <p:nvPr/>
        </p:nvSpPr>
        <p:spPr>
          <a:xfrm>
            <a:off x="1474116" y="4144115"/>
            <a:ext cx="2590526"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Faulty refrigeration and freezers, or just doors left open by customers, result in discarded stock with huge financial impact</a:t>
            </a:r>
          </a:p>
          <a:p>
            <a:endParaRPr lang="en-US" sz="1400"/>
          </a:p>
        </p:txBody>
      </p:sp>
      <p:sp>
        <p:nvSpPr>
          <p:cNvPr id="22" name="TextBox 21">
            <a:extLst>
              <a:ext uri="{FF2B5EF4-FFF2-40B4-BE49-F238E27FC236}">
                <a16:creationId xmlns:a16="http://schemas.microsoft.com/office/drawing/2014/main" id="{AD46FCD0-9846-FF45-85C7-296AC80A411B}"/>
              </a:ext>
            </a:extLst>
          </p:cNvPr>
          <p:cNvSpPr txBox="1"/>
          <p:nvPr/>
        </p:nvSpPr>
        <p:spPr>
          <a:xfrm>
            <a:off x="5269925" y="2979249"/>
            <a:ext cx="2575112"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temperatures spoil ambient and fresh food caused by unreliable air-conditioning </a:t>
            </a:r>
          </a:p>
        </p:txBody>
      </p:sp>
      <p:sp>
        <p:nvSpPr>
          <p:cNvPr id="23" name="TextBox 22">
            <a:extLst>
              <a:ext uri="{FF2B5EF4-FFF2-40B4-BE49-F238E27FC236}">
                <a16:creationId xmlns:a16="http://schemas.microsoft.com/office/drawing/2014/main" id="{38C0ADBE-015C-B24D-BB96-B21B3433C289}"/>
              </a:ext>
            </a:extLst>
          </p:cNvPr>
          <p:cNvSpPr txBox="1"/>
          <p:nvPr/>
        </p:nvSpPr>
        <p:spPr>
          <a:xfrm>
            <a:off x="5239101" y="4144115"/>
            <a:ext cx="2086077" cy="1068575"/>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Service call-outs to resolve onsite issues are frequent and expensive </a:t>
            </a:r>
          </a:p>
        </p:txBody>
      </p:sp>
      <p:sp>
        <p:nvSpPr>
          <p:cNvPr id="24" name="TextBox 23">
            <a:extLst>
              <a:ext uri="{FF2B5EF4-FFF2-40B4-BE49-F238E27FC236}">
                <a16:creationId xmlns:a16="http://schemas.microsoft.com/office/drawing/2014/main" id="{F4F05ADE-2A66-CF4A-8829-308F8CFCBF21}"/>
              </a:ext>
            </a:extLst>
          </p:cNvPr>
          <p:cNvSpPr txBox="1"/>
          <p:nvPr/>
        </p:nvSpPr>
        <p:spPr>
          <a:xfrm>
            <a:off x="5239101" y="5462714"/>
            <a:ext cx="2907907"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energy consumption represents the most significant percentage of operating costs</a:t>
            </a:r>
            <a:endParaRPr lang="en-US" sz="1400"/>
          </a:p>
        </p:txBody>
      </p:sp>
      <p:sp>
        <p:nvSpPr>
          <p:cNvPr id="25" name="TextBox 24">
            <a:extLst>
              <a:ext uri="{FF2B5EF4-FFF2-40B4-BE49-F238E27FC236}">
                <a16:creationId xmlns:a16="http://schemas.microsoft.com/office/drawing/2014/main" id="{2786318A-5E31-4D48-A8FA-3D2817E65E05}"/>
              </a:ext>
            </a:extLst>
          </p:cNvPr>
          <p:cNvSpPr txBox="1"/>
          <p:nvPr/>
        </p:nvSpPr>
        <p:spPr>
          <a:xfrm>
            <a:off x="493245" y="1413585"/>
            <a:ext cx="4194516" cy="1680163"/>
          </a:xfrm>
          <a:prstGeom prst="rect">
            <a:avLst/>
          </a:prstGeom>
          <a:noFill/>
        </p:spPr>
        <p:txBody>
          <a:bodyPr wrap="square" lIns="0" tIns="0" rIns="0" bIns="0" rtlCol="0">
            <a:noAutofit/>
          </a:bodyPr>
          <a:lstStyle/>
          <a:p>
            <a:r>
              <a:rPr lang="en-GB">
                <a:latin typeface="+mj-lt"/>
                <a:ea typeface="Calibri" panose="020F0502020204030204" pitchFamily="34" charset="0"/>
                <a:cs typeface="Arial" panose="020B0604020202020204" pitchFamily="34" charset="0"/>
              </a:rPr>
              <a:t>ENSURING UNINTERRUPTED SERVICE IS CRITICAL TO MAINTAINING PROFITABILITY</a:t>
            </a:r>
            <a:endParaRPr lang="en-US">
              <a:latin typeface="+mj-lt"/>
            </a:endParaRPr>
          </a:p>
        </p:txBody>
      </p:sp>
      <p:cxnSp>
        <p:nvCxnSpPr>
          <p:cNvPr id="27" name="Straight Connector 26">
            <a:extLst>
              <a:ext uri="{FF2B5EF4-FFF2-40B4-BE49-F238E27FC236}">
                <a16:creationId xmlns:a16="http://schemas.microsoft.com/office/drawing/2014/main" id="{49268DC2-5DB8-914D-BE9F-7C7824C21872}"/>
              </a:ext>
            </a:extLst>
          </p:cNvPr>
          <p:cNvCxnSpPr>
            <a:cxnSpLocks/>
          </p:cNvCxnSpPr>
          <p:nvPr/>
        </p:nvCxnSpPr>
        <p:spPr>
          <a:xfrm>
            <a:off x="4439816" y="1409700"/>
            <a:ext cx="0" cy="84396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BF87A2C-0D4A-4348-949C-D4817ABA17A6}"/>
              </a:ext>
            </a:extLst>
          </p:cNvPr>
          <p:cNvPicPr>
            <a:picLocks noChangeAspect="1"/>
          </p:cNvPicPr>
          <p:nvPr/>
        </p:nvPicPr>
        <p:blipFill>
          <a:blip r:embed="rId8"/>
          <a:stretch>
            <a:fillRect/>
          </a:stretch>
        </p:blipFill>
        <p:spPr>
          <a:xfrm>
            <a:off x="4245504" y="4057802"/>
            <a:ext cx="816935" cy="926672"/>
          </a:xfrm>
          <a:prstGeom prst="rect">
            <a:avLst/>
          </a:prstGeom>
        </p:spPr>
      </p:pic>
    </p:spTree>
    <p:extLst>
      <p:ext uri="{BB962C8B-B14F-4D97-AF65-F5344CB8AC3E}">
        <p14:creationId xmlns:p14="http://schemas.microsoft.com/office/powerpoint/2010/main" val="42281457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0" y="0"/>
            <a:ext cx="11798584"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FOOD </a:t>
            </a:r>
            <a:r>
              <a:rPr lang="en-GB"/>
              <a:t>RETAIL</a:t>
            </a:r>
          </a:p>
          <a:p>
            <a:pPr>
              <a:lnSpc>
                <a:spcPts val="2800"/>
              </a:lnSpc>
            </a:pPr>
            <a:r>
              <a:rPr lang="en-GB">
                <a:solidFill>
                  <a:schemeClr val="bg1">
                    <a:lumMod val="50000"/>
                  </a:schemeClr>
                </a:solidFill>
              </a:rPr>
              <a:t>VALUE ADDED</a:t>
            </a:r>
          </a:p>
        </p:txBody>
      </p:sp>
      <p:grpSp>
        <p:nvGrpSpPr>
          <p:cNvPr id="8" name="Group 7">
            <a:extLst>
              <a:ext uri="{FF2B5EF4-FFF2-40B4-BE49-F238E27FC236}">
                <a16:creationId xmlns:a16="http://schemas.microsoft.com/office/drawing/2014/main" id="{DAD91464-2385-E245-9797-5B682ABDFE7F}"/>
              </a:ext>
            </a:extLst>
          </p:cNvPr>
          <p:cNvGrpSpPr/>
          <p:nvPr/>
        </p:nvGrpSpPr>
        <p:grpSpPr>
          <a:xfrm>
            <a:off x="3254749" y="2451576"/>
            <a:ext cx="5009655" cy="862319"/>
            <a:chOff x="428532" y="2472253"/>
            <a:chExt cx="5009655" cy="862319"/>
          </a:xfrm>
        </p:grpSpPr>
        <p:pic>
          <p:nvPicPr>
            <p:cNvPr id="36" name="Picture 35">
              <a:extLst>
                <a:ext uri="{FF2B5EF4-FFF2-40B4-BE49-F238E27FC236}">
                  <a16:creationId xmlns:a16="http://schemas.microsoft.com/office/drawing/2014/main" id="{4750B5B1-FBAB-CD43-B080-6C7B229AEF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532" y="2472253"/>
              <a:ext cx="774441" cy="774441"/>
            </a:xfrm>
            <a:prstGeom prst="rect">
              <a:avLst/>
            </a:prstGeom>
          </p:spPr>
        </p:pic>
        <p:sp>
          <p:nvSpPr>
            <p:cNvPr id="42" name="TextBox 41">
              <a:extLst>
                <a:ext uri="{FF2B5EF4-FFF2-40B4-BE49-F238E27FC236}">
                  <a16:creationId xmlns:a16="http://schemas.microsoft.com/office/drawing/2014/main" id="{88D9FE1A-63F0-1E47-AB1A-388E5097841B}"/>
                </a:ext>
              </a:extLst>
            </p:cNvPr>
            <p:cNvSpPr txBox="1"/>
            <p:nvPr/>
          </p:nvSpPr>
          <p:spPr>
            <a:xfrm>
              <a:off x="1275900" y="2502058"/>
              <a:ext cx="4162287" cy="303955"/>
            </a:xfrm>
            <a:prstGeom prst="rect">
              <a:avLst/>
            </a:prstGeom>
            <a:noFill/>
          </p:spPr>
          <p:txBody>
            <a:bodyPr wrap="square" lIns="0" tIns="0" rIns="0" bIns="0" rtlCol="0">
              <a:noAutofit/>
            </a:bodyPr>
            <a:lstStyle/>
            <a:p>
              <a:r>
                <a:rPr lang="en-US" sz="1450">
                  <a:solidFill>
                    <a:schemeClr val="accent1"/>
                  </a:solidFill>
                  <a:latin typeface="Arial Black"/>
                </a:rPr>
                <a:t>REDUCE LOSS OF PERISHABLES</a:t>
              </a:r>
              <a:endParaRPr lang="en-US" sz="1450">
                <a:solidFill>
                  <a:schemeClr val="accent1"/>
                </a:solidFill>
              </a:endParaRPr>
            </a:p>
          </p:txBody>
        </p:sp>
        <p:sp>
          <p:nvSpPr>
            <p:cNvPr id="43" name="TextBox 42">
              <a:extLst>
                <a:ext uri="{FF2B5EF4-FFF2-40B4-BE49-F238E27FC236}">
                  <a16:creationId xmlns:a16="http://schemas.microsoft.com/office/drawing/2014/main" id="{C5F81062-FE97-5C47-A994-C0DADCD07226}"/>
                </a:ext>
              </a:extLst>
            </p:cNvPr>
            <p:cNvSpPr txBox="1"/>
            <p:nvPr/>
          </p:nvSpPr>
          <p:spPr>
            <a:xfrm>
              <a:off x="1291666" y="2698923"/>
              <a:ext cx="2699220" cy="435487"/>
            </a:xfrm>
            <a:prstGeom prst="rect">
              <a:avLst/>
            </a:prstGeom>
            <a:noFill/>
          </p:spPr>
          <p:txBody>
            <a:bodyPr wrap="square" lIns="0" tIns="0" rIns="0" bIns="0" rtlCol="0">
              <a:noAutofit/>
            </a:bodyPr>
            <a:lstStyle/>
            <a:p>
              <a:r>
                <a:rPr lang="en-US" sz="1200">
                  <a:solidFill>
                    <a:schemeClr val="accent1"/>
                  </a:solidFill>
                  <a:cs typeface="Arial" pitchFamily="34" charset="0"/>
                </a:rPr>
                <a:t>with awareness of High and/or Low temperatures through</a:t>
              </a:r>
              <a:endParaRPr lang="en-US" sz="1200">
                <a:solidFill>
                  <a:schemeClr val="accent1"/>
                </a:solidFill>
              </a:endParaRPr>
            </a:p>
          </p:txBody>
        </p:sp>
        <p:sp>
          <p:nvSpPr>
            <p:cNvPr id="44" name="TextBox 43">
              <a:extLst>
                <a:ext uri="{FF2B5EF4-FFF2-40B4-BE49-F238E27FC236}">
                  <a16:creationId xmlns:a16="http://schemas.microsoft.com/office/drawing/2014/main" id="{B2232DE2-2615-014B-A4DD-A416AC8C55DA}"/>
                </a:ext>
              </a:extLst>
            </p:cNvPr>
            <p:cNvSpPr txBox="1"/>
            <p:nvPr/>
          </p:nvSpPr>
          <p:spPr>
            <a:xfrm>
              <a:off x="2823408" y="2885025"/>
              <a:ext cx="1616079" cy="307795"/>
            </a:xfrm>
            <a:prstGeom prst="rect">
              <a:avLst/>
            </a:prstGeom>
            <a:noFill/>
          </p:spPr>
          <p:txBody>
            <a:bodyPr wrap="square" lIns="0" tIns="0" rIns="0" bIns="0" rtlCol="0">
              <a:noAutofit/>
            </a:bodyPr>
            <a:lstStyle/>
            <a:p>
              <a:r>
                <a:rPr lang="en-US">
                  <a:solidFill>
                    <a:schemeClr val="accent1"/>
                  </a:solidFill>
                  <a:latin typeface="Arial Black"/>
                </a:rPr>
                <a:t>PROACTIVE</a:t>
              </a:r>
              <a:endParaRPr lang="en-US">
                <a:solidFill>
                  <a:schemeClr val="accent1"/>
                </a:solidFill>
              </a:endParaRPr>
            </a:p>
          </p:txBody>
        </p:sp>
        <p:sp>
          <p:nvSpPr>
            <p:cNvPr id="45" name="TextBox 44">
              <a:extLst>
                <a:ext uri="{FF2B5EF4-FFF2-40B4-BE49-F238E27FC236}">
                  <a16:creationId xmlns:a16="http://schemas.microsoft.com/office/drawing/2014/main" id="{D791E535-B9F5-0E41-BCB6-6F0D8E9BB75C}"/>
                </a:ext>
              </a:extLst>
            </p:cNvPr>
            <p:cNvSpPr txBox="1"/>
            <p:nvPr/>
          </p:nvSpPr>
          <p:spPr>
            <a:xfrm>
              <a:off x="1419443" y="3026777"/>
              <a:ext cx="3241131" cy="307795"/>
            </a:xfrm>
            <a:prstGeom prst="rect">
              <a:avLst/>
            </a:prstGeom>
            <a:noFill/>
          </p:spPr>
          <p:txBody>
            <a:bodyPr wrap="square" lIns="0" tIns="0" rIns="0" bIns="0" rtlCol="0">
              <a:noAutofit/>
            </a:bodyPr>
            <a:lstStyle/>
            <a:p>
              <a:r>
                <a:rPr lang="en-US" sz="4000" spc="-150">
                  <a:solidFill>
                    <a:schemeClr val="accent1"/>
                  </a:solidFill>
                  <a:latin typeface="Arial Black"/>
                </a:rPr>
                <a:t>ALARMING</a:t>
              </a:r>
              <a:endParaRPr lang="en-US" sz="4000" spc="-150">
                <a:solidFill>
                  <a:schemeClr val="accent1"/>
                </a:solidFill>
              </a:endParaRPr>
            </a:p>
          </p:txBody>
        </p:sp>
      </p:grpSp>
      <p:grpSp>
        <p:nvGrpSpPr>
          <p:cNvPr id="11" name="Group 10">
            <a:extLst>
              <a:ext uri="{FF2B5EF4-FFF2-40B4-BE49-F238E27FC236}">
                <a16:creationId xmlns:a16="http://schemas.microsoft.com/office/drawing/2014/main" id="{9200F21D-31B0-1E48-813D-96C7D51ADE49}"/>
              </a:ext>
            </a:extLst>
          </p:cNvPr>
          <p:cNvGrpSpPr/>
          <p:nvPr/>
        </p:nvGrpSpPr>
        <p:grpSpPr>
          <a:xfrm>
            <a:off x="3258566" y="4917135"/>
            <a:ext cx="4104138" cy="1150150"/>
            <a:chOff x="455771" y="5002299"/>
            <a:chExt cx="4104138" cy="1150150"/>
          </a:xfrm>
        </p:grpSpPr>
        <p:pic>
          <p:nvPicPr>
            <p:cNvPr id="35" name="Picture 34">
              <a:extLst>
                <a:ext uri="{FF2B5EF4-FFF2-40B4-BE49-F238E27FC236}">
                  <a16:creationId xmlns:a16="http://schemas.microsoft.com/office/drawing/2014/main" id="{2BBEF161-D974-444A-8F5D-7DEDA0D3E0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771" y="5002299"/>
              <a:ext cx="774441" cy="774441"/>
            </a:xfrm>
            <a:prstGeom prst="rect">
              <a:avLst/>
            </a:prstGeom>
          </p:spPr>
        </p:pic>
        <p:sp>
          <p:nvSpPr>
            <p:cNvPr id="52" name="TextBox 51">
              <a:extLst>
                <a:ext uri="{FF2B5EF4-FFF2-40B4-BE49-F238E27FC236}">
                  <a16:creationId xmlns:a16="http://schemas.microsoft.com/office/drawing/2014/main" id="{C845584A-5B5C-B54B-882D-6CF988A357B3}"/>
                </a:ext>
              </a:extLst>
            </p:cNvPr>
            <p:cNvSpPr txBox="1"/>
            <p:nvPr/>
          </p:nvSpPr>
          <p:spPr>
            <a:xfrm>
              <a:off x="1316220" y="5063148"/>
              <a:ext cx="2796045" cy="303955"/>
            </a:xfrm>
            <a:prstGeom prst="rect">
              <a:avLst/>
            </a:prstGeom>
            <a:noFill/>
          </p:spPr>
          <p:txBody>
            <a:bodyPr wrap="square" lIns="0" tIns="0" rIns="0" bIns="0" rtlCol="0">
              <a:noAutofit/>
            </a:bodyPr>
            <a:lstStyle/>
            <a:p>
              <a:r>
                <a:rPr lang="en-US">
                  <a:solidFill>
                    <a:schemeClr val="accent1"/>
                  </a:solidFill>
                  <a:latin typeface="Arial Black"/>
                </a:rPr>
                <a:t>IMPROVE OCCUPANT</a:t>
              </a:r>
              <a:endParaRPr lang="en-US">
                <a:solidFill>
                  <a:schemeClr val="accent1"/>
                </a:solidFill>
              </a:endParaRPr>
            </a:p>
          </p:txBody>
        </p:sp>
        <p:sp>
          <p:nvSpPr>
            <p:cNvPr id="53" name="TextBox 52">
              <a:extLst>
                <a:ext uri="{FF2B5EF4-FFF2-40B4-BE49-F238E27FC236}">
                  <a16:creationId xmlns:a16="http://schemas.microsoft.com/office/drawing/2014/main" id="{CBA292FF-6E5F-2E49-98ED-9A4D92ED2EF2}"/>
                </a:ext>
              </a:extLst>
            </p:cNvPr>
            <p:cNvSpPr txBox="1"/>
            <p:nvPr/>
          </p:nvSpPr>
          <p:spPr>
            <a:xfrm>
              <a:off x="1316220" y="5716962"/>
              <a:ext cx="2699220" cy="435487"/>
            </a:xfrm>
            <a:prstGeom prst="rect">
              <a:avLst/>
            </a:prstGeom>
            <a:noFill/>
          </p:spPr>
          <p:txBody>
            <a:bodyPr wrap="square" lIns="0" tIns="0" rIns="0" bIns="0" rtlCol="0">
              <a:noAutofit/>
            </a:bodyPr>
            <a:lstStyle/>
            <a:p>
              <a:r>
                <a:rPr lang="en-US" sz="1200">
                  <a:solidFill>
                    <a:schemeClr val="accent1"/>
                  </a:solidFill>
                </a:rPr>
                <a:t>and customer satisfaction</a:t>
              </a:r>
            </a:p>
          </p:txBody>
        </p:sp>
        <p:sp>
          <p:nvSpPr>
            <p:cNvPr id="56" name="TextBox 55">
              <a:extLst>
                <a:ext uri="{FF2B5EF4-FFF2-40B4-BE49-F238E27FC236}">
                  <a16:creationId xmlns:a16="http://schemas.microsoft.com/office/drawing/2014/main" id="{0A201D46-CC4F-EA45-BAB8-3F564DE3ECBC}"/>
                </a:ext>
              </a:extLst>
            </p:cNvPr>
            <p:cNvSpPr txBox="1"/>
            <p:nvPr/>
          </p:nvSpPr>
          <p:spPr>
            <a:xfrm>
              <a:off x="1318778" y="5223643"/>
              <a:ext cx="3241131" cy="307795"/>
            </a:xfrm>
            <a:prstGeom prst="rect">
              <a:avLst/>
            </a:prstGeom>
            <a:noFill/>
          </p:spPr>
          <p:txBody>
            <a:bodyPr wrap="square" lIns="0" tIns="0" rIns="0" bIns="0" rtlCol="0">
              <a:noAutofit/>
            </a:bodyPr>
            <a:lstStyle/>
            <a:p>
              <a:r>
                <a:rPr lang="en-US" sz="4000" spc="-150">
                  <a:solidFill>
                    <a:schemeClr val="accent1"/>
                  </a:solidFill>
                  <a:latin typeface="Arial Black"/>
                </a:rPr>
                <a:t>COMFORT</a:t>
              </a:r>
              <a:endParaRPr lang="en-US" sz="4000" spc="-150">
                <a:solidFill>
                  <a:schemeClr val="accent1"/>
                </a:solidFill>
              </a:endParaRPr>
            </a:p>
          </p:txBody>
        </p:sp>
      </p:grpSp>
      <p:grpSp>
        <p:nvGrpSpPr>
          <p:cNvPr id="4" name="Group 3">
            <a:extLst>
              <a:ext uri="{FF2B5EF4-FFF2-40B4-BE49-F238E27FC236}">
                <a16:creationId xmlns:a16="http://schemas.microsoft.com/office/drawing/2014/main" id="{7BCE3408-6478-FD43-9C05-3AD590C3AC63}"/>
              </a:ext>
            </a:extLst>
          </p:cNvPr>
          <p:cNvGrpSpPr/>
          <p:nvPr/>
        </p:nvGrpSpPr>
        <p:grpSpPr>
          <a:xfrm>
            <a:off x="389827" y="1186343"/>
            <a:ext cx="4131073" cy="1118730"/>
            <a:chOff x="389827" y="1186343"/>
            <a:chExt cx="4131073" cy="1118730"/>
          </a:xfrm>
        </p:grpSpPr>
        <p:pic>
          <p:nvPicPr>
            <p:cNvPr id="34" name="Picture 33">
              <a:extLst>
                <a:ext uri="{FF2B5EF4-FFF2-40B4-BE49-F238E27FC236}">
                  <a16:creationId xmlns:a16="http://schemas.microsoft.com/office/drawing/2014/main" id="{4C6A7BC2-18DF-004A-982F-5C56CD0B60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827" y="1186343"/>
              <a:ext cx="848708" cy="848708"/>
            </a:xfrm>
            <a:prstGeom prst="rect">
              <a:avLst/>
            </a:prstGeom>
          </p:spPr>
        </p:pic>
        <p:sp>
          <p:nvSpPr>
            <p:cNvPr id="37" name="TextBox 36">
              <a:extLst>
                <a:ext uri="{FF2B5EF4-FFF2-40B4-BE49-F238E27FC236}">
                  <a16:creationId xmlns:a16="http://schemas.microsoft.com/office/drawing/2014/main" id="{0A28D187-CBFC-0D45-8DD7-6F3165B6E224}"/>
                </a:ext>
              </a:extLst>
            </p:cNvPr>
            <p:cNvSpPr txBox="1"/>
            <p:nvPr/>
          </p:nvSpPr>
          <p:spPr>
            <a:xfrm>
              <a:off x="1310895" y="1188268"/>
              <a:ext cx="2796045" cy="303955"/>
            </a:xfrm>
            <a:prstGeom prst="rect">
              <a:avLst/>
            </a:prstGeom>
            <a:noFill/>
          </p:spPr>
          <p:txBody>
            <a:bodyPr wrap="square" lIns="0" tIns="0" rIns="0" bIns="0" rtlCol="0">
              <a:noAutofit/>
            </a:bodyPr>
            <a:lstStyle/>
            <a:p>
              <a:r>
                <a:rPr lang="en-US">
                  <a:latin typeface="Arial Black"/>
                </a:rPr>
                <a:t>REDUCE</a:t>
              </a:r>
              <a:endParaRPr lang="en-US"/>
            </a:p>
          </p:txBody>
        </p:sp>
        <p:sp>
          <p:nvSpPr>
            <p:cNvPr id="38" name="TextBox 37">
              <a:extLst>
                <a:ext uri="{FF2B5EF4-FFF2-40B4-BE49-F238E27FC236}">
                  <a16:creationId xmlns:a16="http://schemas.microsoft.com/office/drawing/2014/main" id="{3A3DDDCF-1258-3548-9173-D2674E4DA57A}"/>
                </a:ext>
              </a:extLst>
            </p:cNvPr>
            <p:cNvSpPr txBox="1"/>
            <p:nvPr/>
          </p:nvSpPr>
          <p:spPr>
            <a:xfrm>
              <a:off x="1318778" y="1869586"/>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machine learning to optimize setpoints.</a:t>
              </a:r>
              <a:endParaRPr lang="en-US" sz="1200" dirty="0"/>
            </a:p>
          </p:txBody>
        </p:sp>
        <p:sp>
          <p:nvSpPr>
            <p:cNvPr id="41" name="TextBox 40">
              <a:extLst>
                <a:ext uri="{FF2B5EF4-FFF2-40B4-BE49-F238E27FC236}">
                  <a16:creationId xmlns:a16="http://schemas.microsoft.com/office/drawing/2014/main" id="{9131521B-6230-A644-B27D-906728A73D0D}"/>
                </a:ext>
              </a:extLst>
            </p:cNvPr>
            <p:cNvSpPr txBox="1"/>
            <p:nvPr/>
          </p:nvSpPr>
          <p:spPr>
            <a:xfrm>
              <a:off x="1279769" y="1344554"/>
              <a:ext cx="3241131" cy="307795"/>
            </a:xfrm>
            <a:prstGeom prst="rect">
              <a:avLst/>
            </a:prstGeom>
            <a:noFill/>
          </p:spPr>
          <p:txBody>
            <a:bodyPr wrap="square" lIns="0" tIns="0" rIns="0" bIns="0" rtlCol="0">
              <a:noAutofit/>
            </a:bodyPr>
            <a:lstStyle/>
            <a:p>
              <a:r>
                <a:rPr lang="en-US" sz="4000" spc="-150">
                  <a:latin typeface="Arial Black"/>
                </a:rPr>
                <a:t>ENERGY</a:t>
              </a:r>
              <a:endParaRPr lang="en-US" sz="4000" spc="-150"/>
            </a:p>
          </p:txBody>
        </p:sp>
      </p:grpSp>
      <p:grpSp>
        <p:nvGrpSpPr>
          <p:cNvPr id="3" name="Group 2">
            <a:extLst>
              <a:ext uri="{FF2B5EF4-FFF2-40B4-BE49-F238E27FC236}">
                <a16:creationId xmlns:a16="http://schemas.microsoft.com/office/drawing/2014/main" id="{9E520352-F078-4847-A1E3-F050EB052DEB}"/>
              </a:ext>
            </a:extLst>
          </p:cNvPr>
          <p:cNvGrpSpPr/>
          <p:nvPr/>
        </p:nvGrpSpPr>
        <p:grpSpPr>
          <a:xfrm>
            <a:off x="393416" y="3596751"/>
            <a:ext cx="4683153" cy="1491746"/>
            <a:chOff x="393416" y="3596751"/>
            <a:chExt cx="4683153" cy="1491746"/>
          </a:xfrm>
        </p:grpSpPr>
        <p:grpSp>
          <p:nvGrpSpPr>
            <p:cNvPr id="9" name="Group 8">
              <a:extLst>
                <a:ext uri="{FF2B5EF4-FFF2-40B4-BE49-F238E27FC236}">
                  <a16:creationId xmlns:a16="http://schemas.microsoft.com/office/drawing/2014/main" id="{92B385AA-7734-1141-97C1-E6C18A67F7BD}"/>
                </a:ext>
              </a:extLst>
            </p:cNvPr>
            <p:cNvGrpSpPr/>
            <p:nvPr/>
          </p:nvGrpSpPr>
          <p:grpSpPr>
            <a:xfrm>
              <a:off x="393416" y="3596751"/>
              <a:ext cx="4033892" cy="1491746"/>
              <a:chOff x="393416" y="3703732"/>
              <a:chExt cx="4033892" cy="1491746"/>
            </a:xfrm>
          </p:grpSpPr>
          <p:sp>
            <p:nvSpPr>
              <p:cNvPr id="46" name="TextBox 45">
                <a:extLst>
                  <a:ext uri="{FF2B5EF4-FFF2-40B4-BE49-F238E27FC236}">
                    <a16:creationId xmlns:a16="http://schemas.microsoft.com/office/drawing/2014/main" id="{E0E93BFF-AB54-A142-A851-EF61EDBAB4FD}"/>
                  </a:ext>
                </a:extLst>
              </p:cNvPr>
              <p:cNvSpPr txBox="1"/>
              <p:nvPr/>
            </p:nvSpPr>
            <p:spPr>
              <a:xfrm>
                <a:off x="1316220" y="3766653"/>
                <a:ext cx="3111088" cy="303955"/>
              </a:xfrm>
              <a:prstGeom prst="rect">
                <a:avLst/>
              </a:prstGeom>
              <a:noFill/>
            </p:spPr>
            <p:txBody>
              <a:bodyPr wrap="square" lIns="0" tIns="0" rIns="0" bIns="0" rtlCol="0">
                <a:noAutofit/>
              </a:bodyPr>
              <a:lstStyle/>
              <a:p>
                <a:r>
                  <a:rPr lang="en-US">
                    <a:latin typeface="Arial Black"/>
                  </a:rPr>
                  <a:t>REMOTE</a:t>
                </a:r>
                <a:endParaRPr lang="en-US"/>
              </a:p>
            </p:txBody>
          </p:sp>
          <p:sp>
            <p:nvSpPr>
              <p:cNvPr id="47" name="TextBox 46">
                <a:extLst>
                  <a:ext uri="{FF2B5EF4-FFF2-40B4-BE49-F238E27FC236}">
                    <a16:creationId xmlns:a16="http://schemas.microsoft.com/office/drawing/2014/main" id="{54509540-E2ED-A945-A438-66E4E4D543BD}"/>
                  </a:ext>
                </a:extLst>
              </p:cNvPr>
              <p:cNvSpPr txBox="1"/>
              <p:nvPr/>
            </p:nvSpPr>
            <p:spPr>
              <a:xfrm>
                <a:off x="1316220" y="4430450"/>
                <a:ext cx="2699220" cy="435487"/>
              </a:xfrm>
              <a:prstGeom prst="rect">
                <a:avLst/>
              </a:prstGeom>
              <a:noFill/>
            </p:spPr>
            <p:txBody>
              <a:bodyPr wrap="square" lIns="0" tIns="0" rIns="0" bIns="0" rtlCol="0">
                <a:noAutofit/>
              </a:bodyPr>
              <a:lstStyle/>
              <a:p>
                <a:r>
                  <a:rPr lang="en-US" sz="1200">
                    <a:cs typeface="Arial" pitchFamily="34" charset="0"/>
                  </a:rPr>
                  <a:t>allows you to see the sites and trouble shoot remotely</a:t>
                </a:r>
                <a:endParaRPr lang="en-US" sz="1200"/>
              </a:p>
            </p:txBody>
          </p:sp>
          <p:sp>
            <p:nvSpPr>
              <p:cNvPr id="48" name="TextBox 47">
                <a:extLst>
                  <a:ext uri="{FF2B5EF4-FFF2-40B4-BE49-F238E27FC236}">
                    <a16:creationId xmlns:a16="http://schemas.microsoft.com/office/drawing/2014/main" id="{50F70C2F-2B53-C047-9DB7-499035E5A7D0}"/>
                  </a:ext>
                </a:extLst>
              </p:cNvPr>
              <p:cNvSpPr txBox="1"/>
              <p:nvPr/>
            </p:nvSpPr>
            <p:spPr>
              <a:xfrm>
                <a:off x="2370292" y="4583728"/>
                <a:ext cx="1616079" cy="307795"/>
              </a:xfrm>
              <a:prstGeom prst="rect">
                <a:avLst/>
              </a:prstGeom>
              <a:noFill/>
            </p:spPr>
            <p:txBody>
              <a:bodyPr wrap="square" lIns="0" tIns="0" rIns="0" bIns="0" rtlCol="0">
                <a:noAutofit/>
              </a:bodyPr>
              <a:lstStyle/>
              <a:p>
                <a:r>
                  <a:rPr lang="en-US" dirty="0">
                    <a:latin typeface="Arial Black"/>
                  </a:rPr>
                  <a:t>REDUCING</a:t>
                </a:r>
                <a:endParaRPr lang="en-US" dirty="0"/>
              </a:p>
            </p:txBody>
          </p:sp>
          <p:sp>
            <p:nvSpPr>
              <p:cNvPr id="50" name="TextBox 49">
                <a:extLst>
                  <a:ext uri="{FF2B5EF4-FFF2-40B4-BE49-F238E27FC236}">
                    <a16:creationId xmlns:a16="http://schemas.microsoft.com/office/drawing/2014/main" id="{5BB316FE-04D1-264B-84BE-FC12BB78A699}"/>
                  </a:ext>
                </a:extLst>
              </p:cNvPr>
              <p:cNvSpPr txBox="1"/>
              <p:nvPr/>
            </p:nvSpPr>
            <p:spPr>
              <a:xfrm>
                <a:off x="1313644" y="4806807"/>
                <a:ext cx="2251121" cy="388671"/>
              </a:xfrm>
              <a:prstGeom prst="rect">
                <a:avLst/>
              </a:prstGeom>
              <a:noFill/>
            </p:spPr>
            <p:txBody>
              <a:bodyPr wrap="square" lIns="0" tIns="0" rIns="0" bIns="0" rtlCol="0">
                <a:noAutofit/>
              </a:bodyPr>
              <a:lstStyle/>
              <a:p>
                <a:r>
                  <a:rPr lang="en-US" dirty="0">
                    <a:latin typeface="Arial Black"/>
                  </a:rPr>
                  <a:t>SERVICE CALLS</a:t>
                </a:r>
                <a:endParaRPr lang="en-US" dirty="0"/>
              </a:p>
            </p:txBody>
          </p:sp>
          <p:pic>
            <p:nvPicPr>
              <p:cNvPr id="57" name="Picture 56">
                <a:extLst>
                  <a:ext uri="{FF2B5EF4-FFF2-40B4-BE49-F238E27FC236}">
                    <a16:creationId xmlns:a16="http://schemas.microsoft.com/office/drawing/2014/main" id="{56A5EEBF-F5A6-5D40-914D-88DA189CBE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416" y="3703732"/>
                <a:ext cx="841529" cy="841529"/>
              </a:xfrm>
              <a:prstGeom prst="rect">
                <a:avLst/>
              </a:prstGeom>
            </p:spPr>
          </p:pic>
        </p:grpSp>
        <p:sp>
          <p:nvSpPr>
            <p:cNvPr id="58" name="TextBox 57">
              <a:extLst>
                <a:ext uri="{FF2B5EF4-FFF2-40B4-BE49-F238E27FC236}">
                  <a16:creationId xmlns:a16="http://schemas.microsoft.com/office/drawing/2014/main" id="{16EEFC91-2CD5-0A47-B6F3-78EB6B6F6BAB}"/>
                </a:ext>
              </a:extLst>
            </p:cNvPr>
            <p:cNvSpPr txBox="1"/>
            <p:nvPr/>
          </p:nvSpPr>
          <p:spPr>
            <a:xfrm>
              <a:off x="1280962" y="3826461"/>
              <a:ext cx="3795607" cy="517693"/>
            </a:xfrm>
            <a:prstGeom prst="rect">
              <a:avLst/>
            </a:prstGeom>
            <a:noFill/>
          </p:spPr>
          <p:txBody>
            <a:bodyPr wrap="square" lIns="0" tIns="0" rIns="0" bIns="0" rtlCol="0">
              <a:noAutofit/>
            </a:bodyPr>
            <a:lstStyle/>
            <a:p>
              <a:r>
                <a:rPr lang="en-US" sz="4000" spc="-150">
                  <a:latin typeface="Arial Black"/>
                </a:rPr>
                <a:t>MONITORING</a:t>
              </a:r>
              <a:endParaRPr lang="en-US" sz="4000" spc="-150"/>
            </a:p>
          </p:txBody>
        </p:sp>
      </p:grpSp>
      <p:sp>
        <p:nvSpPr>
          <p:cNvPr id="31" name="TextBox 30">
            <a:extLst>
              <a:ext uri="{FF2B5EF4-FFF2-40B4-BE49-F238E27FC236}">
                <a16:creationId xmlns:a16="http://schemas.microsoft.com/office/drawing/2014/main" id="{FAB5F11D-3B90-479F-83DD-7F70EB64D490}"/>
              </a:ext>
            </a:extLst>
          </p:cNvPr>
          <p:cNvSpPr txBox="1"/>
          <p:nvPr/>
        </p:nvSpPr>
        <p:spPr>
          <a:xfrm>
            <a:off x="1291711" y="4881734"/>
            <a:ext cx="3241131" cy="307795"/>
          </a:xfrm>
          <a:prstGeom prst="rect">
            <a:avLst/>
          </a:prstGeom>
          <a:noFill/>
        </p:spPr>
        <p:txBody>
          <a:bodyPr wrap="square" lIns="0" tIns="0" rIns="0" bIns="0" rtlCol="0">
            <a:noAutofit/>
          </a:bodyPr>
          <a:lstStyle/>
          <a:p>
            <a:r>
              <a:rPr lang="en-US" sz="4000" spc="-150" dirty="0">
                <a:latin typeface="Arial Black"/>
              </a:rPr>
              <a:t>30%</a:t>
            </a:r>
            <a:endParaRPr lang="en-US" sz="4000" spc="-150" dirty="0"/>
          </a:p>
        </p:txBody>
      </p:sp>
      <p:sp>
        <p:nvSpPr>
          <p:cNvPr id="2" name="TextBox 1">
            <a:extLst>
              <a:ext uri="{FF2B5EF4-FFF2-40B4-BE49-F238E27FC236}">
                <a16:creationId xmlns:a16="http://schemas.microsoft.com/office/drawing/2014/main" id="{8089984B-A041-42B2-A43C-8F1328036897}"/>
              </a:ext>
            </a:extLst>
          </p:cNvPr>
          <p:cNvSpPr txBox="1"/>
          <p:nvPr/>
        </p:nvSpPr>
        <p:spPr>
          <a:xfrm>
            <a:off x="389827" y="6241002"/>
            <a:ext cx="6738942" cy="432371"/>
          </a:xfrm>
          <a:prstGeom prst="rect">
            <a:avLst/>
          </a:prstGeom>
          <a:noFill/>
        </p:spPr>
        <p:txBody>
          <a:bodyPr wrap="square" lIns="0" tIns="0" rIns="0" bIns="0" rtlCol="0">
            <a:noAutofit/>
          </a:bodyPr>
          <a:lstStyle/>
          <a:p>
            <a:pPr algn="l"/>
            <a:r>
              <a:rPr lang="en-US" sz="600" dirty="0"/>
              <a:t>1. </a:t>
            </a:r>
            <a:r>
              <a:rPr lang="en-US" sz="600" dirty="0">
                <a:effectLst/>
                <a:ea typeface="Times New Roman" panose="02020603050405020304" pitchFamily="18" charset="0"/>
              </a:rPr>
              <a:t>Average Honeywell customer sites across a monthly reporting period</a:t>
            </a:r>
          </a:p>
          <a:p>
            <a:pPr algn="l"/>
            <a:r>
              <a:rPr lang="en-US" sz="600" dirty="0"/>
              <a:t>2. </a:t>
            </a:r>
            <a:r>
              <a:rPr lang="en-GB" sz="600" u="sng" dirty="0">
                <a:solidFill>
                  <a:srgbClr val="FF0000"/>
                </a:solidFill>
                <a:effectLst/>
                <a:ea typeface="Times New Roman" panose="02020603050405020304" pitchFamily="18" charset="0"/>
                <a:hlinkClick r:id="rId7"/>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39" name="TextBox 38">
            <a:extLst>
              <a:ext uri="{FF2B5EF4-FFF2-40B4-BE49-F238E27FC236}">
                <a16:creationId xmlns:a16="http://schemas.microsoft.com/office/drawing/2014/main" id="{D2DE93A5-335B-4F11-8180-97C4B9640FD9}"/>
              </a:ext>
            </a:extLst>
          </p:cNvPr>
          <p:cNvSpPr txBox="1"/>
          <p:nvPr/>
        </p:nvSpPr>
        <p:spPr>
          <a:xfrm>
            <a:off x="2399226" y="4963677"/>
            <a:ext cx="142323" cy="307795"/>
          </a:xfrm>
          <a:prstGeom prst="rect">
            <a:avLst/>
          </a:prstGeom>
          <a:noFill/>
        </p:spPr>
        <p:txBody>
          <a:bodyPr wrap="square" lIns="0" tIns="0" rIns="0" bIns="0" rtlCol="0">
            <a:noAutofit/>
          </a:bodyPr>
          <a:lstStyle/>
          <a:p>
            <a:r>
              <a:rPr lang="en-US" sz="1000" b="1" spc="-150" dirty="0">
                <a:latin typeface="Arial Black"/>
              </a:rPr>
              <a:t>1</a:t>
            </a:r>
            <a:endParaRPr lang="en-US" sz="1000" b="1" spc="-150" dirty="0"/>
          </a:p>
        </p:txBody>
      </p:sp>
      <p:sp>
        <p:nvSpPr>
          <p:cNvPr id="49" name="TextBox 48">
            <a:extLst>
              <a:ext uri="{FF2B5EF4-FFF2-40B4-BE49-F238E27FC236}">
                <a16:creationId xmlns:a16="http://schemas.microsoft.com/office/drawing/2014/main" id="{995ABC1F-0B4E-4B10-B660-1E9572D23020}"/>
              </a:ext>
            </a:extLst>
          </p:cNvPr>
          <p:cNvSpPr txBox="1"/>
          <p:nvPr/>
        </p:nvSpPr>
        <p:spPr>
          <a:xfrm>
            <a:off x="4937093" y="584119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51" name="TextBox 50">
            <a:extLst>
              <a:ext uri="{FF2B5EF4-FFF2-40B4-BE49-F238E27FC236}">
                <a16:creationId xmlns:a16="http://schemas.microsoft.com/office/drawing/2014/main" id="{65905C5A-C913-4F19-AD10-8D8ED07706DE}"/>
              </a:ext>
            </a:extLst>
          </p:cNvPr>
          <p:cNvSpPr txBox="1"/>
          <p:nvPr/>
        </p:nvSpPr>
        <p:spPr>
          <a:xfrm>
            <a:off x="5874607" y="5578880"/>
            <a:ext cx="1263143" cy="572853"/>
          </a:xfrm>
          <a:prstGeom prst="rect">
            <a:avLst/>
          </a:prstGeom>
          <a:noFill/>
        </p:spPr>
        <p:txBody>
          <a:bodyPr wrap="square" lIns="0" tIns="0" rIns="0" bIns="0" rtlCol="0">
            <a:noAutofit/>
          </a:bodyPr>
          <a:lstStyle/>
          <a:p>
            <a:r>
              <a:rPr lang="en-US" sz="4000" spc="-150" dirty="0">
                <a:solidFill>
                  <a:schemeClr val="accent1"/>
                </a:solidFill>
                <a:latin typeface="Arial Black"/>
              </a:rPr>
              <a:t>10%</a:t>
            </a:r>
            <a:endParaRPr lang="en-US" sz="4000" spc="-150" dirty="0">
              <a:solidFill>
                <a:schemeClr val="accent1"/>
              </a:solidFill>
            </a:endParaRPr>
          </a:p>
        </p:txBody>
      </p:sp>
      <p:sp>
        <p:nvSpPr>
          <p:cNvPr id="54" name="TextBox 53">
            <a:extLst>
              <a:ext uri="{FF2B5EF4-FFF2-40B4-BE49-F238E27FC236}">
                <a16:creationId xmlns:a16="http://schemas.microsoft.com/office/drawing/2014/main" id="{79052B79-99DD-4FA0-AACF-4AA967DA610F}"/>
              </a:ext>
            </a:extLst>
          </p:cNvPr>
          <p:cNvSpPr txBox="1"/>
          <p:nvPr/>
        </p:nvSpPr>
        <p:spPr>
          <a:xfrm>
            <a:off x="6947955" y="5673195"/>
            <a:ext cx="133975" cy="293094"/>
          </a:xfrm>
          <a:prstGeom prst="rect">
            <a:avLst/>
          </a:prstGeom>
          <a:noFill/>
        </p:spPr>
        <p:txBody>
          <a:bodyPr wrap="square" lIns="0" tIns="0" rIns="0" bIns="0" rtlCol="0">
            <a:noAutofit/>
          </a:bodyPr>
          <a:lstStyle/>
          <a:p>
            <a:r>
              <a:rPr lang="en-US" sz="1000" spc="-150" dirty="0">
                <a:solidFill>
                  <a:schemeClr val="accent1"/>
                </a:solidFill>
                <a:latin typeface="Arial Black"/>
              </a:rPr>
              <a:t>2</a:t>
            </a:r>
            <a:endParaRPr lang="en-US" sz="1000" spc="-150" dirty="0">
              <a:solidFill>
                <a:schemeClr val="accent1"/>
              </a:solidFill>
            </a:endParaRPr>
          </a:p>
        </p:txBody>
      </p:sp>
    </p:spTree>
    <p:extLst>
      <p:ext uri="{BB962C8B-B14F-4D97-AF65-F5344CB8AC3E}">
        <p14:creationId xmlns:p14="http://schemas.microsoft.com/office/powerpoint/2010/main" val="107292489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83479" y="-30142"/>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FOOD </a:t>
            </a:r>
            <a:r>
              <a:rPr lang="en-GB"/>
              <a:t>RETAIL</a:t>
            </a:r>
          </a:p>
        </p:txBody>
      </p:sp>
      <p:sp>
        <p:nvSpPr>
          <p:cNvPr id="6" name="TextBox 5">
            <a:extLst>
              <a:ext uri="{FF2B5EF4-FFF2-40B4-BE49-F238E27FC236}">
                <a16:creationId xmlns:a16="http://schemas.microsoft.com/office/drawing/2014/main" id="{5CA98471-F94E-8645-90CE-5362F19BD5DE}"/>
              </a:ext>
            </a:extLst>
          </p:cNvPr>
          <p:cNvSpPr txBox="1"/>
          <p:nvPr/>
        </p:nvSpPr>
        <p:spPr>
          <a:xfrm>
            <a:off x="5237259" y="2894869"/>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87" name="TextBox 86">
            <a:extLst>
              <a:ext uri="{FF2B5EF4-FFF2-40B4-BE49-F238E27FC236}">
                <a16:creationId xmlns:a16="http://schemas.microsoft.com/office/drawing/2014/main" id="{B7D7F97A-5130-114C-8D4D-D94DC3F2F62F}"/>
              </a:ext>
            </a:extLst>
          </p:cNvPr>
          <p:cNvSpPr txBox="1"/>
          <p:nvPr/>
        </p:nvSpPr>
        <p:spPr>
          <a:xfrm>
            <a:off x="5155561" y="3743804"/>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98" name="TextBox 97">
            <a:extLst>
              <a:ext uri="{FF2B5EF4-FFF2-40B4-BE49-F238E27FC236}">
                <a16:creationId xmlns:a16="http://schemas.microsoft.com/office/drawing/2014/main" id="{2071F86E-D0E3-F746-A63B-4559F4E8D93B}"/>
              </a:ext>
            </a:extLst>
          </p:cNvPr>
          <p:cNvSpPr txBox="1"/>
          <p:nvPr/>
        </p:nvSpPr>
        <p:spPr>
          <a:xfrm>
            <a:off x="5212107" y="3152667"/>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1" y="2628881"/>
            <a:ext cx="1880877" cy="954107"/>
          </a:xfrm>
          <a:prstGeom prst="rect">
            <a:avLst/>
          </a:prstGeom>
          <a:noFill/>
        </p:spPr>
        <p:txBody>
          <a:bodyPr wrap="square" rtlCol="0">
            <a:spAutoFit/>
          </a:bodyPr>
          <a:lstStyle/>
          <a:p>
            <a:r>
              <a:rPr lang="en-GB" sz="1400" b="1">
                <a:solidFill>
                  <a:schemeClr val="accent1"/>
                </a:solidFill>
                <a:latin typeface="+mj-lt"/>
              </a:rPr>
              <a:t>REDUCE ENERGY  </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4" y="4004741"/>
            <a:ext cx="2116913"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3" name="TextBox 102">
            <a:extLst>
              <a:ext uri="{FF2B5EF4-FFF2-40B4-BE49-F238E27FC236}">
                <a16:creationId xmlns:a16="http://schemas.microsoft.com/office/drawing/2014/main" id="{D3909EBF-DDB5-A147-829F-2DD8D520BE09}"/>
              </a:ext>
            </a:extLst>
          </p:cNvPr>
          <p:cNvSpPr txBox="1"/>
          <p:nvPr/>
        </p:nvSpPr>
        <p:spPr>
          <a:xfrm>
            <a:off x="1044473" y="5541889"/>
            <a:ext cx="2368561" cy="954107"/>
          </a:xfrm>
          <a:prstGeom prst="rect">
            <a:avLst/>
          </a:prstGeom>
          <a:noFill/>
        </p:spPr>
        <p:txBody>
          <a:bodyPr wrap="square" rtlCol="0">
            <a:spAutoFit/>
          </a:bodyPr>
          <a:lstStyle/>
          <a:p>
            <a:r>
              <a:rPr lang="en-GB" sz="1400" b="1">
                <a:solidFill>
                  <a:schemeClr val="accent1"/>
                </a:solidFill>
                <a:latin typeface="+mj-lt"/>
              </a:rPr>
              <a:t>REDUCE LOSS OF PERISHABLES</a:t>
            </a:r>
          </a:p>
          <a:p>
            <a:r>
              <a:rPr lang="en-GB" sz="1400"/>
              <a:t>With monitoring of High and/or Low temperatures</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dirty="0">
                <a:solidFill>
                  <a:schemeClr val="accent1"/>
                </a:solidFill>
                <a:latin typeface="+mj-lt"/>
              </a:rPr>
              <a:t>ROOF TOP UNIT HEALTH CHECK</a:t>
            </a:r>
          </a:p>
          <a:p>
            <a:r>
              <a:rPr lang="en-GB" sz="1400" dirty="0"/>
              <a:t>Reduce the time spent on </a:t>
            </a:r>
            <a:br>
              <a:rPr lang="en-GB" sz="1400" dirty="0"/>
            </a:br>
            <a:r>
              <a:rPr lang="en-GB" sz="1400" dirty="0"/>
              <a:t>site checking your HVAC equipment</a:t>
            </a:r>
            <a:endParaRPr lang="en-GB" sz="1400" b="1" dirty="0">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437785" cy="1169551"/>
          </a:xfrm>
          <a:prstGeom prst="rect">
            <a:avLst/>
          </a:prstGeom>
          <a:noFill/>
        </p:spPr>
        <p:txBody>
          <a:bodyPr wrap="square" rtlCol="0">
            <a:spAutoFit/>
          </a:bodyPr>
          <a:lstStyle/>
          <a:p>
            <a:r>
              <a:rPr lang="en-GB" sz="1400" b="1" dirty="0">
                <a:solidFill>
                  <a:schemeClr val="accent1"/>
                </a:solidFill>
                <a:latin typeface="+mj-lt"/>
              </a:rPr>
              <a:t>EMPLOYEE PRODUCTIVITY </a:t>
            </a:r>
          </a:p>
          <a:p>
            <a:r>
              <a:rPr lang="en-GB" sz="1400" dirty="0"/>
              <a:t>Increased through temperature, humidity and air quality control</a:t>
            </a:r>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23092"/>
            <a:ext cx="2368561" cy="954107"/>
          </a:xfrm>
          <a:prstGeom prst="rect">
            <a:avLst/>
          </a:prstGeom>
          <a:noFill/>
        </p:spPr>
        <p:txBody>
          <a:bodyPr wrap="square" lIns="91440" tIns="45720" rIns="91440" bIns="45720" rtlCol="0" anchor="t">
            <a:spAutoFit/>
          </a:bodyPr>
          <a:lstStyle/>
          <a:p>
            <a:r>
              <a:rPr lang="en-GB" sz="1400" b="1" dirty="0">
                <a:solidFill>
                  <a:schemeClr val="accent1"/>
                </a:solidFill>
                <a:latin typeface="+mj-lt"/>
              </a:rPr>
              <a:t>REMOTE REACTIVE</a:t>
            </a:r>
          </a:p>
          <a:p>
            <a:r>
              <a:rPr lang="en-GB" sz="1400" dirty="0"/>
              <a:t>Reduce site call outs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a:off x="2914408" y="4138185"/>
            <a:ext cx="1525408" cy="34238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Elbow Connector 121">
            <a:extLst>
              <a:ext uri="{FF2B5EF4-FFF2-40B4-BE49-F238E27FC236}">
                <a16:creationId xmlns:a16="http://schemas.microsoft.com/office/drawing/2014/main" id="{11DCB2C5-3CFF-804E-BA5D-E73B85ECFC8D}"/>
              </a:ext>
            </a:extLst>
          </p:cNvPr>
          <p:cNvCxnSpPr>
            <a:cxnSpLocks/>
          </p:cNvCxnSpPr>
          <p:nvPr/>
        </p:nvCxnSpPr>
        <p:spPr>
          <a:xfrm flipV="1">
            <a:off x="2914408" y="5203635"/>
            <a:ext cx="2297699" cy="483046"/>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046788" y="2770651"/>
            <a:ext cx="2110918" cy="44264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422144" y="1120034"/>
            <a:ext cx="1395232" cy="615677"/>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972678" y="4702645"/>
            <a:ext cx="878555" cy="277441"/>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070708"/>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50" y="267125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3553" y="3993886"/>
            <a:ext cx="708759" cy="708759"/>
          </a:xfrm>
          <a:prstGeom prst="rect">
            <a:avLst/>
          </a:prstGeom>
        </p:spPr>
      </p:pic>
      <p:pic>
        <p:nvPicPr>
          <p:cNvPr id="50" name="Picture 49">
            <a:extLst>
              <a:ext uri="{FF2B5EF4-FFF2-40B4-BE49-F238E27FC236}">
                <a16:creationId xmlns:a16="http://schemas.microsoft.com/office/drawing/2014/main" id="{4967F31D-A478-B84B-B0CA-252E5F6BA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554" y="5450864"/>
            <a:ext cx="642258" cy="642258"/>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5523" y="2857778"/>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31" name="TextBox 30">
            <a:extLst>
              <a:ext uri="{FF2B5EF4-FFF2-40B4-BE49-F238E27FC236}">
                <a16:creationId xmlns:a16="http://schemas.microsoft.com/office/drawing/2014/main" id="{9FE8A5E5-1997-49F6-B578-19E8F3C7CC33}"/>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32" name="TextBox 31">
            <a:extLst>
              <a:ext uri="{FF2B5EF4-FFF2-40B4-BE49-F238E27FC236}">
                <a16:creationId xmlns:a16="http://schemas.microsoft.com/office/drawing/2014/main" id="{B84DDEFF-CCD9-4F80-9CBC-48D1604DC45B}"/>
              </a:ext>
            </a:extLst>
          </p:cNvPr>
          <p:cNvSpPr txBox="1"/>
          <p:nvPr/>
        </p:nvSpPr>
        <p:spPr>
          <a:xfrm>
            <a:off x="11406327" y="1942084"/>
            <a:ext cx="142323" cy="307795"/>
          </a:xfrm>
          <a:prstGeom prst="rect">
            <a:avLst/>
          </a:prstGeom>
          <a:noFill/>
        </p:spPr>
        <p:txBody>
          <a:bodyPr wrap="square" lIns="0" tIns="0" rIns="0" bIns="0" rtlCol="0">
            <a:noAutofit/>
          </a:bodyPr>
          <a:lstStyle/>
          <a:p>
            <a:r>
              <a:rPr lang="en-US" sz="1000" b="1" spc="-150" dirty="0">
                <a:solidFill>
                  <a:srgbClr val="FF0000"/>
                </a:solidFill>
              </a:rPr>
              <a:t>2</a:t>
            </a:r>
          </a:p>
        </p:txBody>
      </p:sp>
      <p:sp>
        <p:nvSpPr>
          <p:cNvPr id="33" name="TextBox 32">
            <a:extLst>
              <a:ext uri="{FF2B5EF4-FFF2-40B4-BE49-F238E27FC236}">
                <a16:creationId xmlns:a16="http://schemas.microsoft.com/office/drawing/2014/main" id="{1EF2E1EE-9298-4611-848A-31D62F9FD62D}"/>
              </a:ext>
            </a:extLst>
          </p:cNvPr>
          <p:cNvSpPr txBox="1"/>
          <p:nvPr/>
        </p:nvSpPr>
        <p:spPr>
          <a:xfrm>
            <a:off x="389827" y="6574464"/>
            <a:ext cx="6738942" cy="174337"/>
          </a:xfrm>
          <a:prstGeom prst="rect">
            <a:avLst/>
          </a:prstGeom>
          <a:noFill/>
        </p:spPr>
        <p:txBody>
          <a:bodyPr wrap="square" lIns="0" tIns="0" rIns="0" bIns="0" rtlCol="0">
            <a:noAutofit/>
          </a:bodyPr>
          <a:lstStyle/>
          <a:p>
            <a:pPr algn="l"/>
            <a:r>
              <a:rPr lang="en-US" sz="600" dirty="0"/>
              <a:t>1. From customer data</a:t>
            </a:r>
          </a:p>
          <a:p>
            <a:pPr algn="l"/>
            <a:r>
              <a:rPr lang="en-US" sz="600" dirty="0"/>
              <a:t>2. </a:t>
            </a:r>
            <a:r>
              <a:rPr lang="en-GB" sz="600" u="sng" dirty="0">
                <a:solidFill>
                  <a:srgbClr val="FF0000"/>
                </a:solidFill>
                <a:effectLst/>
                <a:ea typeface="Times New Roman" panose="02020603050405020304" pitchFamily="18" charset="0"/>
                <a:hlinkClick r:id="rId10"/>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34" name="TextBox 33">
            <a:extLst>
              <a:ext uri="{FF2B5EF4-FFF2-40B4-BE49-F238E27FC236}">
                <a16:creationId xmlns:a16="http://schemas.microsoft.com/office/drawing/2014/main" id="{6F47625C-DB49-47CF-8A90-F8ADB6764096}"/>
              </a:ext>
            </a:extLst>
          </p:cNvPr>
          <p:cNvSpPr txBox="1"/>
          <p:nvPr/>
        </p:nvSpPr>
        <p:spPr>
          <a:xfrm>
            <a:off x="9286102" y="1922239"/>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6" name="TextBox 35">
            <a:extLst>
              <a:ext uri="{FF2B5EF4-FFF2-40B4-BE49-F238E27FC236}">
                <a16:creationId xmlns:a16="http://schemas.microsoft.com/office/drawing/2014/main" id="{38971EF5-6075-46C7-9CD6-D12535CB2FE1}"/>
              </a:ext>
            </a:extLst>
          </p:cNvPr>
          <p:cNvSpPr txBox="1"/>
          <p:nvPr/>
        </p:nvSpPr>
        <p:spPr>
          <a:xfrm>
            <a:off x="10170130" y="1818677"/>
            <a:ext cx="1379360" cy="707886"/>
          </a:xfrm>
          <a:prstGeom prst="rect">
            <a:avLst/>
          </a:prstGeom>
          <a:noFill/>
        </p:spPr>
        <p:txBody>
          <a:bodyPr wrap="square">
            <a:spAutoFit/>
          </a:bodyPr>
          <a:lstStyle/>
          <a:p>
            <a:r>
              <a:rPr lang="en-US" sz="4000" b="1" dirty="0">
                <a:solidFill>
                  <a:schemeClr val="accent1"/>
                </a:solidFill>
                <a:latin typeface="+mj-lt"/>
              </a:rPr>
              <a:t>10%</a:t>
            </a:r>
          </a:p>
        </p:txBody>
      </p:sp>
      <p:sp>
        <p:nvSpPr>
          <p:cNvPr id="37" name="TextBox 36">
            <a:extLst>
              <a:ext uri="{FF2B5EF4-FFF2-40B4-BE49-F238E27FC236}">
                <a16:creationId xmlns:a16="http://schemas.microsoft.com/office/drawing/2014/main" id="{D5415B51-A0C7-47D7-A644-1C16E7D85841}"/>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8" name="TextBox 37">
            <a:extLst>
              <a:ext uri="{FF2B5EF4-FFF2-40B4-BE49-F238E27FC236}">
                <a16:creationId xmlns:a16="http://schemas.microsoft.com/office/drawing/2014/main" id="{8DC6F843-545C-4DF3-91E0-1B1B00B48A6B}"/>
              </a:ext>
            </a:extLst>
          </p:cNvPr>
          <p:cNvSpPr txBox="1"/>
          <p:nvPr/>
        </p:nvSpPr>
        <p:spPr>
          <a:xfrm>
            <a:off x="2607414" y="1981553"/>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Tree>
    <p:extLst>
      <p:ext uri="{BB962C8B-B14F-4D97-AF65-F5344CB8AC3E}">
        <p14:creationId xmlns:p14="http://schemas.microsoft.com/office/powerpoint/2010/main" val="103196933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FOOD </a:t>
            </a:r>
            <a:r>
              <a:rPr lang="en-GB"/>
              <a:t>RETAIL</a:t>
            </a:r>
          </a:p>
        </p:txBody>
      </p:sp>
      <p:pic>
        <p:nvPicPr>
          <p:cNvPr id="95" name="Picture 94">
            <a:hlinkClick r:id="rId2"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pic>
        <p:nvPicPr>
          <p:cNvPr id="49" name="Content Placeholder 6">
            <a:extLst>
              <a:ext uri="{FF2B5EF4-FFF2-40B4-BE49-F238E27FC236}">
                <a16:creationId xmlns:a16="http://schemas.microsoft.com/office/drawing/2014/main" id="{8F741BC9-66D4-694E-9B0A-D12E951AE4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320083" y="1648688"/>
            <a:ext cx="6370951" cy="3486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79991F2-C509-3143-B97E-3A439DA4F443}"/>
              </a:ext>
            </a:extLst>
          </p:cNvPr>
          <p:cNvGrpSpPr/>
          <p:nvPr/>
        </p:nvGrpSpPr>
        <p:grpSpPr>
          <a:xfrm>
            <a:off x="525709" y="762444"/>
            <a:ext cx="10480463" cy="5287596"/>
            <a:chOff x="525709" y="762444"/>
            <a:chExt cx="10480463" cy="5287596"/>
          </a:xfrm>
        </p:grpSpPr>
        <p:cxnSp>
          <p:nvCxnSpPr>
            <p:cNvPr id="93" name="Elbow Connector 180">
              <a:extLst>
                <a:ext uri="{FF2B5EF4-FFF2-40B4-BE49-F238E27FC236}">
                  <a16:creationId xmlns:a16="http://schemas.microsoft.com/office/drawing/2014/main" id="{749399BD-5AC1-104E-9EA7-7CE7F7BC8E7E}"/>
                </a:ext>
              </a:extLst>
            </p:cNvPr>
            <p:cNvCxnSpPr>
              <a:cxnSpLocks/>
              <a:stCxn id="75" idx="3"/>
            </p:cNvCxnSpPr>
            <p:nvPr/>
          </p:nvCxnSpPr>
          <p:spPr>
            <a:xfrm flipV="1">
              <a:off x="2163999" y="3640950"/>
              <a:ext cx="966178" cy="1476154"/>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EBFF657-4A8D-864C-BE37-053DE03FE7EB}"/>
                </a:ext>
              </a:extLst>
            </p:cNvPr>
            <p:cNvSpPr txBox="1"/>
            <p:nvPr/>
          </p:nvSpPr>
          <p:spPr>
            <a:xfrm>
              <a:off x="9624098" y="3583104"/>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PC/MOBILE </a:t>
              </a:r>
              <a:r>
                <a:rPr lang="en-US" sz="800" b="1">
                  <a:solidFill>
                    <a:srgbClr val="DC202E"/>
                  </a:solidFill>
                  <a:latin typeface="Arial Black"/>
                </a:rPr>
                <a:t>ACCESS</a:t>
              </a:r>
              <a:r>
                <a:rPr kumimoji="0" lang="en-US" sz="800" b="1" i="0" u="none" strike="noStrike" kern="1200" cap="none" spc="0" normalizeH="0" baseline="0" noProof="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REMOTE MANAGEMENT</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B6F50DE6-683A-4D42-97C5-571C5C040F0B}"/>
                </a:ext>
              </a:extLst>
            </p:cNvPr>
            <p:cNvSpPr txBox="1"/>
            <p:nvPr/>
          </p:nvSpPr>
          <p:spPr>
            <a:xfrm>
              <a:off x="1298980" y="1074131"/>
              <a:ext cx="2180134"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53" name="Straight Connector 52">
              <a:extLst>
                <a:ext uri="{FF2B5EF4-FFF2-40B4-BE49-F238E27FC236}">
                  <a16:creationId xmlns:a16="http://schemas.microsoft.com/office/drawing/2014/main" id="{E7C9DB28-C7E0-C64D-9BC2-FE89245E5502}"/>
                </a:ext>
              </a:extLst>
            </p:cNvPr>
            <p:cNvCxnSpPr>
              <a:cxnSpLocks/>
              <a:stCxn id="84" idx="2"/>
            </p:cNvCxnSpPr>
            <p:nvPr/>
          </p:nvCxnSpPr>
          <p:spPr>
            <a:xfrm>
              <a:off x="3730763" y="1397456"/>
              <a:ext cx="0" cy="1401526"/>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Elbow Connector 180">
              <a:extLst>
                <a:ext uri="{FF2B5EF4-FFF2-40B4-BE49-F238E27FC236}">
                  <a16:creationId xmlns:a16="http://schemas.microsoft.com/office/drawing/2014/main" id="{05808474-4BB3-E443-BDD0-12C3495BC746}"/>
                </a:ext>
              </a:extLst>
            </p:cNvPr>
            <p:cNvCxnSpPr>
              <a:cxnSpLocks/>
              <a:stCxn id="76" idx="1"/>
            </p:cNvCxnSpPr>
            <p:nvPr/>
          </p:nvCxnSpPr>
          <p:spPr>
            <a:xfrm rot="10800000" flipV="1">
              <a:off x="7577530" y="1642323"/>
              <a:ext cx="1625151" cy="964115"/>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F493DD8-CED5-2E44-831C-C117942B0F76}"/>
                </a:ext>
              </a:extLst>
            </p:cNvPr>
            <p:cNvSpPr txBox="1"/>
            <p:nvPr/>
          </p:nvSpPr>
          <p:spPr>
            <a:xfrm>
              <a:off x="9606156" y="1570124"/>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56" name="TextBox 55">
              <a:extLst>
                <a:ext uri="{FF2B5EF4-FFF2-40B4-BE49-F238E27FC236}">
                  <a16:creationId xmlns:a16="http://schemas.microsoft.com/office/drawing/2014/main" id="{59BB6B1B-8BD9-0A44-B809-0F9C7F1EC687}"/>
                </a:ext>
              </a:extLst>
            </p:cNvPr>
            <p:cNvSpPr txBox="1"/>
            <p:nvPr/>
          </p:nvSpPr>
          <p:spPr>
            <a:xfrm>
              <a:off x="9609028" y="1979293"/>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57" name="TextBox 56">
              <a:extLst>
                <a:ext uri="{FF2B5EF4-FFF2-40B4-BE49-F238E27FC236}">
                  <a16:creationId xmlns:a16="http://schemas.microsoft.com/office/drawing/2014/main" id="{10D748FE-75F5-3A48-A831-571DF7B1C2B1}"/>
                </a:ext>
              </a:extLst>
            </p:cNvPr>
            <p:cNvSpPr txBox="1"/>
            <p:nvPr/>
          </p:nvSpPr>
          <p:spPr>
            <a:xfrm>
              <a:off x="3730763" y="5172145"/>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58" name="Elbow Connector 180">
              <a:extLst>
                <a:ext uri="{FF2B5EF4-FFF2-40B4-BE49-F238E27FC236}">
                  <a16:creationId xmlns:a16="http://schemas.microsoft.com/office/drawing/2014/main" id="{A5655BFD-6DC5-E84C-AEBD-1EA4A284B43F}"/>
                </a:ext>
              </a:extLst>
            </p:cNvPr>
            <p:cNvCxnSpPr>
              <a:cxnSpLocks/>
            </p:cNvCxnSpPr>
            <p:nvPr/>
          </p:nvCxnSpPr>
          <p:spPr>
            <a:xfrm rot="5400000" flipH="1" flipV="1">
              <a:off x="3214552" y="3676774"/>
              <a:ext cx="1706419" cy="1119002"/>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C675E6A-D772-714A-8EF5-9B7623C1033F}"/>
                </a:ext>
              </a:extLst>
            </p:cNvPr>
            <p:cNvSpPr txBox="1"/>
            <p:nvPr/>
          </p:nvSpPr>
          <p:spPr>
            <a:xfrm>
              <a:off x="4568432" y="1187540"/>
              <a:ext cx="984773"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LIGHTING LEVEL </a:t>
              </a:r>
              <a:r>
                <a:rPr kumimoji="0" lang="en-US" sz="800" b="1" i="0" u="none" strike="noStrike" kern="1200" cap="none" spc="0" normalizeH="0" baseline="0" noProof="0">
                  <a:ln>
                    <a:noFill/>
                  </a:ln>
                  <a:solidFill>
                    <a:prstClr val="black"/>
                  </a:solidFill>
                  <a:effectLst/>
                  <a:uLnTx/>
                  <a:uFillTx/>
                  <a:latin typeface="Arial"/>
                  <a:ea typeface="+mn-ea"/>
                  <a:cs typeface="+mn-cs"/>
                </a:rPr>
                <a:t>CONTROL</a:t>
              </a:r>
            </a:p>
          </p:txBody>
        </p:sp>
        <p:cxnSp>
          <p:nvCxnSpPr>
            <p:cNvPr id="60" name="Elbow Connector 215">
              <a:extLst>
                <a:ext uri="{FF2B5EF4-FFF2-40B4-BE49-F238E27FC236}">
                  <a16:creationId xmlns:a16="http://schemas.microsoft.com/office/drawing/2014/main" id="{8931BF25-2250-4D40-A643-4B2BCADA37D9}"/>
                </a:ext>
              </a:extLst>
            </p:cNvPr>
            <p:cNvCxnSpPr>
              <a:cxnSpLocks/>
            </p:cNvCxnSpPr>
            <p:nvPr/>
          </p:nvCxnSpPr>
          <p:spPr>
            <a:xfrm rot="16200000" flipH="1">
              <a:off x="3900437" y="2018923"/>
              <a:ext cx="1299883" cy="394441"/>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9F5127A-8DCD-B149-AD64-B364C76D6BC1}"/>
                </a:ext>
              </a:extLst>
            </p:cNvPr>
            <p:cNvSpPr txBox="1"/>
            <p:nvPr/>
          </p:nvSpPr>
          <p:spPr>
            <a:xfrm>
              <a:off x="629207" y="5017262"/>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2" name="TextBox 61">
              <a:extLst>
                <a:ext uri="{FF2B5EF4-FFF2-40B4-BE49-F238E27FC236}">
                  <a16:creationId xmlns:a16="http://schemas.microsoft.com/office/drawing/2014/main" id="{C0C1F9C1-16FB-6343-B83B-8127359D40B8}"/>
                </a:ext>
              </a:extLst>
            </p:cNvPr>
            <p:cNvSpPr txBox="1"/>
            <p:nvPr/>
          </p:nvSpPr>
          <p:spPr>
            <a:xfrm>
              <a:off x="9624098" y="4481885"/>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63" name="TextBox 62">
              <a:extLst>
                <a:ext uri="{FF2B5EF4-FFF2-40B4-BE49-F238E27FC236}">
                  <a16:creationId xmlns:a16="http://schemas.microsoft.com/office/drawing/2014/main" id="{11835B9D-5D02-DE4B-A5BE-A3D4E5D73D60}"/>
                </a:ext>
              </a:extLst>
            </p:cNvPr>
            <p:cNvSpPr txBox="1"/>
            <p:nvPr/>
          </p:nvSpPr>
          <p:spPr>
            <a:xfrm>
              <a:off x="525709" y="1696081"/>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FE5A56D6-A947-9B40-ADCF-EFE97DECB0DF}"/>
                </a:ext>
              </a:extLst>
            </p:cNvPr>
            <p:cNvSpPr txBox="1"/>
            <p:nvPr/>
          </p:nvSpPr>
          <p:spPr>
            <a:xfrm>
              <a:off x="955735" y="4098093"/>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65" name="Elbow Connector 215">
              <a:extLst>
                <a:ext uri="{FF2B5EF4-FFF2-40B4-BE49-F238E27FC236}">
                  <a16:creationId xmlns:a16="http://schemas.microsoft.com/office/drawing/2014/main" id="{44B03604-3F79-5C4D-BA60-8A4BCC17EEAA}"/>
                </a:ext>
              </a:extLst>
            </p:cNvPr>
            <p:cNvCxnSpPr>
              <a:cxnSpLocks/>
              <a:stCxn id="74" idx="0"/>
            </p:cNvCxnSpPr>
            <p:nvPr/>
          </p:nvCxnSpPr>
          <p:spPr>
            <a:xfrm rot="5400000" flipH="1" flipV="1">
              <a:off x="3360319" y="1541724"/>
              <a:ext cx="1135619" cy="3880217"/>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666FB77-6244-6E47-A0F8-BD67B2AD4A30}"/>
                </a:ext>
              </a:extLst>
            </p:cNvPr>
            <p:cNvSpPr txBox="1"/>
            <p:nvPr/>
          </p:nvSpPr>
          <p:spPr>
            <a:xfrm>
              <a:off x="9606156" y="2425448"/>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67" name="Elbow Connector 205">
              <a:extLst>
                <a:ext uri="{FF2B5EF4-FFF2-40B4-BE49-F238E27FC236}">
                  <a16:creationId xmlns:a16="http://schemas.microsoft.com/office/drawing/2014/main" id="{C0CDA745-45CD-6848-9142-A13EC5C9D8EC}"/>
                </a:ext>
              </a:extLst>
            </p:cNvPr>
            <p:cNvCxnSpPr>
              <a:cxnSpLocks/>
              <a:stCxn id="80" idx="2"/>
            </p:cNvCxnSpPr>
            <p:nvPr/>
          </p:nvCxnSpPr>
          <p:spPr>
            <a:xfrm rot="16200000" flipH="1">
              <a:off x="6195977" y="1900404"/>
              <a:ext cx="1583260" cy="154981"/>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B9625585-55CF-2B4F-A68B-BAF0EF42A470}"/>
                </a:ext>
              </a:extLst>
            </p:cNvPr>
            <p:cNvGrpSpPr/>
            <p:nvPr/>
          </p:nvGrpSpPr>
          <p:grpSpPr>
            <a:xfrm>
              <a:off x="1180941" y="5597767"/>
              <a:ext cx="9825231" cy="452273"/>
              <a:chOff x="2519169" y="5910923"/>
              <a:chExt cx="7056507" cy="452273"/>
            </a:xfrm>
          </p:grpSpPr>
          <p:sp>
            <p:nvSpPr>
              <p:cNvPr id="89" name="TextBox 88">
                <a:extLst>
                  <a:ext uri="{FF2B5EF4-FFF2-40B4-BE49-F238E27FC236}">
                    <a16:creationId xmlns:a16="http://schemas.microsoft.com/office/drawing/2014/main" id="{E91FE4C9-858F-B64E-9861-7847481ED2DD}"/>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91" name="TextBox 90">
                <a:extLst>
                  <a:ext uri="{FF2B5EF4-FFF2-40B4-BE49-F238E27FC236}">
                    <a16:creationId xmlns:a16="http://schemas.microsoft.com/office/drawing/2014/main" id="{DC7FD046-314F-C647-9A2D-E060DA996D2B}"/>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92" name="TextBox 91">
                <a:extLst>
                  <a:ext uri="{FF2B5EF4-FFF2-40B4-BE49-F238E27FC236}">
                    <a16:creationId xmlns:a16="http://schemas.microsoft.com/office/drawing/2014/main" id="{81B6F87E-BBD0-584A-AE20-BE299A0D9065}"/>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69" name="Elbow Connector 205">
              <a:extLst>
                <a:ext uri="{FF2B5EF4-FFF2-40B4-BE49-F238E27FC236}">
                  <a16:creationId xmlns:a16="http://schemas.microsoft.com/office/drawing/2014/main" id="{9F4DED19-D2D5-684F-859A-3DF337087DF3}"/>
                </a:ext>
              </a:extLst>
            </p:cNvPr>
            <p:cNvCxnSpPr>
              <a:cxnSpLocks/>
              <a:stCxn id="83" idx="1"/>
            </p:cNvCxnSpPr>
            <p:nvPr/>
          </p:nvCxnSpPr>
          <p:spPr>
            <a:xfrm rot="10800000" flipV="1">
              <a:off x="5593441" y="3687791"/>
              <a:ext cx="3587921" cy="735203"/>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70" name="Elbow Connector 215">
              <a:extLst>
                <a:ext uri="{FF2B5EF4-FFF2-40B4-BE49-F238E27FC236}">
                  <a16:creationId xmlns:a16="http://schemas.microsoft.com/office/drawing/2014/main" id="{5C102D10-9A11-F24C-997E-1A7174002CE6}"/>
                </a:ext>
              </a:extLst>
            </p:cNvPr>
            <p:cNvCxnSpPr>
              <a:cxnSpLocks/>
            </p:cNvCxnSpPr>
            <p:nvPr/>
          </p:nvCxnSpPr>
          <p:spPr>
            <a:xfrm>
              <a:off x="5571451" y="3726483"/>
              <a:ext cx="1744858" cy="1318941"/>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8C7D5CD0-DAC6-2D45-882B-DECFA1F5E6C7}"/>
                </a:ext>
              </a:extLst>
            </p:cNvPr>
            <p:cNvSpPr txBox="1"/>
            <p:nvPr/>
          </p:nvSpPr>
          <p:spPr>
            <a:xfrm>
              <a:off x="7158797" y="908552"/>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72" name="TextBox 71">
              <a:extLst>
                <a:ext uri="{FF2B5EF4-FFF2-40B4-BE49-F238E27FC236}">
                  <a16:creationId xmlns:a16="http://schemas.microsoft.com/office/drawing/2014/main" id="{82A29CE5-AB73-154B-8803-13E73FF22ECE}"/>
                </a:ext>
              </a:extLst>
            </p:cNvPr>
            <p:cNvSpPr txBox="1"/>
            <p:nvPr/>
          </p:nvSpPr>
          <p:spPr>
            <a:xfrm>
              <a:off x="7840597" y="4943928"/>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2F317A0B-6D31-3F49-9542-C5AF7AC1F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604" y="1625677"/>
              <a:ext cx="384972" cy="384972"/>
            </a:xfrm>
            <a:prstGeom prst="rect">
              <a:avLst/>
            </a:prstGeom>
          </p:spPr>
        </p:pic>
        <p:pic>
          <p:nvPicPr>
            <p:cNvPr id="74" name="Picture 73">
              <a:extLst>
                <a:ext uri="{FF2B5EF4-FFF2-40B4-BE49-F238E27FC236}">
                  <a16:creationId xmlns:a16="http://schemas.microsoft.com/office/drawing/2014/main" id="{BAD43830-377A-0B4F-AC7F-EBC862F33C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534" y="4049641"/>
              <a:ext cx="384972" cy="384972"/>
            </a:xfrm>
            <a:prstGeom prst="rect">
              <a:avLst/>
            </a:prstGeom>
          </p:spPr>
        </p:pic>
        <p:pic>
          <p:nvPicPr>
            <p:cNvPr id="75" name="Picture 74">
              <a:extLst>
                <a:ext uri="{FF2B5EF4-FFF2-40B4-BE49-F238E27FC236}">
                  <a16:creationId xmlns:a16="http://schemas.microsoft.com/office/drawing/2014/main" id="{377C0FAC-EE54-8748-A007-5F0D9DB06B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9027" y="4924618"/>
              <a:ext cx="384972" cy="384972"/>
            </a:xfrm>
            <a:prstGeom prst="rect">
              <a:avLst/>
            </a:prstGeom>
          </p:spPr>
        </p:pic>
        <p:pic>
          <p:nvPicPr>
            <p:cNvPr id="76" name="Picture 75">
              <a:extLst>
                <a:ext uri="{FF2B5EF4-FFF2-40B4-BE49-F238E27FC236}">
                  <a16:creationId xmlns:a16="http://schemas.microsoft.com/office/drawing/2014/main" id="{62A4B9FB-6DB6-4943-95C6-5549BFB155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2680" y="1449838"/>
              <a:ext cx="384972" cy="384972"/>
            </a:xfrm>
            <a:prstGeom prst="rect">
              <a:avLst/>
            </a:prstGeom>
          </p:spPr>
        </p:pic>
        <p:pic>
          <p:nvPicPr>
            <p:cNvPr id="77" name="Picture 76">
              <a:extLst>
                <a:ext uri="{FF2B5EF4-FFF2-40B4-BE49-F238E27FC236}">
                  <a16:creationId xmlns:a16="http://schemas.microsoft.com/office/drawing/2014/main" id="{A899F09F-663A-3141-9147-069E3F628F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9994" y="4451613"/>
              <a:ext cx="384972" cy="384972"/>
            </a:xfrm>
            <a:prstGeom prst="rect">
              <a:avLst/>
            </a:prstGeom>
          </p:spPr>
        </p:pic>
        <p:pic>
          <p:nvPicPr>
            <p:cNvPr id="78" name="Picture 77">
              <a:extLst>
                <a:ext uri="{FF2B5EF4-FFF2-40B4-BE49-F238E27FC236}">
                  <a16:creationId xmlns:a16="http://schemas.microsoft.com/office/drawing/2014/main" id="{3AB5E62F-C9B7-6B48-B7A8-9EC8A627A2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6228" y="4856971"/>
              <a:ext cx="384972" cy="384972"/>
            </a:xfrm>
            <a:prstGeom prst="rect">
              <a:avLst/>
            </a:prstGeom>
          </p:spPr>
        </p:pic>
        <p:pic>
          <p:nvPicPr>
            <p:cNvPr id="79" name="Picture 78">
              <a:extLst>
                <a:ext uri="{FF2B5EF4-FFF2-40B4-BE49-F238E27FC236}">
                  <a16:creationId xmlns:a16="http://schemas.microsoft.com/office/drawing/2014/main" id="{C95211BF-7DCA-6749-9879-D5BDE2F55DE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317254" y="5126205"/>
              <a:ext cx="384972" cy="384972"/>
            </a:xfrm>
            <a:prstGeom prst="rect">
              <a:avLst/>
            </a:prstGeom>
          </p:spPr>
        </p:pic>
        <p:pic>
          <p:nvPicPr>
            <p:cNvPr id="80" name="Picture 79">
              <a:extLst>
                <a:ext uri="{FF2B5EF4-FFF2-40B4-BE49-F238E27FC236}">
                  <a16:creationId xmlns:a16="http://schemas.microsoft.com/office/drawing/2014/main" id="{5D1FE233-5E5E-5449-A1C4-4668ED7B83C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17631" y="801293"/>
              <a:ext cx="384972" cy="384972"/>
            </a:xfrm>
            <a:prstGeom prst="rect">
              <a:avLst/>
            </a:prstGeom>
          </p:spPr>
        </p:pic>
        <p:pic>
          <p:nvPicPr>
            <p:cNvPr id="81" name="Picture 80">
              <a:extLst>
                <a:ext uri="{FF2B5EF4-FFF2-40B4-BE49-F238E27FC236}">
                  <a16:creationId xmlns:a16="http://schemas.microsoft.com/office/drawing/2014/main" id="{ECF6DB86-0244-C84A-9419-35084F6B28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1681" y="1910750"/>
              <a:ext cx="384972" cy="384972"/>
            </a:xfrm>
            <a:prstGeom prst="rect">
              <a:avLst/>
            </a:prstGeom>
          </p:spPr>
        </p:pic>
        <p:pic>
          <p:nvPicPr>
            <p:cNvPr id="82" name="Picture 81">
              <a:extLst>
                <a:ext uri="{FF2B5EF4-FFF2-40B4-BE49-F238E27FC236}">
                  <a16:creationId xmlns:a16="http://schemas.microsoft.com/office/drawing/2014/main" id="{2822510A-8ED1-0A40-9B54-67BC1FC308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3466" y="2350535"/>
              <a:ext cx="384972" cy="384972"/>
            </a:xfrm>
            <a:prstGeom prst="rect">
              <a:avLst/>
            </a:prstGeom>
          </p:spPr>
        </p:pic>
        <p:pic>
          <p:nvPicPr>
            <p:cNvPr id="83" name="Picture 82">
              <a:extLst>
                <a:ext uri="{FF2B5EF4-FFF2-40B4-BE49-F238E27FC236}">
                  <a16:creationId xmlns:a16="http://schemas.microsoft.com/office/drawing/2014/main" id="{056487B2-9F34-F04C-81DF-18094AFAA01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81361" y="3495306"/>
              <a:ext cx="384972" cy="384972"/>
            </a:xfrm>
            <a:prstGeom prst="rect">
              <a:avLst/>
            </a:prstGeom>
          </p:spPr>
        </p:pic>
        <p:pic>
          <p:nvPicPr>
            <p:cNvPr id="84" name="Picture 83">
              <a:extLst>
                <a:ext uri="{FF2B5EF4-FFF2-40B4-BE49-F238E27FC236}">
                  <a16:creationId xmlns:a16="http://schemas.microsoft.com/office/drawing/2014/main" id="{C8BA6331-6427-3A49-A632-17606BEAFD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8277" y="1012484"/>
              <a:ext cx="384972" cy="384972"/>
            </a:xfrm>
            <a:prstGeom prst="rect">
              <a:avLst/>
            </a:prstGeom>
          </p:spPr>
        </p:pic>
        <p:pic>
          <p:nvPicPr>
            <p:cNvPr id="85" name="Picture 84">
              <a:extLst>
                <a:ext uri="{FF2B5EF4-FFF2-40B4-BE49-F238E27FC236}">
                  <a16:creationId xmlns:a16="http://schemas.microsoft.com/office/drawing/2014/main" id="{4F35D11B-D5FD-EC4B-B3F9-6A8437250F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5242" y="1127433"/>
              <a:ext cx="384972" cy="384972"/>
            </a:xfrm>
            <a:prstGeom prst="rect">
              <a:avLst/>
            </a:prstGeom>
          </p:spPr>
        </p:pic>
        <p:cxnSp>
          <p:nvCxnSpPr>
            <p:cNvPr id="86" name="Elbow Connector 215">
              <a:extLst>
                <a:ext uri="{FF2B5EF4-FFF2-40B4-BE49-F238E27FC236}">
                  <a16:creationId xmlns:a16="http://schemas.microsoft.com/office/drawing/2014/main" id="{7C966619-EDDB-9B49-88F8-295AFDE5D4A8}"/>
                </a:ext>
              </a:extLst>
            </p:cNvPr>
            <p:cNvCxnSpPr>
              <a:cxnSpLocks/>
              <a:endCxn id="77" idx="1"/>
            </p:cNvCxnSpPr>
            <p:nvPr/>
          </p:nvCxnSpPr>
          <p:spPr>
            <a:xfrm>
              <a:off x="6096000" y="3319900"/>
              <a:ext cx="3103994" cy="1324199"/>
            </a:xfrm>
            <a:prstGeom prst="bentConnector3">
              <a:avLst>
                <a:gd name="adj1" fmla="val 53033"/>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Elbow Connector 215">
              <a:extLst>
                <a:ext uri="{FF2B5EF4-FFF2-40B4-BE49-F238E27FC236}">
                  <a16:creationId xmlns:a16="http://schemas.microsoft.com/office/drawing/2014/main" id="{60C50CE0-4C2D-914F-9095-84EC8EC93E35}"/>
                </a:ext>
              </a:extLst>
            </p:cNvPr>
            <p:cNvCxnSpPr>
              <a:cxnSpLocks/>
              <a:stCxn id="73" idx="3"/>
            </p:cNvCxnSpPr>
            <p:nvPr/>
          </p:nvCxnSpPr>
          <p:spPr>
            <a:xfrm>
              <a:off x="2215576" y="1818163"/>
              <a:ext cx="1602798" cy="1095859"/>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CEAD81C2-64A0-F64C-92EC-E2AB331C01B5}"/>
                </a:ext>
              </a:extLst>
            </p:cNvPr>
            <p:cNvSpPr txBox="1"/>
            <p:nvPr/>
          </p:nvSpPr>
          <p:spPr>
            <a:xfrm>
              <a:off x="5434911" y="812122"/>
              <a:ext cx="1124511" cy="306155"/>
            </a:xfrm>
            <a:prstGeom prst="rect">
              <a:avLst/>
            </a:prstGeom>
            <a:noFill/>
          </p:spPr>
          <p:txBody>
            <a:bodyPr wrap="square" lIns="0" tIns="0" rIns="0" bIns="0" rtlCol="0" anchor="ctr">
              <a:noAutofit/>
            </a:bodyPr>
            <a:lstStyle/>
            <a:p>
              <a:pPr lvl="0">
                <a:lnSpc>
                  <a:spcPct val="80000"/>
                </a:lnSpc>
                <a:defRPr/>
              </a:pPr>
              <a:r>
                <a:rPr lang="en-US" sz="800" b="1">
                  <a:solidFill>
                    <a:srgbClr val="DC202E"/>
                  </a:solidFill>
                  <a:latin typeface="Arial Black"/>
                </a:rPr>
                <a:t>REFRIDGERATION</a:t>
              </a:r>
            </a:p>
            <a:p>
              <a:pPr lvl="0">
                <a:lnSpc>
                  <a:spcPct val="80000"/>
                </a:lnSpc>
                <a:defRPr/>
              </a:pPr>
              <a:r>
                <a:rPr lang="en-US" sz="800" b="1">
                  <a:solidFill>
                    <a:prstClr val="black"/>
                  </a:solidFill>
                </a:rPr>
                <a:t>MONITORING</a:t>
              </a:r>
            </a:p>
          </p:txBody>
        </p:sp>
        <p:pic>
          <p:nvPicPr>
            <p:cNvPr id="96" name="Picture 95">
              <a:extLst>
                <a:ext uri="{FF2B5EF4-FFF2-40B4-BE49-F238E27FC236}">
                  <a16:creationId xmlns:a16="http://schemas.microsoft.com/office/drawing/2014/main" id="{7BA0DFBB-FA25-6F4E-96A7-3135B5F66E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7416" y="762444"/>
              <a:ext cx="384972" cy="384972"/>
            </a:xfrm>
            <a:prstGeom prst="rect">
              <a:avLst/>
            </a:prstGeom>
          </p:spPr>
        </p:pic>
        <p:cxnSp>
          <p:nvCxnSpPr>
            <p:cNvPr id="97" name="Straight Connector 96">
              <a:extLst>
                <a:ext uri="{FF2B5EF4-FFF2-40B4-BE49-F238E27FC236}">
                  <a16:creationId xmlns:a16="http://schemas.microsoft.com/office/drawing/2014/main" id="{AD1BF9E9-BB2B-F145-B66F-C3AC8F77E189}"/>
                </a:ext>
              </a:extLst>
            </p:cNvPr>
            <p:cNvCxnSpPr>
              <a:cxnSpLocks/>
            </p:cNvCxnSpPr>
            <p:nvPr/>
          </p:nvCxnSpPr>
          <p:spPr>
            <a:xfrm>
              <a:off x="6105432" y="1127433"/>
              <a:ext cx="0" cy="1401526"/>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85038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200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1000"/>
                                        <p:tgtEl>
                                          <p:spTgt spid="4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809DE-64D4-994C-87CB-FF3AA1609E65}"/>
              </a:ext>
            </a:extLst>
          </p:cNvPr>
          <p:cNvPicPr>
            <a:picLocks noChangeAspect="1"/>
          </p:cNvPicPr>
          <p:nvPr/>
        </p:nvPicPr>
        <p:blipFill>
          <a:blip r:embed="rId2">
            <a:alphaModFix amt="3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8" name="Rectangle 47">
            <a:extLst>
              <a:ext uri="{FF2B5EF4-FFF2-40B4-BE49-F238E27FC236}">
                <a16:creationId xmlns:a16="http://schemas.microsoft.com/office/drawing/2014/main" id="{4C33D4F3-C460-9547-BE9D-D2EDB693340D}"/>
              </a:ext>
            </a:extLst>
          </p:cNvPr>
          <p:cNvSpPr/>
          <p:nvPr/>
        </p:nvSpPr>
        <p:spPr>
          <a:xfrm>
            <a:off x="0" y="0"/>
            <a:ext cx="11696700" cy="6858000"/>
          </a:xfrm>
          <a:prstGeom prst="rect">
            <a:avLst/>
          </a:prstGeom>
          <a:gradFill flip="none" rotWithShape="1">
            <a:gsLst>
              <a:gs pos="19000">
                <a:schemeClr val="bg1">
                  <a:alpha val="0"/>
                </a:schemeClr>
              </a:gs>
              <a:gs pos="48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7" name="Titel 1">
            <a:extLst>
              <a:ext uri="{FF2B5EF4-FFF2-40B4-BE49-F238E27FC236}">
                <a16:creationId xmlns:a16="http://schemas.microsoft.com/office/drawing/2014/main" id="{93180A8B-F3D4-D049-BC75-C36731ED464A}"/>
              </a:ext>
            </a:extLst>
          </p:cNvPr>
          <p:cNvSpPr txBox="1">
            <a:spLocks/>
          </p:cNvSpPr>
          <p:nvPr/>
        </p:nvSpPr>
        <p:spPr>
          <a:xfrm>
            <a:off x="424553" y="581246"/>
            <a:ext cx="470303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t>About us</a:t>
            </a:r>
          </a:p>
        </p:txBody>
      </p:sp>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25" name="Rectangle 24">
            <a:extLst>
              <a:ext uri="{FF2B5EF4-FFF2-40B4-BE49-F238E27FC236}">
                <a16:creationId xmlns:a16="http://schemas.microsoft.com/office/drawing/2014/main" id="{C682B10E-396E-D147-8920-FCBEC642A731}"/>
              </a:ext>
            </a:extLst>
          </p:cNvPr>
          <p:cNvSpPr/>
          <p:nvPr/>
        </p:nvSpPr>
        <p:spPr>
          <a:xfrm>
            <a:off x="7721234" y="2445930"/>
            <a:ext cx="3861951" cy="3724096"/>
          </a:xfrm>
          <a:prstGeom prst="rect">
            <a:avLst/>
          </a:prstGeom>
        </p:spPr>
        <p:txBody>
          <a:bodyPr wrap="square">
            <a:spAutoFit/>
          </a:bodyPr>
          <a:lstStyle/>
          <a:p>
            <a:r>
              <a:rPr lang="en-GB" sz="1600" b="1" dirty="0">
                <a:solidFill>
                  <a:srgbClr val="303030"/>
                </a:solidFill>
                <a:latin typeface="Arial" panose="020B0604020202020204" pitchFamily="34" charset="0"/>
                <a:cs typeface="Arial" panose="020B0604020202020204" pitchFamily="34" charset="0"/>
              </a:rPr>
              <a:t>Our world-class technology and </a:t>
            </a:r>
            <a:br>
              <a:rPr lang="en-GB" sz="1600" b="1" dirty="0">
                <a:solidFill>
                  <a:srgbClr val="303030"/>
                </a:solidFill>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125</a:t>
            </a:r>
            <a:r>
              <a:rPr lang="en-GB" sz="1600" b="1" dirty="0">
                <a:solidFill>
                  <a:srgbClr val="C00000"/>
                </a:solidFill>
                <a:latin typeface="Arial" panose="020B0604020202020204" pitchFamily="34" charset="0"/>
                <a:cs typeface="Arial" panose="020B0604020202020204" pitchFamily="34" charset="0"/>
              </a:rPr>
              <a:t> </a:t>
            </a:r>
            <a:r>
              <a:rPr lang="en-GB" sz="1600" b="1" dirty="0">
                <a:solidFill>
                  <a:srgbClr val="303030"/>
                </a:solidFill>
                <a:latin typeface="Arial" panose="020B0604020202020204" pitchFamily="34" charset="0"/>
                <a:cs typeface="Arial" panose="020B0604020202020204" pitchFamily="34" charset="0"/>
              </a:rPr>
              <a:t>years of proven building experience have been re-invested in developing an intuitive plug and play enterprise solution for small and medium building estate management. </a:t>
            </a:r>
          </a:p>
          <a:p>
            <a:endParaRPr lang="en-GB" sz="1600" b="1" dirty="0">
              <a:solidFill>
                <a:srgbClr val="303030"/>
              </a:solidFill>
              <a:latin typeface="Arial" panose="020B0604020202020204" pitchFamily="34" charset="0"/>
              <a:cs typeface="Arial" panose="020B0604020202020204" pitchFamily="34" charset="0"/>
            </a:endParaRPr>
          </a:p>
          <a:p>
            <a:r>
              <a:rPr lang="en-GB" sz="1600" b="1" dirty="0">
                <a:solidFill>
                  <a:srgbClr val="303030"/>
                </a:solidFill>
                <a:latin typeface="Arial" panose="020B0604020202020204" pitchFamily="34" charset="0"/>
                <a:cs typeface="Arial" panose="020B0604020202020204" pitchFamily="34" charset="0"/>
              </a:rPr>
              <a:t>Affordable, scalable and flexible, Honeywell Small and Medium Buildings Administrator can achieve a return on investment within just *ten months, no matter what industry you operate in. </a:t>
            </a:r>
          </a:p>
          <a:p>
            <a:endParaRPr lang="en-GB" sz="1600" b="1" dirty="0">
              <a:solidFill>
                <a:srgbClr val="303030"/>
              </a:solidFill>
              <a:latin typeface="Arial" panose="020B0604020202020204" pitchFamily="34" charset="0"/>
              <a:cs typeface="Arial" panose="020B0604020202020204" pitchFamily="34" charset="0"/>
            </a:endParaRPr>
          </a:p>
          <a:p>
            <a:r>
              <a:rPr lang="en-GB" sz="1200" b="1" i="1" dirty="0">
                <a:solidFill>
                  <a:srgbClr val="303030"/>
                </a:solidFill>
                <a:latin typeface="Arial" panose="020B0604020202020204" pitchFamily="34" charset="0"/>
                <a:cs typeface="Arial" panose="020B0604020202020204" pitchFamily="34" charset="0"/>
              </a:rPr>
              <a:t>*energy and productivity measured together</a:t>
            </a:r>
          </a:p>
        </p:txBody>
      </p:sp>
      <p:sp>
        <p:nvSpPr>
          <p:cNvPr id="44" name="Titel 1">
            <a:extLst>
              <a:ext uri="{FF2B5EF4-FFF2-40B4-BE49-F238E27FC236}">
                <a16:creationId xmlns:a16="http://schemas.microsoft.com/office/drawing/2014/main" id="{59F548DB-ECD7-DE43-8DD1-F454852D7556}"/>
              </a:ext>
            </a:extLst>
          </p:cNvPr>
          <p:cNvSpPr txBox="1">
            <a:spLocks/>
          </p:cNvSpPr>
          <p:nvPr/>
        </p:nvSpPr>
        <p:spPr>
          <a:xfrm>
            <a:off x="1437401" y="3065696"/>
            <a:ext cx="297309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z="10000" spc="-150">
                <a:solidFill>
                  <a:schemeClr val="accent1"/>
                </a:solidFill>
              </a:rPr>
              <a:t>100</a:t>
            </a:r>
          </a:p>
        </p:txBody>
      </p:sp>
      <p:sp>
        <p:nvSpPr>
          <p:cNvPr id="45" name="Titel 1">
            <a:extLst>
              <a:ext uri="{FF2B5EF4-FFF2-40B4-BE49-F238E27FC236}">
                <a16:creationId xmlns:a16="http://schemas.microsoft.com/office/drawing/2014/main" id="{2FA8B462-0435-2D49-9324-F013E8E8C7EA}"/>
              </a:ext>
            </a:extLst>
          </p:cNvPr>
          <p:cNvSpPr txBox="1">
            <a:spLocks/>
          </p:cNvSpPr>
          <p:nvPr/>
        </p:nvSpPr>
        <p:spPr>
          <a:xfrm>
            <a:off x="394202" y="1102485"/>
            <a:ext cx="4100646"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300"/>
              </a:lnSpc>
            </a:pPr>
            <a:r>
              <a:rPr lang="en-GB" sz="4000" spc="-150">
                <a:solidFill>
                  <a:schemeClr val="accent1"/>
                </a:solidFill>
              </a:rPr>
              <a:t>HONEYWELL is a </a:t>
            </a:r>
          </a:p>
        </p:txBody>
      </p:sp>
      <p:sp>
        <p:nvSpPr>
          <p:cNvPr id="46" name="Titel 1">
            <a:extLst>
              <a:ext uri="{FF2B5EF4-FFF2-40B4-BE49-F238E27FC236}">
                <a16:creationId xmlns:a16="http://schemas.microsoft.com/office/drawing/2014/main" id="{532EEEAA-8140-BD45-AC74-7503543922F8}"/>
              </a:ext>
            </a:extLst>
          </p:cNvPr>
          <p:cNvSpPr txBox="1">
            <a:spLocks/>
          </p:cNvSpPr>
          <p:nvPr/>
        </p:nvSpPr>
        <p:spPr>
          <a:xfrm>
            <a:off x="1437401" y="2080306"/>
            <a:ext cx="79419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z="10000" spc="-300">
                <a:solidFill>
                  <a:schemeClr val="accent1"/>
                </a:solidFill>
              </a:rPr>
              <a:t>FORTUNE</a:t>
            </a:r>
          </a:p>
        </p:txBody>
      </p:sp>
      <p:sp>
        <p:nvSpPr>
          <p:cNvPr id="47" name="Titel 1">
            <a:extLst>
              <a:ext uri="{FF2B5EF4-FFF2-40B4-BE49-F238E27FC236}">
                <a16:creationId xmlns:a16="http://schemas.microsoft.com/office/drawing/2014/main" id="{CD12DBAA-32E2-0C41-AA00-48B7CC316678}"/>
              </a:ext>
            </a:extLst>
          </p:cNvPr>
          <p:cNvSpPr txBox="1">
            <a:spLocks/>
          </p:cNvSpPr>
          <p:nvPr/>
        </p:nvSpPr>
        <p:spPr>
          <a:xfrm>
            <a:off x="3961133" y="2544457"/>
            <a:ext cx="4100646"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300"/>
              </a:lnSpc>
            </a:pPr>
            <a:r>
              <a:rPr lang="en-GB" sz="4000" spc="-150" dirty="0">
                <a:solidFill>
                  <a:schemeClr val="bg1">
                    <a:lumMod val="50000"/>
                  </a:schemeClr>
                </a:solidFill>
              </a:rPr>
              <a:t>Company and a trusted partner whose expertise </a:t>
            </a:r>
            <a:br>
              <a:rPr lang="en-GB" sz="4000" spc="-150" dirty="0">
                <a:solidFill>
                  <a:schemeClr val="bg1">
                    <a:lumMod val="50000"/>
                  </a:schemeClr>
                </a:solidFill>
              </a:rPr>
            </a:br>
            <a:r>
              <a:rPr lang="en-GB" sz="4000" spc="-150" dirty="0">
                <a:solidFill>
                  <a:schemeClr val="bg1">
                    <a:lumMod val="50000"/>
                  </a:schemeClr>
                </a:solidFill>
              </a:rPr>
              <a:t>and knowledge  you can rely on</a:t>
            </a:r>
          </a:p>
        </p:txBody>
      </p:sp>
    </p:spTree>
    <p:extLst>
      <p:ext uri="{BB962C8B-B14F-4D97-AF65-F5344CB8AC3E}">
        <p14:creationId xmlns:p14="http://schemas.microsoft.com/office/powerpoint/2010/main" val="1669648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13434C-BF9A-6447-A840-218391E5527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3319"/>
            <a:ext cx="12192000" cy="6858000"/>
          </a:xfrm>
          <a:prstGeom prst="rect">
            <a:avLst/>
          </a:prstGeom>
        </p:spPr>
      </p:pic>
      <p:sp>
        <p:nvSpPr>
          <p:cNvPr id="18" name="Rectangle 17">
            <a:extLst>
              <a:ext uri="{FF2B5EF4-FFF2-40B4-BE49-F238E27FC236}">
                <a16:creationId xmlns:a16="http://schemas.microsoft.com/office/drawing/2014/main" id="{C1351561-5753-7E4C-81AC-B29E6E9DDAD5}"/>
              </a:ext>
            </a:extLst>
          </p:cNvPr>
          <p:cNvSpPr/>
          <p:nvPr/>
        </p:nvSpPr>
        <p:spPr>
          <a:xfrm rot="5400000">
            <a:off x="4806353" y="-5121771"/>
            <a:ext cx="2579293" cy="12192003"/>
          </a:xfrm>
          <a:prstGeom prst="rect">
            <a:avLst/>
          </a:prstGeom>
          <a:gradFill flip="none" rotWithShape="1">
            <a:gsLst>
              <a:gs pos="0">
                <a:schemeClr val="bg1">
                  <a:alpha val="0"/>
                </a:schemeClr>
              </a:gs>
              <a:gs pos="15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t>19</a:t>
            </a:fld>
            <a:endParaRPr lang="en-US"/>
          </a:p>
        </p:txBody>
      </p:sp>
      <p:sp>
        <p:nvSpPr>
          <p:cNvPr id="17" name="Titel 1">
            <a:extLst>
              <a:ext uri="{FF2B5EF4-FFF2-40B4-BE49-F238E27FC236}">
                <a16:creationId xmlns:a16="http://schemas.microsoft.com/office/drawing/2014/main" id="{DE8BB75E-55A3-6C45-AE29-E1D6F94004FA}"/>
              </a:ext>
            </a:extLst>
          </p:cNvPr>
          <p:cNvSpPr txBox="1">
            <a:spLocks/>
          </p:cNvSpPr>
          <p:nvPr/>
        </p:nvSpPr>
        <p:spPr>
          <a:xfrm>
            <a:off x="389828" y="293171"/>
            <a:ext cx="11437082" cy="14113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Convenience store</a:t>
            </a:r>
          </a:p>
          <a:p>
            <a:pPr>
              <a:lnSpc>
                <a:spcPts val="3800"/>
              </a:lnSpc>
            </a:pPr>
            <a:endParaRPr lang="en-GB" sz="6000" spc="-150">
              <a:solidFill>
                <a:schemeClr val="accent1"/>
              </a:solidFill>
            </a:endParaRPr>
          </a:p>
        </p:txBody>
      </p:sp>
    </p:spTree>
    <p:extLst>
      <p:ext uri="{BB962C8B-B14F-4D97-AF65-F5344CB8AC3E}">
        <p14:creationId xmlns:p14="http://schemas.microsoft.com/office/powerpoint/2010/main" val="17944585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1079997-1805-FC46-A4B4-61826C6C5C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D11FA9DE-8C21-9D4E-B3DC-D05EF467D6C2}"/>
              </a:ext>
            </a:extLst>
          </p:cNvPr>
          <p:cNvSpPr/>
          <p:nvPr/>
        </p:nvSpPr>
        <p:spPr>
          <a:xfrm>
            <a:off x="3502193" y="0"/>
            <a:ext cx="10121160"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8">
            <a:extLst>
              <a:ext uri="{FF2B5EF4-FFF2-40B4-BE49-F238E27FC236}">
                <a16:creationId xmlns:a16="http://schemas.microsoft.com/office/drawing/2014/main" id="{FA28716A-A979-8C4E-9DE5-6D379C72EB16}"/>
              </a:ext>
            </a:extLst>
          </p:cNvPr>
          <p:cNvSpPr>
            <a:spLocks noGrp="1"/>
          </p:cNvSpPr>
          <p:nvPr>
            <p:ph idx="1"/>
          </p:nvPr>
        </p:nvSpPr>
        <p:spPr>
          <a:xfrm>
            <a:off x="4672781" y="1409699"/>
            <a:ext cx="4627209" cy="1118782"/>
          </a:xfrm>
        </p:spPr>
        <p:txBody>
          <a:bodyPr/>
          <a:lstStyle/>
          <a:p>
            <a:pPr marL="342900" indent="-342900">
              <a:buClr>
                <a:schemeClr val="accent1"/>
              </a:buClr>
              <a:buFont typeface="Arial" panose="020B0604020202020204" pitchFamily="34" charset="0"/>
              <a:buChar char="•"/>
            </a:pPr>
            <a:r>
              <a:rPr lang="en-GB" sz="1400" b="0">
                <a:latin typeface="Arial" panose="020B0604020202020204" pitchFamily="34" charset="0"/>
                <a:ea typeface="Calibri" panose="020F0502020204030204" pitchFamily="34" charset="0"/>
                <a:cs typeface="Arial" panose="020B0604020202020204" pitchFamily="34" charset="0"/>
              </a:rPr>
              <a:t>Downtime can seriously increase overheads, </a:t>
            </a:r>
            <a:br>
              <a:rPr lang="en-GB" sz="1400" b="0">
                <a:latin typeface="Arial" panose="020B0604020202020204" pitchFamily="34" charset="0"/>
                <a:ea typeface="Calibri" panose="020F0502020204030204" pitchFamily="34" charset="0"/>
                <a:cs typeface="Arial" panose="020B0604020202020204" pitchFamily="34" charset="0"/>
              </a:rPr>
            </a:br>
            <a:r>
              <a:rPr lang="en-GB" sz="1400" b="0">
                <a:latin typeface="Arial" panose="020B0604020202020204" pitchFamily="34" charset="0"/>
                <a:ea typeface="Calibri" panose="020F0502020204030204" pitchFamily="34" charset="0"/>
                <a:cs typeface="Arial" panose="020B0604020202020204" pitchFamily="34" charset="0"/>
              </a:rPr>
              <a:t>loss of inventory as well as reduce footfall. </a:t>
            </a:r>
          </a:p>
          <a:p>
            <a:pPr marL="342900" indent="-342900">
              <a:buClr>
                <a:schemeClr val="accent1"/>
              </a:buClr>
              <a:buFont typeface="Arial" panose="020B0604020202020204" pitchFamily="34" charset="0"/>
              <a:buChar char="•"/>
            </a:pPr>
            <a:r>
              <a:rPr lang="en-GB" sz="1400" b="0">
                <a:latin typeface="Arial" panose="020B0604020202020204" pitchFamily="34" charset="0"/>
                <a:ea typeface="Calibri" panose="020F0502020204030204" pitchFamily="34" charset="0"/>
                <a:cs typeface="Arial" panose="020B0604020202020204" pitchFamily="34" charset="0"/>
              </a:rPr>
              <a:t>Poor visibility of HVAC even though it accounts for up to 44% of energy consumption</a:t>
            </a:r>
          </a:p>
          <a:p>
            <a:pPr marL="342900" indent="-342900">
              <a:buClr>
                <a:schemeClr val="accent1"/>
              </a:buClr>
              <a:buFont typeface="Arial" panose="020B0604020202020204" pitchFamily="34" charset="0"/>
              <a:buChar char="•"/>
            </a:pPr>
            <a:r>
              <a:rPr lang="en-GB" sz="1400" b="0">
                <a:latin typeface="Arial" panose="020B0604020202020204" pitchFamily="34" charset="0"/>
                <a:ea typeface="Calibri" panose="020F0502020204030204" pitchFamily="34" charset="0"/>
                <a:cs typeface="Arial" panose="020B0604020202020204" pitchFamily="34" charset="0"/>
              </a:rPr>
              <a:t>Easy to install on current sites and new builds</a:t>
            </a:r>
          </a:p>
        </p:txBody>
      </p:sp>
      <p:sp>
        <p:nvSpPr>
          <p:cNvPr id="3" name="Slide Number Placeholder 2">
            <a:extLst>
              <a:ext uri="{FF2B5EF4-FFF2-40B4-BE49-F238E27FC236}">
                <a16:creationId xmlns:a16="http://schemas.microsoft.com/office/drawing/2014/main" id="{52FCA7C8-384C-FD42-8F5C-C0B3DE7E49A7}"/>
              </a:ext>
            </a:extLst>
          </p:cNvPr>
          <p:cNvSpPr>
            <a:spLocks noGrp="1"/>
          </p:cNvSpPr>
          <p:nvPr>
            <p:ph type="sldNum" sz="quarter" idx="12"/>
          </p:nvPr>
        </p:nvSpPr>
        <p:spPr/>
        <p:txBody>
          <a:bodyPr/>
          <a:lstStyle/>
          <a:p>
            <a:fld id="{7B94EC18-1D2B-4535-B738-0E53AFE26620}" type="slidenum">
              <a:rPr lang="en-US" smtClean="0"/>
              <a:t>20</a:t>
            </a:fld>
            <a:endParaRPr lang="en-US"/>
          </a:p>
        </p:txBody>
      </p:sp>
      <p:sp>
        <p:nvSpPr>
          <p:cNvPr id="12" name="Titel 1">
            <a:extLst>
              <a:ext uri="{FF2B5EF4-FFF2-40B4-BE49-F238E27FC236}">
                <a16:creationId xmlns:a16="http://schemas.microsoft.com/office/drawing/2014/main" id="{DBED1797-FFB9-9444-92FF-DA61FC280D63}"/>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Convenience </a:t>
            </a:r>
            <a:r>
              <a:rPr lang="en-GB"/>
              <a:t>store</a:t>
            </a:r>
          </a:p>
          <a:p>
            <a:pPr>
              <a:lnSpc>
                <a:spcPts val="2800"/>
              </a:lnSpc>
            </a:pPr>
            <a:r>
              <a:rPr lang="en-GB">
                <a:solidFill>
                  <a:schemeClr val="bg1">
                    <a:lumMod val="50000"/>
                  </a:schemeClr>
                </a:solidFill>
              </a:rPr>
              <a:t>challenge</a:t>
            </a:r>
          </a:p>
        </p:txBody>
      </p:sp>
      <p:pic>
        <p:nvPicPr>
          <p:cNvPr id="5" name="Picture 4">
            <a:extLst>
              <a:ext uri="{FF2B5EF4-FFF2-40B4-BE49-F238E27FC236}">
                <a16:creationId xmlns:a16="http://schemas.microsoft.com/office/drawing/2014/main" id="{82E3462F-2685-F24E-AD16-89CD68560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827" y="2893168"/>
            <a:ext cx="813741" cy="813741"/>
          </a:xfrm>
          <a:prstGeom prst="rect">
            <a:avLst/>
          </a:prstGeom>
        </p:spPr>
      </p:pic>
      <p:pic>
        <p:nvPicPr>
          <p:cNvPr id="7" name="Picture 6">
            <a:extLst>
              <a:ext uri="{FF2B5EF4-FFF2-40B4-BE49-F238E27FC236}">
                <a16:creationId xmlns:a16="http://schemas.microsoft.com/office/drawing/2014/main" id="{2AA79C95-98AB-2845-A3CD-57FA3ADA8E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473" y="4170733"/>
            <a:ext cx="813741" cy="813741"/>
          </a:xfrm>
          <a:prstGeom prst="rect">
            <a:avLst/>
          </a:prstGeom>
        </p:spPr>
      </p:pic>
      <p:pic>
        <p:nvPicPr>
          <p:cNvPr id="11" name="Picture 10">
            <a:extLst>
              <a:ext uri="{FF2B5EF4-FFF2-40B4-BE49-F238E27FC236}">
                <a16:creationId xmlns:a16="http://schemas.microsoft.com/office/drawing/2014/main" id="{705116B4-1DF0-C246-94E7-786563E1B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4" y="5448298"/>
            <a:ext cx="683795" cy="683795"/>
          </a:xfrm>
          <a:prstGeom prst="rect">
            <a:avLst/>
          </a:prstGeom>
        </p:spPr>
      </p:pic>
      <p:pic>
        <p:nvPicPr>
          <p:cNvPr id="14" name="Picture 13">
            <a:extLst>
              <a:ext uri="{FF2B5EF4-FFF2-40B4-BE49-F238E27FC236}">
                <a16:creationId xmlns:a16="http://schemas.microsoft.com/office/drawing/2014/main" id="{082E40F7-63DA-0A4A-AB6E-D51687F6EC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9916" y="2913618"/>
            <a:ext cx="813741" cy="813741"/>
          </a:xfrm>
          <a:prstGeom prst="rect">
            <a:avLst/>
          </a:prstGeom>
        </p:spPr>
      </p:pic>
      <p:pic>
        <p:nvPicPr>
          <p:cNvPr id="18" name="Picture 17">
            <a:extLst>
              <a:ext uri="{FF2B5EF4-FFF2-40B4-BE49-F238E27FC236}">
                <a16:creationId xmlns:a16="http://schemas.microsoft.com/office/drawing/2014/main" id="{9AAD8837-5633-044E-A560-74F6694056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0891" y="5351485"/>
            <a:ext cx="813741" cy="813741"/>
          </a:xfrm>
          <a:prstGeom prst="rect">
            <a:avLst/>
          </a:prstGeom>
        </p:spPr>
      </p:pic>
      <p:sp>
        <p:nvSpPr>
          <p:cNvPr id="19" name="TextBox 18">
            <a:extLst>
              <a:ext uri="{FF2B5EF4-FFF2-40B4-BE49-F238E27FC236}">
                <a16:creationId xmlns:a16="http://schemas.microsoft.com/office/drawing/2014/main" id="{D0C4C4D8-3388-544C-94CB-EF2AD7971A78}"/>
              </a:ext>
            </a:extLst>
          </p:cNvPr>
          <p:cNvSpPr txBox="1"/>
          <p:nvPr/>
        </p:nvSpPr>
        <p:spPr>
          <a:xfrm>
            <a:off x="1475161" y="3008055"/>
            <a:ext cx="2449787" cy="77388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Erratic lighting discourages customers from entering or remaining in store</a:t>
            </a:r>
          </a:p>
        </p:txBody>
      </p:sp>
      <p:sp>
        <p:nvSpPr>
          <p:cNvPr id="20" name="TextBox 19">
            <a:extLst>
              <a:ext uri="{FF2B5EF4-FFF2-40B4-BE49-F238E27FC236}">
                <a16:creationId xmlns:a16="http://schemas.microsoft.com/office/drawing/2014/main" id="{8B6B9434-3E01-FB4C-BC1C-8DBAB570B7A3}"/>
              </a:ext>
            </a:extLst>
          </p:cNvPr>
          <p:cNvSpPr txBox="1"/>
          <p:nvPr/>
        </p:nvSpPr>
        <p:spPr>
          <a:xfrm>
            <a:off x="1474116" y="5452340"/>
            <a:ext cx="2138120"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Triggered alarms are often ignored when staff are too busy to act quickly</a:t>
            </a:r>
          </a:p>
        </p:txBody>
      </p:sp>
      <p:sp>
        <p:nvSpPr>
          <p:cNvPr id="21" name="TextBox 20">
            <a:extLst>
              <a:ext uri="{FF2B5EF4-FFF2-40B4-BE49-F238E27FC236}">
                <a16:creationId xmlns:a16="http://schemas.microsoft.com/office/drawing/2014/main" id="{C9D6724E-5050-6644-8CDB-309439E719F3}"/>
              </a:ext>
            </a:extLst>
          </p:cNvPr>
          <p:cNvSpPr txBox="1"/>
          <p:nvPr/>
        </p:nvSpPr>
        <p:spPr>
          <a:xfrm>
            <a:off x="1474116" y="4144115"/>
            <a:ext cx="2590526"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Faulty refrigeration and freezers, or just doors left open by customers, result in discarded stock with huge financial impact</a:t>
            </a:r>
          </a:p>
          <a:p>
            <a:endParaRPr lang="en-US" sz="1400"/>
          </a:p>
        </p:txBody>
      </p:sp>
      <p:sp>
        <p:nvSpPr>
          <p:cNvPr id="22" name="TextBox 21">
            <a:extLst>
              <a:ext uri="{FF2B5EF4-FFF2-40B4-BE49-F238E27FC236}">
                <a16:creationId xmlns:a16="http://schemas.microsoft.com/office/drawing/2014/main" id="{AD46FCD0-9846-FF45-85C7-296AC80A411B}"/>
              </a:ext>
            </a:extLst>
          </p:cNvPr>
          <p:cNvSpPr txBox="1"/>
          <p:nvPr/>
        </p:nvSpPr>
        <p:spPr>
          <a:xfrm>
            <a:off x="5269925" y="2979249"/>
            <a:ext cx="2575112"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temperatures spoil ambient and fresh food caused by unreliable air-conditioning </a:t>
            </a:r>
          </a:p>
        </p:txBody>
      </p:sp>
      <p:sp>
        <p:nvSpPr>
          <p:cNvPr id="23" name="TextBox 22">
            <a:extLst>
              <a:ext uri="{FF2B5EF4-FFF2-40B4-BE49-F238E27FC236}">
                <a16:creationId xmlns:a16="http://schemas.microsoft.com/office/drawing/2014/main" id="{38C0ADBE-015C-B24D-BB96-B21B3433C289}"/>
              </a:ext>
            </a:extLst>
          </p:cNvPr>
          <p:cNvSpPr txBox="1"/>
          <p:nvPr/>
        </p:nvSpPr>
        <p:spPr>
          <a:xfrm>
            <a:off x="5239101" y="4144115"/>
            <a:ext cx="2086077" cy="1068575"/>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Service call-outs to resolve onsite issues are frequent and expensive </a:t>
            </a:r>
          </a:p>
        </p:txBody>
      </p:sp>
      <p:sp>
        <p:nvSpPr>
          <p:cNvPr id="24" name="TextBox 23">
            <a:extLst>
              <a:ext uri="{FF2B5EF4-FFF2-40B4-BE49-F238E27FC236}">
                <a16:creationId xmlns:a16="http://schemas.microsoft.com/office/drawing/2014/main" id="{F4F05ADE-2A66-CF4A-8829-308F8CFCBF21}"/>
              </a:ext>
            </a:extLst>
          </p:cNvPr>
          <p:cNvSpPr txBox="1"/>
          <p:nvPr/>
        </p:nvSpPr>
        <p:spPr>
          <a:xfrm>
            <a:off x="5239101" y="5462714"/>
            <a:ext cx="2907907"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energy consumption represents the most significant percentage of operating costs</a:t>
            </a:r>
            <a:endParaRPr lang="en-US" sz="1400"/>
          </a:p>
        </p:txBody>
      </p:sp>
      <p:sp>
        <p:nvSpPr>
          <p:cNvPr id="25" name="TextBox 24">
            <a:extLst>
              <a:ext uri="{FF2B5EF4-FFF2-40B4-BE49-F238E27FC236}">
                <a16:creationId xmlns:a16="http://schemas.microsoft.com/office/drawing/2014/main" id="{2786318A-5E31-4D48-A8FA-3D2817E65E05}"/>
              </a:ext>
            </a:extLst>
          </p:cNvPr>
          <p:cNvSpPr txBox="1"/>
          <p:nvPr/>
        </p:nvSpPr>
        <p:spPr>
          <a:xfrm>
            <a:off x="493245" y="1413585"/>
            <a:ext cx="4194516" cy="1680163"/>
          </a:xfrm>
          <a:prstGeom prst="rect">
            <a:avLst/>
          </a:prstGeom>
          <a:noFill/>
        </p:spPr>
        <p:txBody>
          <a:bodyPr wrap="square" lIns="0" tIns="0" rIns="0" bIns="0" rtlCol="0">
            <a:noAutofit/>
          </a:bodyPr>
          <a:lstStyle/>
          <a:p>
            <a:r>
              <a:rPr lang="en-GB">
                <a:latin typeface="+mj-lt"/>
                <a:ea typeface="Calibri" panose="020F0502020204030204" pitchFamily="34" charset="0"/>
                <a:cs typeface="Arial" panose="020B0604020202020204" pitchFamily="34" charset="0"/>
              </a:rPr>
              <a:t>ENSURING UNINTERRUPTED SERVICE IS CRITICAL TO MAINTAINING PROFITABILITY</a:t>
            </a:r>
            <a:endParaRPr lang="en-US">
              <a:latin typeface="+mj-lt"/>
            </a:endParaRPr>
          </a:p>
        </p:txBody>
      </p:sp>
      <p:cxnSp>
        <p:nvCxnSpPr>
          <p:cNvPr id="27" name="Straight Connector 26">
            <a:extLst>
              <a:ext uri="{FF2B5EF4-FFF2-40B4-BE49-F238E27FC236}">
                <a16:creationId xmlns:a16="http://schemas.microsoft.com/office/drawing/2014/main" id="{49268DC2-5DB8-914D-BE9F-7C7824C21872}"/>
              </a:ext>
            </a:extLst>
          </p:cNvPr>
          <p:cNvCxnSpPr>
            <a:cxnSpLocks/>
          </p:cNvCxnSpPr>
          <p:nvPr/>
        </p:nvCxnSpPr>
        <p:spPr>
          <a:xfrm>
            <a:off x="4439816" y="1409700"/>
            <a:ext cx="0" cy="84396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BC4190F-BB93-4E11-9712-A4F3F587211D}"/>
              </a:ext>
            </a:extLst>
          </p:cNvPr>
          <p:cNvPicPr>
            <a:picLocks noChangeAspect="1"/>
          </p:cNvPicPr>
          <p:nvPr/>
        </p:nvPicPr>
        <p:blipFill>
          <a:blip r:embed="rId8"/>
          <a:stretch>
            <a:fillRect/>
          </a:stretch>
        </p:blipFill>
        <p:spPr>
          <a:xfrm>
            <a:off x="4284447" y="4060251"/>
            <a:ext cx="816197" cy="924223"/>
          </a:xfrm>
          <a:prstGeom prst="rect">
            <a:avLst/>
          </a:prstGeom>
        </p:spPr>
      </p:pic>
    </p:spTree>
    <p:extLst>
      <p:ext uri="{BB962C8B-B14F-4D97-AF65-F5344CB8AC3E}">
        <p14:creationId xmlns:p14="http://schemas.microsoft.com/office/powerpoint/2010/main" val="25627251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1" y="0"/>
            <a:ext cx="16331431" cy="6858000"/>
          </a:xfrm>
          <a:prstGeom prst="rect">
            <a:avLst/>
          </a:prstGeom>
          <a:gradFill flip="none" rotWithShape="1">
            <a:gsLst>
              <a:gs pos="21000">
                <a:schemeClr val="bg1">
                  <a:alpha val="0"/>
                </a:schemeClr>
              </a:gs>
              <a:gs pos="47000">
                <a:schemeClr val="bg1">
                  <a:alpha val="33000"/>
                </a:schemeClr>
              </a:gs>
              <a:gs pos="8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dirty="0">
                <a:solidFill>
                  <a:schemeClr val="accent1"/>
                </a:solidFill>
              </a:rPr>
              <a:t>Convenience </a:t>
            </a:r>
            <a:r>
              <a:rPr lang="en-GB" dirty="0"/>
              <a:t>store</a:t>
            </a:r>
          </a:p>
          <a:p>
            <a:pPr>
              <a:lnSpc>
                <a:spcPts val="2800"/>
              </a:lnSpc>
            </a:pPr>
            <a:r>
              <a:rPr lang="en-GB" dirty="0">
                <a:solidFill>
                  <a:schemeClr val="bg1">
                    <a:lumMod val="50000"/>
                  </a:schemeClr>
                </a:solidFill>
              </a:rPr>
              <a:t>VALUE ADDED</a:t>
            </a:r>
          </a:p>
        </p:txBody>
      </p:sp>
      <p:grpSp>
        <p:nvGrpSpPr>
          <p:cNvPr id="8" name="Group 7">
            <a:extLst>
              <a:ext uri="{FF2B5EF4-FFF2-40B4-BE49-F238E27FC236}">
                <a16:creationId xmlns:a16="http://schemas.microsoft.com/office/drawing/2014/main" id="{DAD91464-2385-E245-9797-5B682ABDFE7F}"/>
              </a:ext>
            </a:extLst>
          </p:cNvPr>
          <p:cNvGrpSpPr/>
          <p:nvPr/>
        </p:nvGrpSpPr>
        <p:grpSpPr>
          <a:xfrm>
            <a:off x="3254749" y="2451576"/>
            <a:ext cx="5009655" cy="862319"/>
            <a:chOff x="428532" y="2472253"/>
            <a:chExt cx="5009655" cy="862319"/>
          </a:xfrm>
        </p:grpSpPr>
        <p:pic>
          <p:nvPicPr>
            <p:cNvPr id="36" name="Picture 35">
              <a:extLst>
                <a:ext uri="{FF2B5EF4-FFF2-40B4-BE49-F238E27FC236}">
                  <a16:creationId xmlns:a16="http://schemas.microsoft.com/office/drawing/2014/main" id="{4750B5B1-FBAB-CD43-B080-6C7B229AEF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532" y="2472253"/>
              <a:ext cx="774441" cy="774441"/>
            </a:xfrm>
            <a:prstGeom prst="rect">
              <a:avLst/>
            </a:prstGeom>
          </p:spPr>
        </p:pic>
        <p:sp>
          <p:nvSpPr>
            <p:cNvPr id="42" name="TextBox 41">
              <a:extLst>
                <a:ext uri="{FF2B5EF4-FFF2-40B4-BE49-F238E27FC236}">
                  <a16:creationId xmlns:a16="http://schemas.microsoft.com/office/drawing/2014/main" id="{88D9FE1A-63F0-1E47-AB1A-388E5097841B}"/>
                </a:ext>
              </a:extLst>
            </p:cNvPr>
            <p:cNvSpPr txBox="1"/>
            <p:nvPr/>
          </p:nvSpPr>
          <p:spPr>
            <a:xfrm>
              <a:off x="1275900" y="2502058"/>
              <a:ext cx="4162287" cy="303955"/>
            </a:xfrm>
            <a:prstGeom prst="rect">
              <a:avLst/>
            </a:prstGeom>
            <a:noFill/>
          </p:spPr>
          <p:txBody>
            <a:bodyPr wrap="square" lIns="0" tIns="0" rIns="0" bIns="0" rtlCol="0">
              <a:noAutofit/>
            </a:bodyPr>
            <a:lstStyle/>
            <a:p>
              <a:r>
                <a:rPr lang="en-US" sz="1450">
                  <a:solidFill>
                    <a:schemeClr val="accent1"/>
                  </a:solidFill>
                  <a:latin typeface="Arial Black"/>
                </a:rPr>
                <a:t>REDUCE LOSS OF PERISHABLES</a:t>
              </a:r>
              <a:endParaRPr lang="en-US" sz="1450">
                <a:solidFill>
                  <a:schemeClr val="accent1"/>
                </a:solidFill>
              </a:endParaRPr>
            </a:p>
          </p:txBody>
        </p:sp>
        <p:sp>
          <p:nvSpPr>
            <p:cNvPr id="43" name="TextBox 42">
              <a:extLst>
                <a:ext uri="{FF2B5EF4-FFF2-40B4-BE49-F238E27FC236}">
                  <a16:creationId xmlns:a16="http://schemas.microsoft.com/office/drawing/2014/main" id="{C5F81062-FE97-5C47-A994-C0DADCD07226}"/>
                </a:ext>
              </a:extLst>
            </p:cNvPr>
            <p:cNvSpPr txBox="1"/>
            <p:nvPr/>
          </p:nvSpPr>
          <p:spPr>
            <a:xfrm>
              <a:off x="1291666" y="2698923"/>
              <a:ext cx="2699220" cy="435487"/>
            </a:xfrm>
            <a:prstGeom prst="rect">
              <a:avLst/>
            </a:prstGeom>
            <a:noFill/>
          </p:spPr>
          <p:txBody>
            <a:bodyPr wrap="square" lIns="0" tIns="0" rIns="0" bIns="0" rtlCol="0">
              <a:noAutofit/>
            </a:bodyPr>
            <a:lstStyle/>
            <a:p>
              <a:r>
                <a:rPr lang="en-US" sz="1200">
                  <a:solidFill>
                    <a:schemeClr val="accent1"/>
                  </a:solidFill>
                  <a:cs typeface="Arial" pitchFamily="34" charset="0"/>
                </a:rPr>
                <a:t>with awareness of High and/or Low temperatures through</a:t>
              </a:r>
              <a:endParaRPr lang="en-US" sz="1200">
                <a:solidFill>
                  <a:schemeClr val="accent1"/>
                </a:solidFill>
              </a:endParaRPr>
            </a:p>
          </p:txBody>
        </p:sp>
        <p:sp>
          <p:nvSpPr>
            <p:cNvPr id="44" name="TextBox 43">
              <a:extLst>
                <a:ext uri="{FF2B5EF4-FFF2-40B4-BE49-F238E27FC236}">
                  <a16:creationId xmlns:a16="http://schemas.microsoft.com/office/drawing/2014/main" id="{B2232DE2-2615-014B-A4DD-A416AC8C55DA}"/>
                </a:ext>
              </a:extLst>
            </p:cNvPr>
            <p:cNvSpPr txBox="1"/>
            <p:nvPr/>
          </p:nvSpPr>
          <p:spPr>
            <a:xfrm>
              <a:off x="2823408" y="2885025"/>
              <a:ext cx="1616079" cy="307795"/>
            </a:xfrm>
            <a:prstGeom prst="rect">
              <a:avLst/>
            </a:prstGeom>
            <a:noFill/>
          </p:spPr>
          <p:txBody>
            <a:bodyPr wrap="square" lIns="0" tIns="0" rIns="0" bIns="0" rtlCol="0">
              <a:noAutofit/>
            </a:bodyPr>
            <a:lstStyle/>
            <a:p>
              <a:r>
                <a:rPr lang="en-US">
                  <a:solidFill>
                    <a:schemeClr val="accent1"/>
                  </a:solidFill>
                  <a:latin typeface="Arial Black"/>
                </a:rPr>
                <a:t>PROACTIVE</a:t>
              </a:r>
              <a:endParaRPr lang="en-US">
                <a:solidFill>
                  <a:schemeClr val="accent1"/>
                </a:solidFill>
              </a:endParaRPr>
            </a:p>
          </p:txBody>
        </p:sp>
        <p:sp>
          <p:nvSpPr>
            <p:cNvPr id="45" name="TextBox 44">
              <a:extLst>
                <a:ext uri="{FF2B5EF4-FFF2-40B4-BE49-F238E27FC236}">
                  <a16:creationId xmlns:a16="http://schemas.microsoft.com/office/drawing/2014/main" id="{D791E535-B9F5-0E41-BCB6-6F0D8E9BB75C}"/>
                </a:ext>
              </a:extLst>
            </p:cNvPr>
            <p:cNvSpPr txBox="1"/>
            <p:nvPr/>
          </p:nvSpPr>
          <p:spPr>
            <a:xfrm>
              <a:off x="1419443" y="3026777"/>
              <a:ext cx="3241131" cy="307795"/>
            </a:xfrm>
            <a:prstGeom prst="rect">
              <a:avLst/>
            </a:prstGeom>
            <a:noFill/>
          </p:spPr>
          <p:txBody>
            <a:bodyPr wrap="square" lIns="0" tIns="0" rIns="0" bIns="0" rtlCol="0">
              <a:noAutofit/>
            </a:bodyPr>
            <a:lstStyle/>
            <a:p>
              <a:r>
                <a:rPr lang="en-US" sz="4000" spc="-150">
                  <a:solidFill>
                    <a:schemeClr val="accent1"/>
                  </a:solidFill>
                  <a:latin typeface="Arial Black"/>
                </a:rPr>
                <a:t>ALARMING</a:t>
              </a:r>
              <a:endParaRPr lang="en-US" sz="4000" spc="-150">
                <a:solidFill>
                  <a:schemeClr val="accent1"/>
                </a:solidFill>
              </a:endParaRPr>
            </a:p>
          </p:txBody>
        </p:sp>
      </p:grpSp>
      <p:grpSp>
        <p:nvGrpSpPr>
          <p:cNvPr id="11" name="Group 10">
            <a:extLst>
              <a:ext uri="{FF2B5EF4-FFF2-40B4-BE49-F238E27FC236}">
                <a16:creationId xmlns:a16="http://schemas.microsoft.com/office/drawing/2014/main" id="{9200F21D-31B0-1E48-813D-96C7D51ADE49}"/>
              </a:ext>
            </a:extLst>
          </p:cNvPr>
          <p:cNvGrpSpPr/>
          <p:nvPr/>
        </p:nvGrpSpPr>
        <p:grpSpPr>
          <a:xfrm>
            <a:off x="3258566" y="4917135"/>
            <a:ext cx="4104138" cy="1231858"/>
            <a:chOff x="455771" y="5002299"/>
            <a:chExt cx="4104138" cy="1231858"/>
          </a:xfrm>
        </p:grpSpPr>
        <p:pic>
          <p:nvPicPr>
            <p:cNvPr id="35" name="Picture 34">
              <a:extLst>
                <a:ext uri="{FF2B5EF4-FFF2-40B4-BE49-F238E27FC236}">
                  <a16:creationId xmlns:a16="http://schemas.microsoft.com/office/drawing/2014/main" id="{2BBEF161-D974-444A-8F5D-7DEDA0D3E0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771" y="5002299"/>
              <a:ext cx="774441" cy="774441"/>
            </a:xfrm>
            <a:prstGeom prst="rect">
              <a:avLst/>
            </a:prstGeom>
          </p:spPr>
        </p:pic>
        <p:sp>
          <p:nvSpPr>
            <p:cNvPr id="52" name="TextBox 51">
              <a:extLst>
                <a:ext uri="{FF2B5EF4-FFF2-40B4-BE49-F238E27FC236}">
                  <a16:creationId xmlns:a16="http://schemas.microsoft.com/office/drawing/2014/main" id="{C845584A-5B5C-B54B-882D-6CF988A357B3}"/>
                </a:ext>
              </a:extLst>
            </p:cNvPr>
            <p:cNvSpPr txBox="1"/>
            <p:nvPr/>
          </p:nvSpPr>
          <p:spPr>
            <a:xfrm>
              <a:off x="1316220" y="5063148"/>
              <a:ext cx="2796045" cy="303955"/>
            </a:xfrm>
            <a:prstGeom prst="rect">
              <a:avLst/>
            </a:prstGeom>
            <a:noFill/>
          </p:spPr>
          <p:txBody>
            <a:bodyPr wrap="square" lIns="0" tIns="0" rIns="0" bIns="0" rtlCol="0">
              <a:noAutofit/>
            </a:bodyPr>
            <a:lstStyle/>
            <a:p>
              <a:r>
                <a:rPr lang="en-US">
                  <a:solidFill>
                    <a:schemeClr val="accent1"/>
                  </a:solidFill>
                  <a:latin typeface="Arial Black"/>
                </a:rPr>
                <a:t>IMPROVE OCCUPANT</a:t>
              </a:r>
              <a:endParaRPr lang="en-US">
                <a:solidFill>
                  <a:schemeClr val="accent1"/>
                </a:solidFill>
              </a:endParaRPr>
            </a:p>
          </p:txBody>
        </p:sp>
        <p:sp>
          <p:nvSpPr>
            <p:cNvPr id="53" name="TextBox 52">
              <a:extLst>
                <a:ext uri="{FF2B5EF4-FFF2-40B4-BE49-F238E27FC236}">
                  <a16:creationId xmlns:a16="http://schemas.microsoft.com/office/drawing/2014/main" id="{CBA292FF-6E5F-2E49-98ED-9A4D92ED2EF2}"/>
                </a:ext>
              </a:extLst>
            </p:cNvPr>
            <p:cNvSpPr txBox="1"/>
            <p:nvPr/>
          </p:nvSpPr>
          <p:spPr>
            <a:xfrm>
              <a:off x="1316220" y="5716962"/>
              <a:ext cx="2699220" cy="435487"/>
            </a:xfrm>
            <a:prstGeom prst="rect">
              <a:avLst/>
            </a:prstGeom>
            <a:noFill/>
          </p:spPr>
          <p:txBody>
            <a:bodyPr wrap="square" lIns="0" tIns="0" rIns="0" bIns="0" rtlCol="0">
              <a:noAutofit/>
            </a:bodyPr>
            <a:lstStyle/>
            <a:p>
              <a:r>
                <a:rPr lang="en-US" sz="1200">
                  <a:solidFill>
                    <a:schemeClr val="accent1"/>
                  </a:solidFill>
                </a:rPr>
                <a:t>and customer satisfaction</a:t>
              </a:r>
            </a:p>
          </p:txBody>
        </p:sp>
        <p:sp>
          <p:nvSpPr>
            <p:cNvPr id="55" name="TextBox 54">
              <a:extLst>
                <a:ext uri="{FF2B5EF4-FFF2-40B4-BE49-F238E27FC236}">
                  <a16:creationId xmlns:a16="http://schemas.microsoft.com/office/drawing/2014/main" id="{C9C57C72-D62C-B944-AFB2-2B2AF23F3EE6}"/>
                </a:ext>
              </a:extLst>
            </p:cNvPr>
            <p:cNvSpPr txBox="1"/>
            <p:nvPr/>
          </p:nvSpPr>
          <p:spPr>
            <a:xfrm>
              <a:off x="2134298" y="5926362"/>
              <a:ext cx="982158" cy="307795"/>
            </a:xfrm>
            <a:prstGeom prst="rect">
              <a:avLst/>
            </a:prstGeom>
            <a:noFill/>
          </p:spPr>
          <p:txBody>
            <a:bodyPr wrap="square" lIns="0" tIns="0" rIns="0" bIns="0" rtlCol="0">
              <a:noAutofit/>
            </a:bodyPr>
            <a:lstStyle/>
            <a:p>
              <a:pPr algn="r"/>
              <a:endParaRPr lang="en-US">
                <a:solidFill>
                  <a:schemeClr val="accent1"/>
                </a:solidFill>
              </a:endParaRPr>
            </a:p>
          </p:txBody>
        </p:sp>
        <p:sp>
          <p:nvSpPr>
            <p:cNvPr id="56" name="TextBox 55">
              <a:extLst>
                <a:ext uri="{FF2B5EF4-FFF2-40B4-BE49-F238E27FC236}">
                  <a16:creationId xmlns:a16="http://schemas.microsoft.com/office/drawing/2014/main" id="{0A201D46-CC4F-EA45-BAB8-3F564DE3ECBC}"/>
                </a:ext>
              </a:extLst>
            </p:cNvPr>
            <p:cNvSpPr txBox="1"/>
            <p:nvPr/>
          </p:nvSpPr>
          <p:spPr>
            <a:xfrm>
              <a:off x="1318778" y="5223643"/>
              <a:ext cx="3241131" cy="307795"/>
            </a:xfrm>
            <a:prstGeom prst="rect">
              <a:avLst/>
            </a:prstGeom>
            <a:noFill/>
          </p:spPr>
          <p:txBody>
            <a:bodyPr wrap="square" lIns="0" tIns="0" rIns="0" bIns="0" rtlCol="0">
              <a:noAutofit/>
            </a:bodyPr>
            <a:lstStyle/>
            <a:p>
              <a:r>
                <a:rPr lang="en-US" sz="4000" spc="-150">
                  <a:solidFill>
                    <a:schemeClr val="accent1"/>
                  </a:solidFill>
                  <a:latin typeface="Arial Black"/>
                </a:rPr>
                <a:t>COMFORT</a:t>
              </a:r>
              <a:endParaRPr lang="en-US" sz="4000" spc="-150">
                <a:solidFill>
                  <a:schemeClr val="accent1"/>
                </a:solidFill>
              </a:endParaRPr>
            </a:p>
          </p:txBody>
        </p:sp>
      </p:grpSp>
      <p:grpSp>
        <p:nvGrpSpPr>
          <p:cNvPr id="4" name="Group 3">
            <a:extLst>
              <a:ext uri="{FF2B5EF4-FFF2-40B4-BE49-F238E27FC236}">
                <a16:creationId xmlns:a16="http://schemas.microsoft.com/office/drawing/2014/main" id="{7BCE3408-6478-FD43-9C05-3AD590C3AC63}"/>
              </a:ext>
            </a:extLst>
          </p:cNvPr>
          <p:cNvGrpSpPr/>
          <p:nvPr/>
        </p:nvGrpSpPr>
        <p:grpSpPr>
          <a:xfrm>
            <a:off x="389827" y="1186343"/>
            <a:ext cx="4131073" cy="1118730"/>
            <a:chOff x="389827" y="1186343"/>
            <a:chExt cx="4131073" cy="1118730"/>
          </a:xfrm>
        </p:grpSpPr>
        <p:pic>
          <p:nvPicPr>
            <p:cNvPr id="34" name="Picture 33">
              <a:extLst>
                <a:ext uri="{FF2B5EF4-FFF2-40B4-BE49-F238E27FC236}">
                  <a16:creationId xmlns:a16="http://schemas.microsoft.com/office/drawing/2014/main" id="{4C6A7BC2-18DF-004A-982F-5C56CD0B60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827" y="1186343"/>
              <a:ext cx="848708" cy="848708"/>
            </a:xfrm>
            <a:prstGeom prst="rect">
              <a:avLst/>
            </a:prstGeom>
          </p:spPr>
        </p:pic>
        <p:sp>
          <p:nvSpPr>
            <p:cNvPr id="37" name="TextBox 36">
              <a:extLst>
                <a:ext uri="{FF2B5EF4-FFF2-40B4-BE49-F238E27FC236}">
                  <a16:creationId xmlns:a16="http://schemas.microsoft.com/office/drawing/2014/main" id="{0A28D187-CBFC-0D45-8DD7-6F3165B6E224}"/>
                </a:ext>
              </a:extLst>
            </p:cNvPr>
            <p:cNvSpPr txBox="1"/>
            <p:nvPr/>
          </p:nvSpPr>
          <p:spPr>
            <a:xfrm>
              <a:off x="1310895" y="1188268"/>
              <a:ext cx="2796045" cy="303955"/>
            </a:xfrm>
            <a:prstGeom prst="rect">
              <a:avLst/>
            </a:prstGeom>
            <a:noFill/>
          </p:spPr>
          <p:txBody>
            <a:bodyPr wrap="square" lIns="0" tIns="0" rIns="0" bIns="0" rtlCol="0">
              <a:noAutofit/>
            </a:bodyPr>
            <a:lstStyle/>
            <a:p>
              <a:r>
                <a:rPr lang="en-US">
                  <a:latin typeface="Arial Black"/>
                </a:rPr>
                <a:t>REDUCE</a:t>
              </a:r>
              <a:endParaRPr lang="en-US"/>
            </a:p>
          </p:txBody>
        </p:sp>
        <p:sp>
          <p:nvSpPr>
            <p:cNvPr id="38" name="TextBox 37">
              <a:extLst>
                <a:ext uri="{FF2B5EF4-FFF2-40B4-BE49-F238E27FC236}">
                  <a16:creationId xmlns:a16="http://schemas.microsoft.com/office/drawing/2014/main" id="{3A3DDDCF-1258-3548-9173-D2674E4DA57A}"/>
                </a:ext>
              </a:extLst>
            </p:cNvPr>
            <p:cNvSpPr txBox="1"/>
            <p:nvPr/>
          </p:nvSpPr>
          <p:spPr>
            <a:xfrm>
              <a:off x="1318778" y="1869586"/>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machine learning to optimize setpoints.</a:t>
              </a:r>
              <a:endParaRPr lang="en-US" sz="1200" dirty="0"/>
            </a:p>
          </p:txBody>
        </p:sp>
        <p:sp>
          <p:nvSpPr>
            <p:cNvPr id="41" name="TextBox 40">
              <a:extLst>
                <a:ext uri="{FF2B5EF4-FFF2-40B4-BE49-F238E27FC236}">
                  <a16:creationId xmlns:a16="http://schemas.microsoft.com/office/drawing/2014/main" id="{9131521B-6230-A644-B27D-906728A73D0D}"/>
                </a:ext>
              </a:extLst>
            </p:cNvPr>
            <p:cNvSpPr txBox="1"/>
            <p:nvPr/>
          </p:nvSpPr>
          <p:spPr>
            <a:xfrm>
              <a:off x="1279769" y="1344554"/>
              <a:ext cx="3241131" cy="307795"/>
            </a:xfrm>
            <a:prstGeom prst="rect">
              <a:avLst/>
            </a:prstGeom>
            <a:noFill/>
          </p:spPr>
          <p:txBody>
            <a:bodyPr wrap="square" lIns="0" tIns="0" rIns="0" bIns="0" rtlCol="0">
              <a:noAutofit/>
            </a:bodyPr>
            <a:lstStyle/>
            <a:p>
              <a:r>
                <a:rPr lang="en-US" sz="4000" spc="-150">
                  <a:latin typeface="Arial Black"/>
                </a:rPr>
                <a:t>ENERGY</a:t>
              </a:r>
              <a:endParaRPr lang="en-US" sz="4000" spc="-150"/>
            </a:p>
          </p:txBody>
        </p:sp>
      </p:grpSp>
      <p:grpSp>
        <p:nvGrpSpPr>
          <p:cNvPr id="3" name="Group 2">
            <a:extLst>
              <a:ext uri="{FF2B5EF4-FFF2-40B4-BE49-F238E27FC236}">
                <a16:creationId xmlns:a16="http://schemas.microsoft.com/office/drawing/2014/main" id="{9E520352-F078-4847-A1E3-F050EB052DEB}"/>
              </a:ext>
            </a:extLst>
          </p:cNvPr>
          <p:cNvGrpSpPr/>
          <p:nvPr/>
        </p:nvGrpSpPr>
        <p:grpSpPr>
          <a:xfrm>
            <a:off x="393416" y="3596751"/>
            <a:ext cx="4683153" cy="1491746"/>
            <a:chOff x="393416" y="3596751"/>
            <a:chExt cx="4683153" cy="1491746"/>
          </a:xfrm>
        </p:grpSpPr>
        <p:grpSp>
          <p:nvGrpSpPr>
            <p:cNvPr id="9" name="Group 8">
              <a:extLst>
                <a:ext uri="{FF2B5EF4-FFF2-40B4-BE49-F238E27FC236}">
                  <a16:creationId xmlns:a16="http://schemas.microsoft.com/office/drawing/2014/main" id="{92B385AA-7734-1141-97C1-E6C18A67F7BD}"/>
                </a:ext>
              </a:extLst>
            </p:cNvPr>
            <p:cNvGrpSpPr/>
            <p:nvPr/>
          </p:nvGrpSpPr>
          <p:grpSpPr>
            <a:xfrm>
              <a:off x="393416" y="3596751"/>
              <a:ext cx="4033892" cy="1491746"/>
              <a:chOff x="393416" y="3703732"/>
              <a:chExt cx="4033892" cy="1491746"/>
            </a:xfrm>
          </p:grpSpPr>
          <p:sp>
            <p:nvSpPr>
              <p:cNvPr id="46" name="TextBox 45">
                <a:extLst>
                  <a:ext uri="{FF2B5EF4-FFF2-40B4-BE49-F238E27FC236}">
                    <a16:creationId xmlns:a16="http://schemas.microsoft.com/office/drawing/2014/main" id="{E0E93BFF-AB54-A142-A851-EF61EDBAB4FD}"/>
                  </a:ext>
                </a:extLst>
              </p:cNvPr>
              <p:cNvSpPr txBox="1"/>
              <p:nvPr/>
            </p:nvSpPr>
            <p:spPr>
              <a:xfrm>
                <a:off x="1316220" y="3766653"/>
                <a:ext cx="3111088" cy="303955"/>
              </a:xfrm>
              <a:prstGeom prst="rect">
                <a:avLst/>
              </a:prstGeom>
              <a:noFill/>
            </p:spPr>
            <p:txBody>
              <a:bodyPr wrap="square" lIns="0" tIns="0" rIns="0" bIns="0" rtlCol="0">
                <a:noAutofit/>
              </a:bodyPr>
              <a:lstStyle/>
              <a:p>
                <a:r>
                  <a:rPr lang="en-US">
                    <a:latin typeface="Arial Black"/>
                  </a:rPr>
                  <a:t>REMOTE</a:t>
                </a:r>
                <a:endParaRPr lang="en-US"/>
              </a:p>
            </p:txBody>
          </p:sp>
          <p:sp>
            <p:nvSpPr>
              <p:cNvPr id="47" name="TextBox 46">
                <a:extLst>
                  <a:ext uri="{FF2B5EF4-FFF2-40B4-BE49-F238E27FC236}">
                    <a16:creationId xmlns:a16="http://schemas.microsoft.com/office/drawing/2014/main" id="{54509540-E2ED-A945-A438-66E4E4D543BD}"/>
                  </a:ext>
                </a:extLst>
              </p:cNvPr>
              <p:cNvSpPr txBox="1"/>
              <p:nvPr/>
            </p:nvSpPr>
            <p:spPr>
              <a:xfrm>
                <a:off x="1316220" y="4430450"/>
                <a:ext cx="2699220" cy="435487"/>
              </a:xfrm>
              <a:prstGeom prst="rect">
                <a:avLst/>
              </a:prstGeom>
              <a:noFill/>
            </p:spPr>
            <p:txBody>
              <a:bodyPr wrap="square" lIns="0" tIns="0" rIns="0" bIns="0" rtlCol="0">
                <a:noAutofit/>
              </a:bodyPr>
              <a:lstStyle/>
              <a:p>
                <a:r>
                  <a:rPr lang="en-US" sz="1200">
                    <a:cs typeface="Arial" pitchFamily="34" charset="0"/>
                  </a:rPr>
                  <a:t>allows you to see the sites and trouble shoot remotely</a:t>
                </a:r>
                <a:endParaRPr lang="en-US" sz="1200"/>
              </a:p>
            </p:txBody>
          </p:sp>
          <p:sp>
            <p:nvSpPr>
              <p:cNvPr id="48" name="TextBox 47">
                <a:extLst>
                  <a:ext uri="{FF2B5EF4-FFF2-40B4-BE49-F238E27FC236}">
                    <a16:creationId xmlns:a16="http://schemas.microsoft.com/office/drawing/2014/main" id="{50F70C2F-2B53-C047-9DB7-499035E5A7D0}"/>
                  </a:ext>
                </a:extLst>
              </p:cNvPr>
              <p:cNvSpPr txBox="1"/>
              <p:nvPr/>
            </p:nvSpPr>
            <p:spPr>
              <a:xfrm>
                <a:off x="2370292" y="4583728"/>
                <a:ext cx="1616079" cy="307795"/>
              </a:xfrm>
              <a:prstGeom prst="rect">
                <a:avLst/>
              </a:prstGeom>
              <a:noFill/>
            </p:spPr>
            <p:txBody>
              <a:bodyPr wrap="square" lIns="0" tIns="0" rIns="0" bIns="0" rtlCol="0">
                <a:noAutofit/>
              </a:bodyPr>
              <a:lstStyle/>
              <a:p>
                <a:r>
                  <a:rPr lang="en-US" dirty="0">
                    <a:latin typeface="Arial Black"/>
                  </a:rPr>
                  <a:t>REDUCING</a:t>
                </a:r>
                <a:endParaRPr lang="en-US" dirty="0"/>
              </a:p>
            </p:txBody>
          </p:sp>
          <p:sp>
            <p:nvSpPr>
              <p:cNvPr id="50" name="TextBox 49">
                <a:extLst>
                  <a:ext uri="{FF2B5EF4-FFF2-40B4-BE49-F238E27FC236}">
                    <a16:creationId xmlns:a16="http://schemas.microsoft.com/office/drawing/2014/main" id="{5BB316FE-04D1-264B-84BE-FC12BB78A699}"/>
                  </a:ext>
                </a:extLst>
              </p:cNvPr>
              <p:cNvSpPr txBox="1"/>
              <p:nvPr/>
            </p:nvSpPr>
            <p:spPr>
              <a:xfrm>
                <a:off x="1313644" y="4806807"/>
                <a:ext cx="2251121" cy="388671"/>
              </a:xfrm>
              <a:prstGeom prst="rect">
                <a:avLst/>
              </a:prstGeom>
              <a:noFill/>
            </p:spPr>
            <p:txBody>
              <a:bodyPr wrap="square" lIns="0" tIns="0" rIns="0" bIns="0" rtlCol="0">
                <a:noAutofit/>
              </a:bodyPr>
              <a:lstStyle/>
              <a:p>
                <a:r>
                  <a:rPr lang="en-US">
                    <a:latin typeface="Arial Black"/>
                  </a:rPr>
                  <a:t>SERVICE CALLS</a:t>
                </a:r>
                <a:endParaRPr lang="en-US"/>
              </a:p>
            </p:txBody>
          </p:sp>
          <p:pic>
            <p:nvPicPr>
              <p:cNvPr id="57" name="Picture 56">
                <a:extLst>
                  <a:ext uri="{FF2B5EF4-FFF2-40B4-BE49-F238E27FC236}">
                    <a16:creationId xmlns:a16="http://schemas.microsoft.com/office/drawing/2014/main" id="{56A5EEBF-F5A6-5D40-914D-88DA189CBE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416" y="3703732"/>
                <a:ext cx="841529" cy="841529"/>
              </a:xfrm>
              <a:prstGeom prst="rect">
                <a:avLst/>
              </a:prstGeom>
            </p:spPr>
          </p:pic>
        </p:grpSp>
        <p:sp>
          <p:nvSpPr>
            <p:cNvPr id="58" name="TextBox 57">
              <a:extLst>
                <a:ext uri="{FF2B5EF4-FFF2-40B4-BE49-F238E27FC236}">
                  <a16:creationId xmlns:a16="http://schemas.microsoft.com/office/drawing/2014/main" id="{16EEFC91-2CD5-0A47-B6F3-78EB6B6F6BAB}"/>
                </a:ext>
              </a:extLst>
            </p:cNvPr>
            <p:cNvSpPr txBox="1"/>
            <p:nvPr/>
          </p:nvSpPr>
          <p:spPr>
            <a:xfrm>
              <a:off x="1280962" y="3826461"/>
              <a:ext cx="3795607" cy="517693"/>
            </a:xfrm>
            <a:prstGeom prst="rect">
              <a:avLst/>
            </a:prstGeom>
            <a:noFill/>
          </p:spPr>
          <p:txBody>
            <a:bodyPr wrap="square" lIns="0" tIns="0" rIns="0" bIns="0" rtlCol="0">
              <a:noAutofit/>
            </a:bodyPr>
            <a:lstStyle/>
            <a:p>
              <a:r>
                <a:rPr lang="en-US" sz="4000" spc="-150">
                  <a:latin typeface="Arial Black"/>
                </a:rPr>
                <a:t>MONITORING</a:t>
              </a:r>
              <a:endParaRPr lang="en-US" sz="4000" spc="-150"/>
            </a:p>
          </p:txBody>
        </p:sp>
      </p:grpSp>
      <p:sp>
        <p:nvSpPr>
          <p:cNvPr id="33" name="TextBox 32">
            <a:extLst>
              <a:ext uri="{FF2B5EF4-FFF2-40B4-BE49-F238E27FC236}">
                <a16:creationId xmlns:a16="http://schemas.microsoft.com/office/drawing/2014/main" id="{50B96867-5D1B-4C66-A694-2343DACC4F8E}"/>
              </a:ext>
            </a:extLst>
          </p:cNvPr>
          <p:cNvSpPr txBox="1"/>
          <p:nvPr/>
        </p:nvSpPr>
        <p:spPr>
          <a:xfrm>
            <a:off x="1291711" y="4889702"/>
            <a:ext cx="3241131" cy="307795"/>
          </a:xfrm>
          <a:prstGeom prst="rect">
            <a:avLst/>
          </a:prstGeom>
          <a:noFill/>
        </p:spPr>
        <p:txBody>
          <a:bodyPr wrap="square" lIns="0" tIns="0" rIns="0" bIns="0" rtlCol="0">
            <a:noAutofit/>
          </a:bodyPr>
          <a:lstStyle/>
          <a:p>
            <a:r>
              <a:rPr lang="en-US" sz="4000" spc="-150" dirty="0">
                <a:latin typeface="Arial Black"/>
              </a:rPr>
              <a:t>30%</a:t>
            </a:r>
            <a:endParaRPr lang="en-US" sz="4000" spc="-150" dirty="0"/>
          </a:p>
        </p:txBody>
      </p:sp>
      <p:sp>
        <p:nvSpPr>
          <p:cNvPr id="39" name="TextBox 38">
            <a:extLst>
              <a:ext uri="{FF2B5EF4-FFF2-40B4-BE49-F238E27FC236}">
                <a16:creationId xmlns:a16="http://schemas.microsoft.com/office/drawing/2014/main" id="{501B3A8E-C7D5-4C5D-B845-887A96AD520B}"/>
              </a:ext>
            </a:extLst>
          </p:cNvPr>
          <p:cNvSpPr txBox="1"/>
          <p:nvPr/>
        </p:nvSpPr>
        <p:spPr>
          <a:xfrm>
            <a:off x="2399226" y="4971622"/>
            <a:ext cx="142323" cy="307795"/>
          </a:xfrm>
          <a:prstGeom prst="rect">
            <a:avLst/>
          </a:prstGeom>
          <a:noFill/>
        </p:spPr>
        <p:txBody>
          <a:bodyPr wrap="square" lIns="0" tIns="0" rIns="0" bIns="0" rtlCol="0">
            <a:noAutofit/>
          </a:bodyPr>
          <a:lstStyle/>
          <a:p>
            <a:r>
              <a:rPr lang="en-US" sz="1000" b="1" spc="-150" dirty="0">
                <a:latin typeface="Arial Black"/>
              </a:rPr>
              <a:t>1</a:t>
            </a:r>
            <a:endParaRPr lang="en-US" sz="1000" b="1" spc="-150" dirty="0"/>
          </a:p>
        </p:txBody>
      </p:sp>
      <p:sp>
        <p:nvSpPr>
          <p:cNvPr id="40" name="TextBox 39">
            <a:extLst>
              <a:ext uri="{FF2B5EF4-FFF2-40B4-BE49-F238E27FC236}">
                <a16:creationId xmlns:a16="http://schemas.microsoft.com/office/drawing/2014/main" id="{BCA35E89-2BDB-4533-B9C4-3466C106BC2C}"/>
              </a:ext>
            </a:extLst>
          </p:cNvPr>
          <p:cNvSpPr txBox="1"/>
          <p:nvPr/>
        </p:nvSpPr>
        <p:spPr>
          <a:xfrm>
            <a:off x="389827" y="6487492"/>
            <a:ext cx="6738942" cy="274407"/>
          </a:xfrm>
          <a:prstGeom prst="rect">
            <a:avLst/>
          </a:prstGeom>
          <a:noFill/>
        </p:spPr>
        <p:txBody>
          <a:bodyPr wrap="square" lIns="0" tIns="0" rIns="0" bIns="0" rtlCol="0">
            <a:noAutofit/>
          </a:bodyPr>
          <a:lstStyle/>
          <a:p>
            <a:pPr algn="l"/>
            <a:r>
              <a:rPr lang="en-US" sz="600" dirty="0"/>
              <a:t>1. </a:t>
            </a:r>
            <a:r>
              <a:rPr lang="en-US" sz="600" dirty="0">
                <a:effectLst/>
                <a:ea typeface="Times New Roman" panose="02020603050405020304" pitchFamily="18" charset="0"/>
              </a:rPr>
              <a:t>Average Honeywell customer sites across a monthly reporting period</a:t>
            </a:r>
          </a:p>
          <a:p>
            <a:pPr algn="l"/>
            <a:r>
              <a:rPr lang="en-US" sz="600" dirty="0"/>
              <a:t>2. </a:t>
            </a:r>
            <a:r>
              <a:rPr lang="en-GB" sz="600" u="sng" dirty="0">
                <a:solidFill>
                  <a:srgbClr val="FF0000"/>
                </a:solidFill>
                <a:effectLst/>
                <a:ea typeface="Times New Roman" panose="02020603050405020304" pitchFamily="18" charset="0"/>
                <a:hlinkClick r:id="rId7"/>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51" name="TextBox 50">
            <a:extLst>
              <a:ext uri="{FF2B5EF4-FFF2-40B4-BE49-F238E27FC236}">
                <a16:creationId xmlns:a16="http://schemas.microsoft.com/office/drawing/2014/main" id="{3B43BEE1-6E42-4861-AD52-653149E58551}"/>
              </a:ext>
            </a:extLst>
          </p:cNvPr>
          <p:cNvSpPr txBox="1"/>
          <p:nvPr/>
        </p:nvSpPr>
        <p:spPr>
          <a:xfrm>
            <a:off x="5874607" y="5578880"/>
            <a:ext cx="1263143" cy="572853"/>
          </a:xfrm>
          <a:prstGeom prst="rect">
            <a:avLst/>
          </a:prstGeom>
          <a:noFill/>
        </p:spPr>
        <p:txBody>
          <a:bodyPr wrap="square" lIns="0" tIns="0" rIns="0" bIns="0" rtlCol="0">
            <a:noAutofit/>
          </a:bodyPr>
          <a:lstStyle/>
          <a:p>
            <a:r>
              <a:rPr lang="en-US" sz="4000" spc="-150" dirty="0">
                <a:solidFill>
                  <a:schemeClr val="accent1"/>
                </a:solidFill>
                <a:latin typeface="Arial Black"/>
              </a:rPr>
              <a:t>10%</a:t>
            </a:r>
            <a:endParaRPr lang="en-US" sz="4000" spc="-150" dirty="0">
              <a:solidFill>
                <a:schemeClr val="accent1"/>
              </a:solidFill>
            </a:endParaRPr>
          </a:p>
        </p:txBody>
      </p:sp>
      <p:sp>
        <p:nvSpPr>
          <p:cNvPr id="54" name="TextBox 53">
            <a:extLst>
              <a:ext uri="{FF2B5EF4-FFF2-40B4-BE49-F238E27FC236}">
                <a16:creationId xmlns:a16="http://schemas.microsoft.com/office/drawing/2014/main" id="{148DCA37-70E1-490E-AB4D-A57DCAEFE656}"/>
              </a:ext>
            </a:extLst>
          </p:cNvPr>
          <p:cNvSpPr txBox="1"/>
          <p:nvPr/>
        </p:nvSpPr>
        <p:spPr>
          <a:xfrm>
            <a:off x="6947955" y="5673195"/>
            <a:ext cx="133975" cy="293094"/>
          </a:xfrm>
          <a:prstGeom prst="rect">
            <a:avLst/>
          </a:prstGeom>
          <a:noFill/>
        </p:spPr>
        <p:txBody>
          <a:bodyPr wrap="square" lIns="0" tIns="0" rIns="0" bIns="0" rtlCol="0">
            <a:noAutofit/>
          </a:bodyPr>
          <a:lstStyle/>
          <a:p>
            <a:r>
              <a:rPr lang="en-US" sz="1000" spc="-150" dirty="0">
                <a:solidFill>
                  <a:schemeClr val="accent1"/>
                </a:solidFill>
                <a:latin typeface="Arial Black"/>
              </a:rPr>
              <a:t>2</a:t>
            </a:r>
            <a:endParaRPr lang="en-US" sz="1000" spc="-150" dirty="0">
              <a:solidFill>
                <a:schemeClr val="accent1"/>
              </a:solidFill>
            </a:endParaRPr>
          </a:p>
        </p:txBody>
      </p:sp>
      <p:sp>
        <p:nvSpPr>
          <p:cNvPr id="59" name="TextBox 58">
            <a:extLst>
              <a:ext uri="{FF2B5EF4-FFF2-40B4-BE49-F238E27FC236}">
                <a16:creationId xmlns:a16="http://schemas.microsoft.com/office/drawing/2014/main" id="{B649C7F4-FAAF-4BCB-8A97-FE5D2DF480BF}"/>
              </a:ext>
            </a:extLst>
          </p:cNvPr>
          <p:cNvSpPr txBox="1"/>
          <p:nvPr/>
        </p:nvSpPr>
        <p:spPr>
          <a:xfrm>
            <a:off x="4906617" y="5826623"/>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Tree>
    <p:extLst>
      <p:ext uri="{BB962C8B-B14F-4D97-AF65-F5344CB8AC3E}">
        <p14:creationId xmlns:p14="http://schemas.microsoft.com/office/powerpoint/2010/main" val="26598353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87077" y="114711"/>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convenience </a:t>
            </a:r>
            <a:r>
              <a:rPr lang="en-GB"/>
              <a:t>store</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1" y="2628881"/>
            <a:ext cx="1880877" cy="954107"/>
          </a:xfrm>
          <a:prstGeom prst="rect">
            <a:avLst/>
          </a:prstGeom>
          <a:noFill/>
        </p:spPr>
        <p:txBody>
          <a:bodyPr wrap="square" rtlCol="0">
            <a:spAutoFit/>
          </a:bodyPr>
          <a:lstStyle/>
          <a:p>
            <a:r>
              <a:rPr lang="en-GB" sz="1400" b="1">
                <a:solidFill>
                  <a:schemeClr val="accent1"/>
                </a:solidFill>
                <a:latin typeface="+mj-lt"/>
              </a:rPr>
              <a:t>REDUCE ENERGY</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4" y="4004741"/>
            <a:ext cx="2116913"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3" name="TextBox 102">
            <a:extLst>
              <a:ext uri="{FF2B5EF4-FFF2-40B4-BE49-F238E27FC236}">
                <a16:creationId xmlns:a16="http://schemas.microsoft.com/office/drawing/2014/main" id="{D3909EBF-DDB5-A147-829F-2DD8D520BE09}"/>
              </a:ext>
            </a:extLst>
          </p:cNvPr>
          <p:cNvSpPr txBox="1"/>
          <p:nvPr/>
        </p:nvSpPr>
        <p:spPr>
          <a:xfrm>
            <a:off x="1044473" y="5541889"/>
            <a:ext cx="2459239" cy="954107"/>
          </a:xfrm>
          <a:prstGeom prst="rect">
            <a:avLst/>
          </a:prstGeom>
          <a:noFill/>
        </p:spPr>
        <p:txBody>
          <a:bodyPr wrap="square" rtlCol="0">
            <a:spAutoFit/>
          </a:bodyPr>
          <a:lstStyle/>
          <a:p>
            <a:r>
              <a:rPr lang="en-GB" sz="1400" b="1">
                <a:solidFill>
                  <a:schemeClr val="accent1"/>
                </a:solidFill>
                <a:latin typeface="+mj-lt"/>
              </a:rPr>
              <a:t>REDUCE LOSS OF PERISHABLES</a:t>
            </a:r>
          </a:p>
          <a:p>
            <a:r>
              <a:rPr lang="en-GB" sz="1400"/>
              <a:t>With monitoring of High and/or Low temperatures</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a:solidFill>
                  <a:schemeClr val="accent1"/>
                </a:solidFill>
                <a:latin typeface="+mj-lt"/>
              </a:rPr>
              <a:t>ROOF TOP UNIT HEALTH CHECK</a:t>
            </a:r>
          </a:p>
          <a:p>
            <a:r>
              <a:rPr lang="en-GB" sz="1400"/>
              <a:t>Reduce the time spent on </a:t>
            </a:r>
            <a:br>
              <a:rPr lang="en-GB" sz="1400"/>
            </a:br>
            <a:r>
              <a:rPr lang="en-GB" sz="1400"/>
              <a:t>site checking your HVAC equipment</a:t>
            </a:r>
            <a:endParaRPr lang="en-GB" sz="1400" b="1">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648094" cy="1169551"/>
          </a:xfrm>
          <a:prstGeom prst="rect">
            <a:avLst/>
          </a:prstGeom>
          <a:noFill/>
        </p:spPr>
        <p:txBody>
          <a:bodyPr wrap="square" rtlCol="0">
            <a:spAutoFit/>
          </a:bodyPr>
          <a:lstStyle/>
          <a:p>
            <a:r>
              <a:rPr lang="en-GB" sz="1400" b="1" dirty="0">
                <a:solidFill>
                  <a:schemeClr val="accent1"/>
                </a:solidFill>
                <a:latin typeface="+mj-lt"/>
              </a:rPr>
              <a:t>EMPLOYEE PRODUCTIVITY </a:t>
            </a:r>
          </a:p>
          <a:p>
            <a:r>
              <a:rPr lang="en-GB" sz="1400" dirty="0"/>
              <a:t>Increased through temperature, humidity and air quality control.</a:t>
            </a:r>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23092"/>
            <a:ext cx="2368561" cy="954107"/>
          </a:xfrm>
          <a:prstGeom prst="rect">
            <a:avLst/>
          </a:prstGeom>
          <a:noFill/>
        </p:spPr>
        <p:txBody>
          <a:bodyPr wrap="square" rtlCol="0">
            <a:spAutoFit/>
          </a:bodyPr>
          <a:lstStyle/>
          <a:p>
            <a:r>
              <a:rPr lang="en-GB" sz="1400" b="1">
                <a:solidFill>
                  <a:schemeClr val="accent1"/>
                </a:solidFill>
                <a:latin typeface="+mj-lt"/>
              </a:rPr>
              <a:t>REMOTE REACTIVE</a:t>
            </a:r>
          </a:p>
          <a:p>
            <a:r>
              <a:rPr lang="en-GB" sz="1400"/>
              <a:t>Reduce site call outs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saving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a:off x="2914408" y="4138185"/>
            <a:ext cx="1525408" cy="34238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Elbow Connector 121">
            <a:extLst>
              <a:ext uri="{FF2B5EF4-FFF2-40B4-BE49-F238E27FC236}">
                <a16:creationId xmlns:a16="http://schemas.microsoft.com/office/drawing/2014/main" id="{11DCB2C5-3CFF-804E-BA5D-E73B85ECFC8D}"/>
              </a:ext>
            </a:extLst>
          </p:cNvPr>
          <p:cNvCxnSpPr>
            <a:cxnSpLocks/>
          </p:cNvCxnSpPr>
          <p:nvPr/>
        </p:nvCxnSpPr>
        <p:spPr>
          <a:xfrm flipV="1">
            <a:off x="2914408" y="5203635"/>
            <a:ext cx="2297699" cy="483046"/>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046788" y="2770651"/>
            <a:ext cx="2110918" cy="44264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422144" y="1120034"/>
            <a:ext cx="1395232" cy="615677"/>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972678" y="4702645"/>
            <a:ext cx="878555" cy="277441"/>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070708"/>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950" y="267125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3553" y="3993886"/>
            <a:ext cx="708759" cy="708759"/>
          </a:xfrm>
          <a:prstGeom prst="rect">
            <a:avLst/>
          </a:prstGeom>
        </p:spPr>
      </p:pic>
      <p:pic>
        <p:nvPicPr>
          <p:cNvPr id="50" name="Picture 49">
            <a:extLst>
              <a:ext uri="{FF2B5EF4-FFF2-40B4-BE49-F238E27FC236}">
                <a16:creationId xmlns:a16="http://schemas.microsoft.com/office/drawing/2014/main" id="{4967F31D-A478-B84B-B0CA-252E5F6BAB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554" y="5450864"/>
            <a:ext cx="642258" cy="642258"/>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5523" y="2857778"/>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2" name="TextBox 1">
            <a:extLst>
              <a:ext uri="{FF2B5EF4-FFF2-40B4-BE49-F238E27FC236}">
                <a16:creationId xmlns:a16="http://schemas.microsoft.com/office/drawing/2014/main" id="{72D19D91-ED47-F646-9B4C-DF37691ED62A}"/>
              </a:ext>
            </a:extLst>
          </p:cNvPr>
          <p:cNvSpPr txBox="1"/>
          <p:nvPr/>
        </p:nvSpPr>
        <p:spPr>
          <a:xfrm>
            <a:off x="10068560" y="6644640"/>
            <a:ext cx="0" cy="0"/>
          </a:xfrm>
          <a:prstGeom prst="rect">
            <a:avLst/>
          </a:prstGeom>
          <a:noFill/>
        </p:spPr>
        <p:txBody>
          <a:bodyPr wrap="none" lIns="0" tIns="0" rIns="0" bIns="0" rtlCol="0">
            <a:noAutofit/>
          </a:bodyPr>
          <a:lstStyle/>
          <a:p>
            <a:pPr algn="l"/>
            <a:endParaRPr lang="en-US" err="1"/>
          </a:p>
        </p:txBody>
      </p:sp>
      <p:sp>
        <p:nvSpPr>
          <p:cNvPr id="36" name="TextBox 35">
            <a:extLst>
              <a:ext uri="{FF2B5EF4-FFF2-40B4-BE49-F238E27FC236}">
                <a16:creationId xmlns:a16="http://schemas.microsoft.com/office/drawing/2014/main" id="{BBF31332-2ED6-40D7-8399-81DCF5CA7D1D}"/>
              </a:ext>
            </a:extLst>
          </p:cNvPr>
          <p:cNvSpPr txBox="1"/>
          <p:nvPr/>
        </p:nvSpPr>
        <p:spPr>
          <a:xfrm>
            <a:off x="5237259" y="2894869"/>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37" name="TextBox 36">
            <a:extLst>
              <a:ext uri="{FF2B5EF4-FFF2-40B4-BE49-F238E27FC236}">
                <a16:creationId xmlns:a16="http://schemas.microsoft.com/office/drawing/2014/main" id="{C7FAEE7E-92D6-454C-BB77-473B8E684161}"/>
              </a:ext>
            </a:extLst>
          </p:cNvPr>
          <p:cNvSpPr txBox="1"/>
          <p:nvPr/>
        </p:nvSpPr>
        <p:spPr>
          <a:xfrm>
            <a:off x="5155561" y="3743804"/>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38" name="TextBox 37">
            <a:extLst>
              <a:ext uri="{FF2B5EF4-FFF2-40B4-BE49-F238E27FC236}">
                <a16:creationId xmlns:a16="http://schemas.microsoft.com/office/drawing/2014/main" id="{2FDE50E5-C741-49B5-844C-EF431B1E501B}"/>
              </a:ext>
            </a:extLst>
          </p:cNvPr>
          <p:cNvSpPr txBox="1"/>
          <p:nvPr/>
        </p:nvSpPr>
        <p:spPr>
          <a:xfrm>
            <a:off x="5212107" y="3152667"/>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31" name="TextBox 30">
            <a:extLst>
              <a:ext uri="{FF2B5EF4-FFF2-40B4-BE49-F238E27FC236}">
                <a16:creationId xmlns:a16="http://schemas.microsoft.com/office/drawing/2014/main" id="{3EA42F43-DBF5-44A8-B544-3EAD42E0F46E}"/>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2" name="TextBox 31">
            <a:extLst>
              <a:ext uri="{FF2B5EF4-FFF2-40B4-BE49-F238E27FC236}">
                <a16:creationId xmlns:a16="http://schemas.microsoft.com/office/drawing/2014/main" id="{FAADA823-5152-498E-9DE4-D0D7737E14A1}"/>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33" name="TextBox 32">
            <a:extLst>
              <a:ext uri="{FF2B5EF4-FFF2-40B4-BE49-F238E27FC236}">
                <a16:creationId xmlns:a16="http://schemas.microsoft.com/office/drawing/2014/main" id="{7DC7306E-6B2D-40FB-AB86-5BF256DD310C}"/>
              </a:ext>
            </a:extLst>
          </p:cNvPr>
          <p:cNvSpPr txBox="1"/>
          <p:nvPr/>
        </p:nvSpPr>
        <p:spPr>
          <a:xfrm>
            <a:off x="9286102" y="1922239"/>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4" name="TextBox 33">
            <a:extLst>
              <a:ext uri="{FF2B5EF4-FFF2-40B4-BE49-F238E27FC236}">
                <a16:creationId xmlns:a16="http://schemas.microsoft.com/office/drawing/2014/main" id="{3261189D-CEF0-4B9F-8B5B-78D2AEBFDB20}"/>
              </a:ext>
            </a:extLst>
          </p:cNvPr>
          <p:cNvSpPr txBox="1"/>
          <p:nvPr/>
        </p:nvSpPr>
        <p:spPr>
          <a:xfrm>
            <a:off x="10193184" y="1818677"/>
            <a:ext cx="1379360" cy="707886"/>
          </a:xfrm>
          <a:prstGeom prst="rect">
            <a:avLst/>
          </a:prstGeom>
          <a:noFill/>
        </p:spPr>
        <p:txBody>
          <a:bodyPr wrap="square">
            <a:spAutoFit/>
          </a:bodyPr>
          <a:lstStyle/>
          <a:p>
            <a:r>
              <a:rPr lang="en-US" sz="4000" b="1" dirty="0">
                <a:solidFill>
                  <a:schemeClr val="accent1"/>
                </a:solidFill>
                <a:latin typeface="+mj-lt"/>
              </a:rPr>
              <a:t>10%</a:t>
            </a:r>
          </a:p>
        </p:txBody>
      </p:sp>
      <p:sp>
        <p:nvSpPr>
          <p:cNvPr id="39" name="TextBox 38">
            <a:extLst>
              <a:ext uri="{FF2B5EF4-FFF2-40B4-BE49-F238E27FC236}">
                <a16:creationId xmlns:a16="http://schemas.microsoft.com/office/drawing/2014/main" id="{0B370695-C9EC-48C0-BA81-CB8899212DAB}"/>
              </a:ext>
            </a:extLst>
          </p:cNvPr>
          <p:cNvSpPr txBox="1"/>
          <p:nvPr/>
        </p:nvSpPr>
        <p:spPr>
          <a:xfrm>
            <a:off x="2628053" y="1976920"/>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
        <p:nvSpPr>
          <p:cNvPr id="40" name="TextBox 39">
            <a:extLst>
              <a:ext uri="{FF2B5EF4-FFF2-40B4-BE49-F238E27FC236}">
                <a16:creationId xmlns:a16="http://schemas.microsoft.com/office/drawing/2014/main" id="{9A5FAEB9-B36D-4A8B-8AD4-498E321C10C4}"/>
              </a:ext>
            </a:extLst>
          </p:cNvPr>
          <p:cNvSpPr txBox="1"/>
          <p:nvPr/>
        </p:nvSpPr>
        <p:spPr>
          <a:xfrm>
            <a:off x="389827" y="6574464"/>
            <a:ext cx="6738942" cy="174337"/>
          </a:xfrm>
          <a:prstGeom prst="rect">
            <a:avLst/>
          </a:prstGeom>
          <a:noFill/>
        </p:spPr>
        <p:txBody>
          <a:bodyPr wrap="square" lIns="0" tIns="0" rIns="0" bIns="0" rtlCol="0" anchor="t">
            <a:noAutofit/>
          </a:bodyPr>
          <a:lstStyle/>
          <a:p>
            <a:r>
              <a:rPr lang="en-US" sz="600" dirty="0"/>
              <a:t>1.</a:t>
            </a:r>
            <a:r>
              <a:rPr lang="en-US" sz="600" dirty="0">
                <a:ea typeface="+mn-lt"/>
                <a:cs typeface="+mn-lt"/>
              </a:rPr>
              <a:t> Average Honeywell customer sites across a monthly reporting period</a:t>
            </a:r>
            <a:endParaRPr lang="en-US" sz="600" dirty="0"/>
          </a:p>
          <a:p>
            <a:pPr algn="l"/>
            <a:r>
              <a:rPr lang="en-US" sz="600" dirty="0"/>
              <a:t>2. </a:t>
            </a:r>
            <a:r>
              <a:rPr lang="en-GB" sz="600" u="sng" dirty="0">
                <a:solidFill>
                  <a:srgbClr val="FF0000"/>
                </a:solidFill>
                <a:effectLst/>
                <a:ea typeface="Times New Roman" panose="02020603050405020304" pitchFamily="18" charset="0"/>
                <a:hlinkClick r:id="rId11"/>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41" name="TextBox 40">
            <a:extLst>
              <a:ext uri="{FF2B5EF4-FFF2-40B4-BE49-F238E27FC236}">
                <a16:creationId xmlns:a16="http://schemas.microsoft.com/office/drawing/2014/main" id="{CD512E0A-5126-4ABD-9845-72F8DD8F4B83}"/>
              </a:ext>
            </a:extLst>
          </p:cNvPr>
          <p:cNvSpPr txBox="1"/>
          <p:nvPr/>
        </p:nvSpPr>
        <p:spPr>
          <a:xfrm>
            <a:off x="11439518" y="1920294"/>
            <a:ext cx="142323" cy="307795"/>
          </a:xfrm>
          <a:prstGeom prst="rect">
            <a:avLst/>
          </a:prstGeom>
          <a:noFill/>
        </p:spPr>
        <p:txBody>
          <a:bodyPr wrap="square" lIns="0" tIns="0" rIns="0" bIns="0" rtlCol="0">
            <a:noAutofit/>
          </a:bodyPr>
          <a:lstStyle/>
          <a:p>
            <a:r>
              <a:rPr lang="en-US" sz="1000" b="1" spc="-150" dirty="0">
                <a:solidFill>
                  <a:srgbClr val="FF0000"/>
                </a:solidFill>
              </a:rPr>
              <a:t>2</a:t>
            </a:r>
          </a:p>
        </p:txBody>
      </p:sp>
    </p:spTree>
    <p:extLst>
      <p:ext uri="{BB962C8B-B14F-4D97-AF65-F5344CB8AC3E}">
        <p14:creationId xmlns:p14="http://schemas.microsoft.com/office/powerpoint/2010/main" val="397562405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convenience </a:t>
            </a:r>
            <a:r>
              <a:rPr lang="en-GB"/>
              <a:t>store</a:t>
            </a:r>
          </a:p>
        </p:txBody>
      </p:sp>
      <p:pic>
        <p:nvPicPr>
          <p:cNvPr id="95" name="Picture 94">
            <a:hlinkClick r:id="rId2"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pic>
        <p:nvPicPr>
          <p:cNvPr id="49" name="Content Placeholder 6">
            <a:extLst>
              <a:ext uri="{FF2B5EF4-FFF2-40B4-BE49-F238E27FC236}">
                <a16:creationId xmlns:a16="http://schemas.microsoft.com/office/drawing/2014/main" id="{8F741BC9-66D4-694E-9B0A-D12E951AE4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2732183" y="1413721"/>
            <a:ext cx="5533797" cy="3972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D1910B62-794A-C343-B4EF-4B80CBFD0F6E}"/>
              </a:ext>
            </a:extLst>
          </p:cNvPr>
          <p:cNvGrpSpPr/>
          <p:nvPr/>
        </p:nvGrpSpPr>
        <p:grpSpPr>
          <a:xfrm>
            <a:off x="525709" y="762444"/>
            <a:ext cx="10480463" cy="5287596"/>
            <a:chOff x="525709" y="762444"/>
            <a:chExt cx="10480463" cy="5287596"/>
          </a:xfrm>
        </p:grpSpPr>
        <p:cxnSp>
          <p:nvCxnSpPr>
            <p:cNvPr id="93" name="Elbow Connector 180">
              <a:extLst>
                <a:ext uri="{FF2B5EF4-FFF2-40B4-BE49-F238E27FC236}">
                  <a16:creationId xmlns:a16="http://schemas.microsoft.com/office/drawing/2014/main" id="{749399BD-5AC1-104E-9EA7-7CE7F7BC8E7E}"/>
                </a:ext>
              </a:extLst>
            </p:cNvPr>
            <p:cNvCxnSpPr>
              <a:cxnSpLocks/>
              <a:stCxn id="75" idx="3"/>
            </p:cNvCxnSpPr>
            <p:nvPr/>
          </p:nvCxnSpPr>
          <p:spPr>
            <a:xfrm flipV="1">
              <a:off x="2163999" y="3640950"/>
              <a:ext cx="966178" cy="1476154"/>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EBFF657-4A8D-864C-BE37-053DE03FE7EB}"/>
                </a:ext>
              </a:extLst>
            </p:cNvPr>
            <p:cNvSpPr txBox="1"/>
            <p:nvPr/>
          </p:nvSpPr>
          <p:spPr>
            <a:xfrm>
              <a:off x="9624098" y="3583104"/>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PC/MOBILE </a:t>
              </a:r>
              <a:r>
                <a:rPr lang="en-US" sz="800" b="1">
                  <a:solidFill>
                    <a:srgbClr val="DC202E"/>
                  </a:solidFill>
                  <a:latin typeface="Arial Black"/>
                </a:rPr>
                <a:t>ACCESS</a:t>
              </a:r>
              <a:r>
                <a:rPr kumimoji="0" lang="en-US" sz="800" b="1" i="0" u="none" strike="noStrike" kern="1200" cap="none" spc="0" normalizeH="0" baseline="0" noProof="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REMOTE MANAGEMENT</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B6F50DE6-683A-4D42-97C5-571C5C040F0B}"/>
                </a:ext>
              </a:extLst>
            </p:cNvPr>
            <p:cNvSpPr txBox="1"/>
            <p:nvPr/>
          </p:nvSpPr>
          <p:spPr>
            <a:xfrm>
              <a:off x="1298980" y="1074131"/>
              <a:ext cx="2180134"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53" name="Straight Connector 52">
              <a:extLst>
                <a:ext uri="{FF2B5EF4-FFF2-40B4-BE49-F238E27FC236}">
                  <a16:creationId xmlns:a16="http://schemas.microsoft.com/office/drawing/2014/main" id="{E7C9DB28-C7E0-C64D-9BC2-FE89245E5502}"/>
                </a:ext>
              </a:extLst>
            </p:cNvPr>
            <p:cNvCxnSpPr>
              <a:cxnSpLocks/>
              <a:stCxn id="84" idx="2"/>
            </p:cNvCxnSpPr>
            <p:nvPr/>
          </p:nvCxnSpPr>
          <p:spPr>
            <a:xfrm>
              <a:off x="3730763" y="1397456"/>
              <a:ext cx="0" cy="1401526"/>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Elbow Connector 180">
              <a:extLst>
                <a:ext uri="{FF2B5EF4-FFF2-40B4-BE49-F238E27FC236}">
                  <a16:creationId xmlns:a16="http://schemas.microsoft.com/office/drawing/2014/main" id="{05808474-4BB3-E443-BDD0-12C3495BC746}"/>
                </a:ext>
              </a:extLst>
            </p:cNvPr>
            <p:cNvCxnSpPr>
              <a:cxnSpLocks/>
              <a:stCxn id="76" idx="1"/>
            </p:cNvCxnSpPr>
            <p:nvPr/>
          </p:nvCxnSpPr>
          <p:spPr>
            <a:xfrm rot="10800000" flipV="1">
              <a:off x="7577530" y="1642323"/>
              <a:ext cx="1625151" cy="964115"/>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F493DD8-CED5-2E44-831C-C117942B0F76}"/>
                </a:ext>
              </a:extLst>
            </p:cNvPr>
            <p:cNvSpPr txBox="1"/>
            <p:nvPr/>
          </p:nvSpPr>
          <p:spPr>
            <a:xfrm>
              <a:off x="9606156" y="1570124"/>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56" name="TextBox 55">
              <a:extLst>
                <a:ext uri="{FF2B5EF4-FFF2-40B4-BE49-F238E27FC236}">
                  <a16:creationId xmlns:a16="http://schemas.microsoft.com/office/drawing/2014/main" id="{59BB6B1B-8BD9-0A44-B809-0F9C7F1EC687}"/>
                </a:ext>
              </a:extLst>
            </p:cNvPr>
            <p:cNvSpPr txBox="1"/>
            <p:nvPr/>
          </p:nvSpPr>
          <p:spPr>
            <a:xfrm>
              <a:off x="9609028" y="1979293"/>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57" name="TextBox 56">
              <a:extLst>
                <a:ext uri="{FF2B5EF4-FFF2-40B4-BE49-F238E27FC236}">
                  <a16:creationId xmlns:a16="http://schemas.microsoft.com/office/drawing/2014/main" id="{10D748FE-75F5-3A48-A831-571DF7B1C2B1}"/>
                </a:ext>
              </a:extLst>
            </p:cNvPr>
            <p:cNvSpPr txBox="1"/>
            <p:nvPr/>
          </p:nvSpPr>
          <p:spPr>
            <a:xfrm>
              <a:off x="3730763" y="5172145"/>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58" name="Elbow Connector 180">
              <a:extLst>
                <a:ext uri="{FF2B5EF4-FFF2-40B4-BE49-F238E27FC236}">
                  <a16:creationId xmlns:a16="http://schemas.microsoft.com/office/drawing/2014/main" id="{A5655BFD-6DC5-E84C-AEBD-1EA4A284B43F}"/>
                </a:ext>
              </a:extLst>
            </p:cNvPr>
            <p:cNvCxnSpPr>
              <a:cxnSpLocks/>
            </p:cNvCxnSpPr>
            <p:nvPr/>
          </p:nvCxnSpPr>
          <p:spPr>
            <a:xfrm rot="5400000" flipH="1" flipV="1">
              <a:off x="3214552" y="3676774"/>
              <a:ext cx="1706419" cy="1119002"/>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C675E6A-D772-714A-8EF5-9B7623C1033F}"/>
                </a:ext>
              </a:extLst>
            </p:cNvPr>
            <p:cNvSpPr txBox="1"/>
            <p:nvPr/>
          </p:nvSpPr>
          <p:spPr>
            <a:xfrm>
              <a:off x="4568432" y="1187540"/>
              <a:ext cx="984773"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LIGHTING LEVEL </a:t>
              </a:r>
              <a:r>
                <a:rPr kumimoji="0" lang="en-US" sz="800" b="1" i="0" u="none" strike="noStrike" kern="1200" cap="none" spc="0" normalizeH="0" baseline="0" noProof="0">
                  <a:ln>
                    <a:noFill/>
                  </a:ln>
                  <a:solidFill>
                    <a:prstClr val="black"/>
                  </a:solidFill>
                  <a:effectLst/>
                  <a:uLnTx/>
                  <a:uFillTx/>
                  <a:latin typeface="Arial"/>
                  <a:ea typeface="+mn-ea"/>
                  <a:cs typeface="+mn-cs"/>
                </a:rPr>
                <a:t>CONTROL</a:t>
              </a:r>
            </a:p>
          </p:txBody>
        </p:sp>
        <p:cxnSp>
          <p:nvCxnSpPr>
            <p:cNvPr id="60" name="Elbow Connector 215">
              <a:extLst>
                <a:ext uri="{FF2B5EF4-FFF2-40B4-BE49-F238E27FC236}">
                  <a16:creationId xmlns:a16="http://schemas.microsoft.com/office/drawing/2014/main" id="{8931BF25-2250-4D40-A643-4B2BCADA37D9}"/>
                </a:ext>
              </a:extLst>
            </p:cNvPr>
            <p:cNvCxnSpPr>
              <a:cxnSpLocks/>
            </p:cNvCxnSpPr>
            <p:nvPr/>
          </p:nvCxnSpPr>
          <p:spPr>
            <a:xfrm rot="16200000" flipH="1">
              <a:off x="3900437" y="2018923"/>
              <a:ext cx="1299883" cy="394441"/>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9F5127A-8DCD-B149-AD64-B364C76D6BC1}"/>
                </a:ext>
              </a:extLst>
            </p:cNvPr>
            <p:cNvSpPr txBox="1"/>
            <p:nvPr/>
          </p:nvSpPr>
          <p:spPr>
            <a:xfrm>
              <a:off x="629207" y="5017262"/>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2" name="TextBox 61">
              <a:extLst>
                <a:ext uri="{FF2B5EF4-FFF2-40B4-BE49-F238E27FC236}">
                  <a16:creationId xmlns:a16="http://schemas.microsoft.com/office/drawing/2014/main" id="{C0C1F9C1-16FB-6343-B83B-8127359D40B8}"/>
                </a:ext>
              </a:extLst>
            </p:cNvPr>
            <p:cNvSpPr txBox="1"/>
            <p:nvPr/>
          </p:nvSpPr>
          <p:spPr>
            <a:xfrm>
              <a:off x="9624098" y="4481885"/>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63" name="TextBox 62">
              <a:extLst>
                <a:ext uri="{FF2B5EF4-FFF2-40B4-BE49-F238E27FC236}">
                  <a16:creationId xmlns:a16="http://schemas.microsoft.com/office/drawing/2014/main" id="{11835B9D-5D02-DE4B-A5BE-A3D4E5D73D60}"/>
                </a:ext>
              </a:extLst>
            </p:cNvPr>
            <p:cNvSpPr txBox="1"/>
            <p:nvPr/>
          </p:nvSpPr>
          <p:spPr>
            <a:xfrm>
              <a:off x="525709" y="1696081"/>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FE5A56D6-A947-9B40-ADCF-EFE97DECB0DF}"/>
                </a:ext>
              </a:extLst>
            </p:cNvPr>
            <p:cNvSpPr txBox="1"/>
            <p:nvPr/>
          </p:nvSpPr>
          <p:spPr>
            <a:xfrm>
              <a:off x="955735" y="4098093"/>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65" name="Elbow Connector 215">
              <a:extLst>
                <a:ext uri="{FF2B5EF4-FFF2-40B4-BE49-F238E27FC236}">
                  <a16:creationId xmlns:a16="http://schemas.microsoft.com/office/drawing/2014/main" id="{44B03604-3F79-5C4D-BA60-8A4BCC17EEAA}"/>
                </a:ext>
              </a:extLst>
            </p:cNvPr>
            <p:cNvCxnSpPr>
              <a:cxnSpLocks/>
              <a:stCxn id="74" idx="0"/>
            </p:cNvCxnSpPr>
            <p:nvPr/>
          </p:nvCxnSpPr>
          <p:spPr>
            <a:xfrm rot="5400000" flipH="1" flipV="1">
              <a:off x="3360319" y="1541724"/>
              <a:ext cx="1135619" cy="3880217"/>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666FB77-6244-6E47-A0F8-BD67B2AD4A30}"/>
                </a:ext>
              </a:extLst>
            </p:cNvPr>
            <p:cNvSpPr txBox="1"/>
            <p:nvPr/>
          </p:nvSpPr>
          <p:spPr>
            <a:xfrm>
              <a:off x="9606156" y="2425448"/>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67" name="Elbow Connector 205">
              <a:extLst>
                <a:ext uri="{FF2B5EF4-FFF2-40B4-BE49-F238E27FC236}">
                  <a16:creationId xmlns:a16="http://schemas.microsoft.com/office/drawing/2014/main" id="{C0CDA745-45CD-6848-9142-A13EC5C9D8EC}"/>
                </a:ext>
              </a:extLst>
            </p:cNvPr>
            <p:cNvCxnSpPr>
              <a:cxnSpLocks/>
              <a:stCxn id="80" idx="2"/>
            </p:cNvCxnSpPr>
            <p:nvPr/>
          </p:nvCxnSpPr>
          <p:spPr>
            <a:xfrm rot="16200000" flipH="1">
              <a:off x="6195977" y="1900404"/>
              <a:ext cx="1583260" cy="154981"/>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B9625585-55CF-2B4F-A68B-BAF0EF42A470}"/>
                </a:ext>
              </a:extLst>
            </p:cNvPr>
            <p:cNvGrpSpPr/>
            <p:nvPr/>
          </p:nvGrpSpPr>
          <p:grpSpPr>
            <a:xfrm>
              <a:off x="1180941" y="5597767"/>
              <a:ext cx="9825231" cy="452273"/>
              <a:chOff x="2519169" y="5910923"/>
              <a:chExt cx="7056507" cy="452273"/>
            </a:xfrm>
          </p:grpSpPr>
          <p:sp>
            <p:nvSpPr>
              <p:cNvPr id="89" name="TextBox 88">
                <a:extLst>
                  <a:ext uri="{FF2B5EF4-FFF2-40B4-BE49-F238E27FC236}">
                    <a16:creationId xmlns:a16="http://schemas.microsoft.com/office/drawing/2014/main" id="{E91FE4C9-858F-B64E-9861-7847481ED2DD}"/>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91" name="TextBox 90">
                <a:extLst>
                  <a:ext uri="{FF2B5EF4-FFF2-40B4-BE49-F238E27FC236}">
                    <a16:creationId xmlns:a16="http://schemas.microsoft.com/office/drawing/2014/main" id="{DC7FD046-314F-C647-9A2D-E060DA996D2B}"/>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92" name="TextBox 91">
                <a:extLst>
                  <a:ext uri="{FF2B5EF4-FFF2-40B4-BE49-F238E27FC236}">
                    <a16:creationId xmlns:a16="http://schemas.microsoft.com/office/drawing/2014/main" id="{81B6F87E-BBD0-584A-AE20-BE299A0D9065}"/>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69" name="Elbow Connector 205">
              <a:extLst>
                <a:ext uri="{FF2B5EF4-FFF2-40B4-BE49-F238E27FC236}">
                  <a16:creationId xmlns:a16="http://schemas.microsoft.com/office/drawing/2014/main" id="{9F4DED19-D2D5-684F-859A-3DF337087DF3}"/>
                </a:ext>
              </a:extLst>
            </p:cNvPr>
            <p:cNvCxnSpPr>
              <a:cxnSpLocks/>
              <a:stCxn id="83" idx="1"/>
            </p:cNvCxnSpPr>
            <p:nvPr/>
          </p:nvCxnSpPr>
          <p:spPr>
            <a:xfrm rot="10800000" flipV="1">
              <a:off x="5593441" y="3687791"/>
              <a:ext cx="3587921" cy="735203"/>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70" name="Elbow Connector 215">
              <a:extLst>
                <a:ext uri="{FF2B5EF4-FFF2-40B4-BE49-F238E27FC236}">
                  <a16:creationId xmlns:a16="http://schemas.microsoft.com/office/drawing/2014/main" id="{5C102D10-9A11-F24C-997E-1A7174002CE6}"/>
                </a:ext>
              </a:extLst>
            </p:cNvPr>
            <p:cNvCxnSpPr>
              <a:cxnSpLocks/>
            </p:cNvCxnSpPr>
            <p:nvPr/>
          </p:nvCxnSpPr>
          <p:spPr>
            <a:xfrm>
              <a:off x="5571451" y="3726483"/>
              <a:ext cx="1744858" cy="1318941"/>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8C7D5CD0-DAC6-2D45-882B-DECFA1F5E6C7}"/>
                </a:ext>
              </a:extLst>
            </p:cNvPr>
            <p:cNvSpPr txBox="1"/>
            <p:nvPr/>
          </p:nvSpPr>
          <p:spPr>
            <a:xfrm>
              <a:off x="7158797" y="908552"/>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72" name="TextBox 71">
              <a:extLst>
                <a:ext uri="{FF2B5EF4-FFF2-40B4-BE49-F238E27FC236}">
                  <a16:creationId xmlns:a16="http://schemas.microsoft.com/office/drawing/2014/main" id="{82A29CE5-AB73-154B-8803-13E73FF22ECE}"/>
                </a:ext>
              </a:extLst>
            </p:cNvPr>
            <p:cNvSpPr txBox="1"/>
            <p:nvPr/>
          </p:nvSpPr>
          <p:spPr>
            <a:xfrm>
              <a:off x="7840597" y="4943928"/>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2F317A0B-6D31-3F49-9542-C5AF7AC1F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604" y="1625677"/>
              <a:ext cx="384972" cy="384972"/>
            </a:xfrm>
            <a:prstGeom prst="rect">
              <a:avLst/>
            </a:prstGeom>
          </p:spPr>
        </p:pic>
        <p:pic>
          <p:nvPicPr>
            <p:cNvPr id="74" name="Picture 73">
              <a:extLst>
                <a:ext uri="{FF2B5EF4-FFF2-40B4-BE49-F238E27FC236}">
                  <a16:creationId xmlns:a16="http://schemas.microsoft.com/office/drawing/2014/main" id="{BAD43830-377A-0B4F-AC7F-EBC862F33C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534" y="4049641"/>
              <a:ext cx="384972" cy="384972"/>
            </a:xfrm>
            <a:prstGeom prst="rect">
              <a:avLst/>
            </a:prstGeom>
          </p:spPr>
        </p:pic>
        <p:pic>
          <p:nvPicPr>
            <p:cNvPr id="75" name="Picture 74">
              <a:extLst>
                <a:ext uri="{FF2B5EF4-FFF2-40B4-BE49-F238E27FC236}">
                  <a16:creationId xmlns:a16="http://schemas.microsoft.com/office/drawing/2014/main" id="{377C0FAC-EE54-8748-A007-5F0D9DB06B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9027" y="4924618"/>
              <a:ext cx="384972" cy="384972"/>
            </a:xfrm>
            <a:prstGeom prst="rect">
              <a:avLst/>
            </a:prstGeom>
          </p:spPr>
        </p:pic>
        <p:pic>
          <p:nvPicPr>
            <p:cNvPr id="76" name="Picture 75">
              <a:extLst>
                <a:ext uri="{FF2B5EF4-FFF2-40B4-BE49-F238E27FC236}">
                  <a16:creationId xmlns:a16="http://schemas.microsoft.com/office/drawing/2014/main" id="{62A4B9FB-6DB6-4943-95C6-5549BFB155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2680" y="1449838"/>
              <a:ext cx="384972" cy="384972"/>
            </a:xfrm>
            <a:prstGeom prst="rect">
              <a:avLst/>
            </a:prstGeom>
          </p:spPr>
        </p:pic>
        <p:pic>
          <p:nvPicPr>
            <p:cNvPr id="77" name="Picture 76">
              <a:extLst>
                <a:ext uri="{FF2B5EF4-FFF2-40B4-BE49-F238E27FC236}">
                  <a16:creationId xmlns:a16="http://schemas.microsoft.com/office/drawing/2014/main" id="{A899F09F-663A-3141-9147-069E3F628F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9994" y="4451613"/>
              <a:ext cx="384972" cy="384972"/>
            </a:xfrm>
            <a:prstGeom prst="rect">
              <a:avLst/>
            </a:prstGeom>
          </p:spPr>
        </p:pic>
        <p:pic>
          <p:nvPicPr>
            <p:cNvPr id="78" name="Picture 77">
              <a:extLst>
                <a:ext uri="{FF2B5EF4-FFF2-40B4-BE49-F238E27FC236}">
                  <a16:creationId xmlns:a16="http://schemas.microsoft.com/office/drawing/2014/main" id="{3AB5E62F-C9B7-6B48-B7A8-9EC8A627A2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6228" y="4856971"/>
              <a:ext cx="384972" cy="384972"/>
            </a:xfrm>
            <a:prstGeom prst="rect">
              <a:avLst/>
            </a:prstGeom>
          </p:spPr>
        </p:pic>
        <p:pic>
          <p:nvPicPr>
            <p:cNvPr id="79" name="Picture 78">
              <a:extLst>
                <a:ext uri="{FF2B5EF4-FFF2-40B4-BE49-F238E27FC236}">
                  <a16:creationId xmlns:a16="http://schemas.microsoft.com/office/drawing/2014/main" id="{C95211BF-7DCA-6749-9879-D5BDE2F55DE2}"/>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317254" y="5126205"/>
              <a:ext cx="384972" cy="384972"/>
            </a:xfrm>
            <a:prstGeom prst="rect">
              <a:avLst/>
            </a:prstGeom>
          </p:spPr>
        </p:pic>
        <p:pic>
          <p:nvPicPr>
            <p:cNvPr id="80" name="Picture 79">
              <a:extLst>
                <a:ext uri="{FF2B5EF4-FFF2-40B4-BE49-F238E27FC236}">
                  <a16:creationId xmlns:a16="http://schemas.microsoft.com/office/drawing/2014/main" id="{5D1FE233-5E5E-5449-A1C4-4668ED7B83C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17631" y="801293"/>
              <a:ext cx="384972" cy="384972"/>
            </a:xfrm>
            <a:prstGeom prst="rect">
              <a:avLst/>
            </a:prstGeom>
          </p:spPr>
        </p:pic>
        <p:pic>
          <p:nvPicPr>
            <p:cNvPr id="81" name="Picture 80">
              <a:extLst>
                <a:ext uri="{FF2B5EF4-FFF2-40B4-BE49-F238E27FC236}">
                  <a16:creationId xmlns:a16="http://schemas.microsoft.com/office/drawing/2014/main" id="{ECF6DB86-0244-C84A-9419-35084F6B28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1681" y="1910750"/>
              <a:ext cx="384972" cy="384972"/>
            </a:xfrm>
            <a:prstGeom prst="rect">
              <a:avLst/>
            </a:prstGeom>
          </p:spPr>
        </p:pic>
        <p:pic>
          <p:nvPicPr>
            <p:cNvPr id="82" name="Picture 81">
              <a:extLst>
                <a:ext uri="{FF2B5EF4-FFF2-40B4-BE49-F238E27FC236}">
                  <a16:creationId xmlns:a16="http://schemas.microsoft.com/office/drawing/2014/main" id="{2822510A-8ED1-0A40-9B54-67BC1FC308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3466" y="2350535"/>
              <a:ext cx="384972" cy="384972"/>
            </a:xfrm>
            <a:prstGeom prst="rect">
              <a:avLst/>
            </a:prstGeom>
          </p:spPr>
        </p:pic>
        <p:pic>
          <p:nvPicPr>
            <p:cNvPr id="83" name="Picture 82">
              <a:extLst>
                <a:ext uri="{FF2B5EF4-FFF2-40B4-BE49-F238E27FC236}">
                  <a16:creationId xmlns:a16="http://schemas.microsoft.com/office/drawing/2014/main" id="{056487B2-9F34-F04C-81DF-18094AFAA01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81361" y="3495306"/>
              <a:ext cx="384972" cy="384972"/>
            </a:xfrm>
            <a:prstGeom prst="rect">
              <a:avLst/>
            </a:prstGeom>
          </p:spPr>
        </p:pic>
        <p:pic>
          <p:nvPicPr>
            <p:cNvPr id="84" name="Picture 83">
              <a:extLst>
                <a:ext uri="{FF2B5EF4-FFF2-40B4-BE49-F238E27FC236}">
                  <a16:creationId xmlns:a16="http://schemas.microsoft.com/office/drawing/2014/main" id="{C8BA6331-6427-3A49-A632-17606BEAFD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8277" y="1012484"/>
              <a:ext cx="384972" cy="384972"/>
            </a:xfrm>
            <a:prstGeom prst="rect">
              <a:avLst/>
            </a:prstGeom>
          </p:spPr>
        </p:pic>
        <p:pic>
          <p:nvPicPr>
            <p:cNvPr id="85" name="Picture 84">
              <a:extLst>
                <a:ext uri="{FF2B5EF4-FFF2-40B4-BE49-F238E27FC236}">
                  <a16:creationId xmlns:a16="http://schemas.microsoft.com/office/drawing/2014/main" id="{4F35D11B-D5FD-EC4B-B3F9-6A8437250F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5242" y="1127433"/>
              <a:ext cx="384972" cy="384972"/>
            </a:xfrm>
            <a:prstGeom prst="rect">
              <a:avLst/>
            </a:prstGeom>
          </p:spPr>
        </p:pic>
        <p:cxnSp>
          <p:nvCxnSpPr>
            <p:cNvPr id="86" name="Elbow Connector 215">
              <a:extLst>
                <a:ext uri="{FF2B5EF4-FFF2-40B4-BE49-F238E27FC236}">
                  <a16:creationId xmlns:a16="http://schemas.microsoft.com/office/drawing/2014/main" id="{7C966619-EDDB-9B49-88F8-295AFDE5D4A8}"/>
                </a:ext>
              </a:extLst>
            </p:cNvPr>
            <p:cNvCxnSpPr>
              <a:cxnSpLocks/>
              <a:endCxn id="77" idx="1"/>
            </p:cNvCxnSpPr>
            <p:nvPr/>
          </p:nvCxnSpPr>
          <p:spPr>
            <a:xfrm>
              <a:off x="6096000" y="3319900"/>
              <a:ext cx="3103994" cy="1324199"/>
            </a:xfrm>
            <a:prstGeom prst="bentConnector3">
              <a:avLst>
                <a:gd name="adj1" fmla="val 53033"/>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Elbow Connector 215">
              <a:extLst>
                <a:ext uri="{FF2B5EF4-FFF2-40B4-BE49-F238E27FC236}">
                  <a16:creationId xmlns:a16="http://schemas.microsoft.com/office/drawing/2014/main" id="{60C50CE0-4C2D-914F-9095-84EC8EC93E35}"/>
                </a:ext>
              </a:extLst>
            </p:cNvPr>
            <p:cNvCxnSpPr>
              <a:cxnSpLocks/>
              <a:stCxn id="73" idx="3"/>
            </p:cNvCxnSpPr>
            <p:nvPr/>
          </p:nvCxnSpPr>
          <p:spPr>
            <a:xfrm>
              <a:off x="2215576" y="1818163"/>
              <a:ext cx="1602798" cy="1095859"/>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CEAD81C2-64A0-F64C-92EC-E2AB331C01B5}"/>
                </a:ext>
              </a:extLst>
            </p:cNvPr>
            <p:cNvSpPr txBox="1"/>
            <p:nvPr/>
          </p:nvSpPr>
          <p:spPr>
            <a:xfrm>
              <a:off x="5434911" y="812122"/>
              <a:ext cx="1124511" cy="306155"/>
            </a:xfrm>
            <a:prstGeom prst="rect">
              <a:avLst/>
            </a:prstGeom>
            <a:noFill/>
          </p:spPr>
          <p:txBody>
            <a:bodyPr wrap="square" lIns="0" tIns="0" rIns="0" bIns="0" rtlCol="0" anchor="ctr">
              <a:noAutofit/>
            </a:bodyPr>
            <a:lstStyle/>
            <a:p>
              <a:pPr lvl="0">
                <a:lnSpc>
                  <a:spcPct val="80000"/>
                </a:lnSpc>
                <a:defRPr/>
              </a:pPr>
              <a:r>
                <a:rPr lang="en-US" sz="800" b="1">
                  <a:solidFill>
                    <a:srgbClr val="DC202E"/>
                  </a:solidFill>
                  <a:latin typeface="Arial Black"/>
                </a:rPr>
                <a:t>REFRIDGERATION</a:t>
              </a:r>
            </a:p>
            <a:p>
              <a:pPr lvl="0">
                <a:lnSpc>
                  <a:spcPct val="80000"/>
                </a:lnSpc>
                <a:defRPr/>
              </a:pPr>
              <a:r>
                <a:rPr lang="en-US" sz="800" b="1">
                  <a:solidFill>
                    <a:prstClr val="black"/>
                  </a:solidFill>
                </a:rPr>
                <a:t>MONITORING</a:t>
              </a:r>
            </a:p>
          </p:txBody>
        </p:sp>
        <p:pic>
          <p:nvPicPr>
            <p:cNvPr id="96" name="Picture 95">
              <a:extLst>
                <a:ext uri="{FF2B5EF4-FFF2-40B4-BE49-F238E27FC236}">
                  <a16:creationId xmlns:a16="http://schemas.microsoft.com/office/drawing/2014/main" id="{7BA0DFBB-FA25-6F4E-96A7-3135B5F66E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7416" y="762444"/>
              <a:ext cx="384972" cy="384972"/>
            </a:xfrm>
            <a:prstGeom prst="rect">
              <a:avLst/>
            </a:prstGeom>
          </p:spPr>
        </p:pic>
        <p:cxnSp>
          <p:nvCxnSpPr>
            <p:cNvPr id="97" name="Straight Connector 96">
              <a:extLst>
                <a:ext uri="{FF2B5EF4-FFF2-40B4-BE49-F238E27FC236}">
                  <a16:creationId xmlns:a16="http://schemas.microsoft.com/office/drawing/2014/main" id="{AD1BF9E9-BB2B-F145-B66F-C3AC8F77E189}"/>
                </a:ext>
              </a:extLst>
            </p:cNvPr>
            <p:cNvCxnSpPr>
              <a:cxnSpLocks/>
            </p:cNvCxnSpPr>
            <p:nvPr/>
          </p:nvCxnSpPr>
          <p:spPr>
            <a:xfrm>
              <a:off x="6105432" y="1127433"/>
              <a:ext cx="0" cy="1401526"/>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97203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200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1000"/>
                                        <p:tgtEl>
                                          <p:spTgt spid="4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044785-6739-254D-BAA8-E7CA0928CF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2" y="-1"/>
            <a:ext cx="12194712" cy="6881805"/>
          </a:xfrm>
          <a:prstGeom prst="rect">
            <a:avLst/>
          </a:prstGeom>
        </p:spPr>
      </p:pic>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t>24</a:t>
            </a:fld>
            <a:endParaRPr lang="en-US"/>
          </a:p>
        </p:txBody>
      </p:sp>
      <p:sp>
        <p:nvSpPr>
          <p:cNvPr id="10" name="Titel 1">
            <a:extLst>
              <a:ext uri="{FF2B5EF4-FFF2-40B4-BE49-F238E27FC236}">
                <a16:creationId xmlns:a16="http://schemas.microsoft.com/office/drawing/2014/main" id="{F8782631-A301-2643-8FAE-445A658ED60F}"/>
              </a:ext>
            </a:extLst>
          </p:cNvPr>
          <p:cNvSpPr txBox="1">
            <a:spLocks/>
          </p:cNvSpPr>
          <p:nvPr/>
        </p:nvSpPr>
        <p:spPr>
          <a:xfrm>
            <a:off x="389828" y="293171"/>
            <a:ext cx="11437082" cy="236430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COMMERCIAL OFFICES</a:t>
            </a:r>
          </a:p>
          <a:p>
            <a:pPr>
              <a:lnSpc>
                <a:spcPts val="3800"/>
              </a:lnSpc>
            </a:pPr>
            <a:endParaRPr lang="en-GB" sz="6000" spc="-150">
              <a:solidFill>
                <a:schemeClr val="accent1"/>
              </a:solidFill>
            </a:endParaRPr>
          </a:p>
        </p:txBody>
      </p:sp>
    </p:spTree>
    <p:extLst>
      <p:ext uri="{BB962C8B-B14F-4D97-AF65-F5344CB8AC3E}">
        <p14:creationId xmlns:p14="http://schemas.microsoft.com/office/powerpoint/2010/main" val="92707871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596B93-6A02-E844-8ABD-7755BEEDA5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7607674F-4817-6643-8018-3F18132CF0B4}"/>
              </a:ext>
            </a:extLst>
          </p:cNvPr>
          <p:cNvSpPr/>
          <p:nvPr/>
        </p:nvSpPr>
        <p:spPr>
          <a:xfrm>
            <a:off x="3502193" y="0"/>
            <a:ext cx="10121160"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8C6AACE2-C030-B143-B092-89A9A1765267}"/>
              </a:ext>
            </a:extLst>
          </p:cNvPr>
          <p:cNvSpPr>
            <a:spLocks noGrp="1"/>
          </p:cNvSpPr>
          <p:nvPr>
            <p:ph type="sldNum" sz="quarter" idx="12"/>
          </p:nvPr>
        </p:nvSpPr>
        <p:spPr/>
        <p:txBody>
          <a:bodyPr/>
          <a:lstStyle/>
          <a:p>
            <a:fld id="{7B94EC18-1D2B-4535-B738-0E53AFE26620}" type="slidenum">
              <a:rPr lang="en-US" smtClean="0"/>
              <a:t>25</a:t>
            </a:fld>
            <a:endParaRPr lang="en-US"/>
          </a:p>
        </p:txBody>
      </p:sp>
      <p:sp>
        <p:nvSpPr>
          <p:cNvPr id="9" name="Titel 1">
            <a:extLst>
              <a:ext uri="{FF2B5EF4-FFF2-40B4-BE49-F238E27FC236}">
                <a16:creationId xmlns:a16="http://schemas.microsoft.com/office/drawing/2014/main" id="{ABAA9250-155C-A64A-BD3A-25A7C9F7E9AB}"/>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SMALL and Medium </a:t>
            </a:r>
            <a:br>
              <a:rPr lang="en-GB"/>
            </a:br>
            <a:r>
              <a:rPr lang="en-GB"/>
              <a:t>Commercial offices</a:t>
            </a:r>
          </a:p>
          <a:p>
            <a:pPr>
              <a:lnSpc>
                <a:spcPts val="2800"/>
              </a:lnSpc>
            </a:pPr>
            <a:r>
              <a:rPr lang="en-GB">
                <a:solidFill>
                  <a:schemeClr val="bg1">
                    <a:lumMod val="50000"/>
                  </a:schemeClr>
                </a:solidFill>
              </a:rPr>
              <a:t>CHALLENGEs</a:t>
            </a:r>
          </a:p>
        </p:txBody>
      </p:sp>
      <p:sp>
        <p:nvSpPr>
          <p:cNvPr id="12" name="Content Placeholder 8">
            <a:extLst>
              <a:ext uri="{FF2B5EF4-FFF2-40B4-BE49-F238E27FC236}">
                <a16:creationId xmlns:a16="http://schemas.microsoft.com/office/drawing/2014/main" id="{1F0D8446-B053-3941-93B5-A257A5048B45}"/>
              </a:ext>
            </a:extLst>
          </p:cNvPr>
          <p:cNvSpPr txBox="1">
            <a:spLocks/>
          </p:cNvSpPr>
          <p:nvPr/>
        </p:nvSpPr>
        <p:spPr>
          <a:xfrm>
            <a:off x="4583832" y="1379062"/>
            <a:ext cx="4627209" cy="11187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Provide a comfortable, healthier and safer environment for employees and guests</a:t>
            </a:r>
          </a:p>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Maintain ideal temperature and humidity to </a:t>
            </a:r>
            <a:br>
              <a:rPr lang="en-GB" sz="1400" b="0" dirty="0">
                <a:latin typeface="Arial" panose="020B0604020202020204" pitchFamily="34" charset="0"/>
                <a:ea typeface="Calibri" panose="020F0502020204030204" pitchFamily="34" charset="0"/>
                <a:cs typeface="Arial" panose="020B0604020202020204" pitchFamily="34" charset="0"/>
              </a:rPr>
            </a:br>
            <a:r>
              <a:rPr lang="en-GB" sz="1400" b="0" dirty="0">
                <a:latin typeface="Arial" panose="020B0604020202020204" pitchFamily="34" charset="0"/>
                <a:ea typeface="Calibri" panose="020F0502020204030204" pitchFamily="34" charset="0"/>
                <a:cs typeface="Arial" panose="020B0604020202020204" pitchFamily="34" charset="0"/>
              </a:rPr>
              <a:t>improve efficiency and productivity</a:t>
            </a:r>
          </a:p>
        </p:txBody>
      </p:sp>
      <p:sp>
        <p:nvSpPr>
          <p:cNvPr id="13" name="TextBox 12">
            <a:extLst>
              <a:ext uri="{FF2B5EF4-FFF2-40B4-BE49-F238E27FC236}">
                <a16:creationId xmlns:a16="http://schemas.microsoft.com/office/drawing/2014/main" id="{22A20935-7537-0249-B323-52F1FF8F3641}"/>
              </a:ext>
            </a:extLst>
          </p:cNvPr>
          <p:cNvSpPr txBox="1"/>
          <p:nvPr/>
        </p:nvSpPr>
        <p:spPr>
          <a:xfrm>
            <a:off x="452243" y="1388797"/>
            <a:ext cx="3987570" cy="1680163"/>
          </a:xfrm>
          <a:prstGeom prst="rect">
            <a:avLst/>
          </a:prstGeom>
          <a:noFill/>
        </p:spPr>
        <p:txBody>
          <a:bodyPr wrap="square" lIns="0" tIns="0" rIns="0" bIns="0" rtlCol="0">
            <a:noAutofit/>
          </a:bodyPr>
          <a:lstStyle/>
          <a:p>
            <a:r>
              <a:rPr lang="en-GB" dirty="0">
                <a:latin typeface="+mj-lt"/>
                <a:ea typeface="Calibri" panose="020F0502020204030204" pitchFamily="34" charset="0"/>
                <a:cs typeface="Arial" panose="020B0604020202020204" pitchFamily="34" charset="0"/>
              </a:rPr>
              <a:t>IMPROVE OCCUPANT COMFORT TO OPTIMIZE PERFORMANCE AND OPERATIONAL PRODUCTIVITY</a:t>
            </a:r>
            <a:endParaRPr lang="en-US" dirty="0">
              <a:latin typeface="+mj-lt"/>
            </a:endParaRPr>
          </a:p>
        </p:txBody>
      </p:sp>
      <p:cxnSp>
        <p:nvCxnSpPr>
          <p:cNvPr id="14" name="Straight Connector 13">
            <a:extLst>
              <a:ext uri="{FF2B5EF4-FFF2-40B4-BE49-F238E27FC236}">
                <a16:creationId xmlns:a16="http://schemas.microsoft.com/office/drawing/2014/main" id="{81AA11BC-3B54-B04A-A9D2-D35667726E5C}"/>
              </a:ext>
            </a:extLst>
          </p:cNvPr>
          <p:cNvCxnSpPr>
            <a:cxnSpLocks/>
          </p:cNvCxnSpPr>
          <p:nvPr/>
        </p:nvCxnSpPr>
        <p:spPr>
          <a:xfrm>
            <a:off x="4439816" y="1409700"/>
            <a:ext cx="0" cy="108814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051FC3F-717E-7C4B-82F3-2724B3D956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827" y="2893168"/>
            <a:ext cx="813741" cy="813741"/>
          </a:xfrm>
          <a:prstGeom prst="rect">
            <a:avLst/>
          </a:prstGeom>
        </p:spPr>
      </p:pic>
      <p:pic>
        <p:nvPicPr>
          <p:cNvPr id="20" name="Picture 19">
            <a:extLst>
              <a:ext uri="{FF2B5EF4-FFF2-40B4-BE49-F238E27FC236}">
                <a16:creationId xmlns:a16="http://schemas.microsoft.com/office/drawing/2014/main" id="{63B1BA00-5B9B-7C4F-B376-959866088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524" y="5448298"/>
            <a:ext cx="683795" cy="683795"/>
          </a:xfrm>
          <a:prstGeom prst="rect">
            <a:avLst/>
          </a:prstGeom>
        </p:spPr>
      </p:pic>
      <p:pic>
        <p:nvPicPr>
          <p:cNvPr id="21" name="Picture 20">
            <a:extLst>
              <a:ext uri="{FF2B5EF4-FFF2-40B4-BE49-F238E27FC236}">
                <a16:creationId xmlns:a16="http://schemas.microsoft.com/office/drawing/2014/main" id="{C78E365E-BA83-974E-96E0-43043F3C37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9916" y="2913618"/>
            <a:ext cx="813741" cy="813741"/>
          </a:xfrm>
          <a:prstGeom prst="rect">
            <a:avLst/>
          </a:prstGeom>
        </p:spPr>
      </p:pic>
      <p:pic>
        <p:nvPicPr>
          <p:cNvPr id="23" name="Picture 22">
            <a:extLst>
              <a:ext uri="{FF2B5EF4-FFF2-40B4-BE49-F238E27FC236}">
                <a16:creationId xmlns:a16="http://schemas.microsoft.com/office/drawing/2014/main" id="{8AF6C584-F58D-DC49-A693-C8B3AE9A51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0891" y="5351485"/>
            <a:ext cx="813741" cy="813741"/>
          </a:xfrm>
          <a:prstGeom prst="rect">
            <a:avLst/>
          </a:prstGeom>
        </p:spPr>
      </p:pic>
      <p:sp>
        <p:nvSpPr>
          <p:cNvPr id="24" name="TextBox 23">
            <a:extLst>
              <a:ext uri="{FF2B5EF4-FFF2-40B4-BE49-F238E27FC236}">
                <a16:creationId xmlns:a16="http://schemas.microsoft.com/office/drawing/2014/main" id="{296093C0-9041-E34F-969D-435C6251A1B2}"/>
              </a:ext>
            </a:extLst>
          </p:cNvPr>
          <p:cNvSpPr txBox="1"/>
          <p:nvPr/>
        </p:nvSpPr>
        <p:spPr>
          <a:xfrm>
            <a:off x="1475161" y="3008055"/>
            <a:ext cx="2449787" cy="77388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Downtime reduces revenue. Poor lighting reduces work comfort and productivity</a:t>
            </a:r>
          </a:p>
          <a:p>
            <a:endParaRPr lang="en-GB" sz="1400">
              <a:latin typeface="Arial" panose="020B0604020202020204" pitchFamily="34" charset="0"/>
              <a:ea typeface="Calibri" panose="020F0502020204030204" pitchFamily="34" charset="0"/>
              <a:cs typeface="Arial" panose="020B0604020202020204" pitchFamily="34" charset="0"/>
            </a:endParaRPr>
          </a:p>
          <a:p>
            <a:endParaRPr lang="en-GB" sz="1400">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A51CFAA-C849-364F-A855-E54F1BFDFE57}"/>
              </a:ext>
            </a:extLst>
          </p:cNvPr>
          <p:cNvSpPr txBox="1"/>
          <p:nvPr/>
        </p:nvSpPr>
        <p:spPr>
          <a:xfrm>
            <a:off x="1474116" y="5452340"/>
            <a:ext cx="2138120"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Onsite alarms are reactive and do not pinpoint exact location and cause</a:t>
            </a:r>
          </a:p>
        </p:txBody>
      </p:sp>
      <p:sp>
        <p:nvSpPr>
          <p:cNvPr id="26" name="TextBox 25">
            <a:extLst>
              <a:ext uri="{FF2B5EF4-FFF2-40B4-BE49-F238E27FC236}">
                <a16:creationId xmlns:a16="http://schemas.microsoft.com/office/drawing/2014/main" id="{C700A42D-C40F-3E41-9E9A-90ABE17E13CA}"/>
              </a:ext>
            </a:extLst>
          </p:cNvPr>
          <p:cNvSpPr txBox="1"/>
          <p:nvPr/>
        </p:nvSpPr>
        <p:spPr>
          <a:xfrm>
            <a:off x="1474116" y="4144115"/>
            <a:ext cx="2590526" cy="875880"/>
          </a:xfrm>
          <a:prstGeom prst="rect">
            <a:avLst/>
          </a:prstGeom>
          <a:noFill/>
        </p:spPr>
        <p:txBody>
          <a:bodyPr wrap="square" lIns="0" tIns="0" rIns="0" bIns="0" rtlCol="0">
            <a:noAutofit/>
          </a:bodyPr>
          <a:lstStyle/>
          <a:p>
            <a:r>
              <a:rPr lang="en-GB" sz="1400" dirty="0">
                <a:latin typeface="Arial" panose="020B0604020202020204" pitchFamily="34" charset="0"/>
                <a:ea typeface="Calibri" panose="020F0502020204030204" pitchFamily="34" charset="0"/>
                <a:cs typeface="Arial" panose="020B0604020202020204" pitchFamily="34" charset="0"/>
              </a:rPr>
              <a:t>Mixed tenants have various needs at each location. No ability to customize by office or space type</a:t>
            </a:r>
            <a:endParaRPr lang="en-US" sz="1400" dirty="0"/>
          </a:p>
        </p:txBody>
      </p:sp>
      <p:sp>
        <p:nvSpPr>
          <p:cNvPr id="28" name="TextBox 27">
            <a:extLst>
              <a:ext uri="{FF2B5EF4-FFF2-40B4-BE49-F238E27FC236}">
                <a16:creationId xmlns:a16="http://schemas.microsoft.com/office/drawing/2014/main" id="{0764FB32-9391-C34A-9ADE-DAEC6EA6642F}"/>
              </a:ext>
            </a:extLst>
          </p:cNvPr>
          <p:cNvSpPr txBox="1"/>
          <p:nvPr/>
        </p:nvSpPr>
        <p:spPr>
          <a:xfrm>
            <a:off x="5239101" y="4144115"/>
            <a:ext cx="2086077" cy="1068575"/>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Service call-outs to resolve onsite issues are frequent and expensive </a:t>
            </a:r>
          </a:p>
        </p:txBody>
      </p:sp>
      <p:sp>
        <p:nvSpPr>
          <p:cNvPr id="29" name="TextBox 28">
            <a:extLst>
              <a:ext uri="{FF2B5EF4-FFF2-40B4-BE49-F238E27FC236}">
                <a16:creationId xmlns:a16="http://schemas.microsoft.com/office/drawing/2014/main" id="{A1B48877-1094-4C45-BA2B-D2E88EE268E8}"/>
              </a:ext>
            </a:extLst>
          </p:cNvPr>
          <p:cNvSpPr txBox="1"/>
          <p:nvPr/>
        </p:nvSpPr>
        <p:spPr>
          <a:xfrm>
            <a:off x="5239101" y="5462714"/>
            <a:ext cx="2907907"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energy consumption represents the most significant percentage of operating costs</a:t>
            </a:r>
            <a:endParaRPr lang="en-US" sz="1400"/>
          </a:p>
        </p:txBody>
      </p:sp>
      <p:sp>
        <p:nvSpPr>
          <p:cNvPr id="30" name="TextBox 29">
            <a:extLst>
              <a:ext uri="{FF2B5EF4-FFF2-40B4-BE49-F238E27FC236}">
                <a16:creationId xmlns:a16="http://schemas.microsoft.com/office/drawing/2014/main" id="{D1A6DF77-3DF3-CE43-B52E-1072C7ED3862}"/>
              </a:ext>
            </a:extLst>
          </p:cNvPr>
          <p:cNvSpPr txBox="1"/>
          <p:nvPr/>
        </p:nvSpPr>
        <p:spPr>
          <a:xfrm>
            <a:off x="5269925" y="2979249"/>
            <a:ext cx="2575112"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HVAC controls are regularly switched on/off onsite resulting in too hot/cold environment and contributing to lost productivity</a:t>
            </a:r>
          </a:p>
        </p:txBody>
      </p:sp>
      <p:pic>
        <p:nvPicPr>
          <p:cNvPr id="36" name="Picture 35">
            <a:extLst>
              <a:ext uri="{FF2B5EF4-FFF2-40B4-BE49-F238E27FC236}">
                <a16:creationId xmlns:a16="http://schemas.microsoft.com/office/drawing/2014/main" id="{B781CE83-1E4C-B646-B750-B401DE5A18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819" y="4020969"/>
            <a:ext cx="856725" cy="856725"/>
          </a:xfrm>
          <a:prstGeom prst="rect">
            <a:avLst/>
          </a:prstGeom>
        </p:spPr>
      </p:pic>
      <p:pic>
        <p:nvPicPr>
          <p:cNvPr id="31" name="Picture 30">
            <a:extLst>
              <a:ext uri="{FF2B5EF4-FFF2-40B4-BE49-F238E27FC236}">
                <a16:creationId xmlns:a16="http://schemas.microsoft.com/office/drawing/2014/main" id="{B325577B-9662-402A-BD2B-FC4ACC859534}"/>
              </a:ext>
            </a:extLst>
          </p:cNvPr>
          <p:cNvPicPr>
            <a:picLocks noChangeAspect="1"/>
          </p:cNvPicPr>
          <p:nvPr/>
        </p:nvPicPr>
        <p:blipFill>
          <a:blip r:embed="rId8"/>
          <a:stretch>
            <a:fillRect/>
          </a:stretch>
        </p:blipFill>
        <p:spPr>
          <a:xfrm>
            <a:off x="4284447" y="4060251"/>
            <a:ext cx="816197" cy="924223"/>
          </a:xfrm>
          <a:prstGeom prst="rect">
            <a:avLst/>
          </a:prstGeom>
        </p:spPr>
      </p:pic>
    </p:spTree>
    <p:extLst>
      <p:ext uri="{BB962C8B-B14F-4D97-AF65-F5344CB8AC3E}">
        <p14:creationId xmlns:p14="http://schemas.microsoft.com/office/powerpoint/2010/main" val="160302617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0" y="8757"/>
            <a:ext cx="12841942"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SMALL and Medium </a:t>
            </a:r>
            <a:br>
              <a:rPr lang="en-GB"/>
            </a:br>
            <a:r>
              <a:rPr lang="en-GB"/>
              <a:t>Commercial offices</a:t>
            </a:r>
          </a:p>
          <a:p>
            <a:pPr>
              <a:lnSpc>
                <a:spcPts val="2800"/>
              </a:lnSpc>
            </a:pPr>
            <a:r>
              <a:rPr lang="en-GB">
                <a:solidFill>
                  <a:schemeClr val="bg1">
                    <a:lumMod val="50000"/>
                  </a:schemeClr>
                </a:solidFill>
              </a:rPr>
              <a:t>VALUE ADDED</a:t>
            </a:r>
          </a:p>
        </p:txBody>
      </p:sp>
      <p:grpSp>
        <p:nvGrpSpPr>
          <p:cNvPr id="3" name="Group 2">
            <a:extLst>
              <a:ext uri="{FF2B5EF4-FFF2-40B4-BE49-F238E27FC236}">
                <a16:creationId xmlns:a16="http://schemas.microsoft.com/office/drawing/2014/main" id="{33E261DC-9969-4D44-B7FC-E11266949A93}"/>
              </a:ext>
            </a:extLst>
          </p:cNvPr>
          <p:cNvGrpSpPr/>
          <p:nvPr/>
        </p:nvGrpSpPr>
        <p:grpSpPr>
          <a:xfrm>
            <a:off x="2541549" y="2642358"/>
            <a:ext cx="4458245" cy="1354071"/>
            <a:chOff x="422878" y="2551950"/>
            <a:chExt cx="4458245" cy="1354071"/>
          </a:xfrm>
        </p:grpSpPr>
        <p:pic>
          <p:nvPicPr>
            <p:cNvPr id="25" name="Picture 24">
              <a:extLst>
                <a:ext uri="{FF2B5EF4-FFF2-40B4-BE49-F238E27FC236}">
                  <a16:creationId xmlns:a16="http://schemas.microsoft.com/office/drawing/2014/main" id="{1A60B4C4-D496-EA43-95C5-3CE089E52E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78" y="2551950"/>
              <a:ext cx="910937" cy="910937"/>
            </a:xfrm>
            <a:prstGeom prst="rect">
              <a:avLst/>
            </a:prstGeom>
          </p:spPr>
        </p:pic>
        <p:sp>
          <p:nvSpPr>
            <p:cNvPr id="78" name="TextBox 77">
              <a:extLst>
                <a:ext uri="{FF2B5EF4-FFF2-40B4-BE49-F238E27FC236}">
                  <a16:creationId xmlns:a16="http://schemas.microsoft.com/office/drawing/2014/main" id="{8FD2F7C7-F459-4740-8C79-4086D4901A23}"/>
                </a:ext>
              </a:extLst>
            </p:cNvPr>
            <p:cNvSpPr txBox="1"/>
            <p:nvPr/>
          </p:nvSpPr>
          <p:spPr>
            <a:xfrm>
              <a:off x="1369959" y="2750383"/>
              <a:ext cx="3511164" cy="303955"/>
            </a:xfrm>
            <a:prstGeom prst="rect">
              <a:avLst/>
            </a:prstGeom>
            <a:noFill/>
          </p:spPr>
          <p:txBody>
            <a:bodyPr wrap="square" lIns="0" tIns="0" rIns="0" bIns="0" rtlCol="0">
              <a:noAutofit/>
            </a:bodyPr>
            <a:lstStyle/>
            <a:p>
              <a:r>
                <a:rPr lang="en-US" dirty="0">
                  <a:solidFill>
                    <a:schemeClr val="accent1"/>
                  </a:solidFill>
                  <a:latin typeface="Arial Black"/>
                </a:rPr>
                <a:t>PORTFOLIO MANAGEMENT</a:t>
              </a:r>
              <a:endParaRPr lang="en-US" dirty="0">
                <a:solidFill>
                  <a:schemeClr val="accent1"/>
                </a:solidFill>
              </a:endParaRPr>
            </a:p>
          </p:txBody>
        </p:sp>
        <p:sp>
          <p:nvSpPr>
            <p:cNvPr id="79" name="TextBox 78">
              <a:extLst>
                <a:ext uri="{FF2B5EF4-FFF2-40B4-BE49-F238E27FC236}">
                  <a16:creationId xmlns:a16="http://schemas.microsoft.com/office/drawing/2014/main" id="{692B7D5F-4582-E44B-820F-DA2F48A3C073}"/>
                </a:ext>
              </a:extLst>
            </p:cNvPr>
            <p:cNvSpPr txBox="1"/>
            <p:nvPr/>
          </p:nvSpPr>
          <p:spPr>
            <a:xfrm>
              <a:off x="1369959" y="2978780"/>
              <a:ext cx="2699220" cy="435487"/>
            </a:xfrm>
            <a:prstGeom prst="rect">
              <a:avLst/>
            </a:prstGeom>
            <a:noFill/>
          </p:spPr>
          <p:txBody>
            <a:bodyPr wrap="square" lIns="0" tIns="0" rIns="0" bIns="0" rtlCol="0">
              <a:noAutofit/>
            </a:bodyPr>
            <a:lstStyle/>
            <a:p>
              <a:r>
                <a:rPr lang="en-US" sz="1200" dirty="0">
                  <a:solidFill>
                    <a:schemeClr val="accent1"/>
                  </a:solidFill>
                  <a:cs typeface="Arial" pitchFamily="34" charset="0"/>
                </a:rPr>
                <a:t>with flexible enterprise dashboards to make informed decisions with</a:t>
              </a:r>
              <a:endParaRPr lang="en-US" sz="1200" dirty="0">
                <a:solidFill>
                  <a:schemeClr val="accent1"/>
                </a:solidFill>
              </a:endParaRPr>
            </a:p>
          </p:txBody>
        </p:sp>
        <p:sp>
          <p:nvSpPr>
            <p:cNvPr id="80" name="TextBox 79">
              <a:extLst>
                <a:ext uri="{FF2B5EF4-FFF2-40B4-BE49-F238E27FC236}">
                  <a16:creationId xmlns:a16="http://schemas.microsoft.com/office/drawing/2014/main" id="{0F711F97-5ED6-F946-B981-F8794F1DD8F4}"/>
                </a:ext>
              </a:extLst>
            </p:cNvPr>
            <p:cNvSpPr txBox="1"/>
            <p:nvPr/>
          </p:nvSpPr>
          <p:spPr>
            <a:xfrm>
              <a:off x="1362312" y="3355914"/>
              <a:ext cx="1616079" cy="307795"/>
            </a:xfrm>
            <a:prstGeom prst="rect">
              <a:avLst/>
            </a:prstGeom>
            <a:noFill/>
          </p:spPr>
          <p:txBody>
            <a:bodyPr wrap="square" lIns="0" tIns="0" rIns="0" bIns="0" rtlCol="0">
              <a:noAutofit/>
            </a:bodyPr>
            <a:lstStyle/>
            <a:p>
              <a:r>
                <a:rPr lang="en-US">
                  <a:solidFill>
                    <a:schemeClr val="accent1"/>
                  </a:solidFill>
                  <a:latin typeface="Arial Black"/>
                </a:rPr>
                <a:t>REAL-TIME</a:t>
              </a:r>
              <a:endParaRPr lang="en-US">
                <a:solidFill>
                  <a:schemeClr val="accent1"/>
                </a:solidFill>
              </a:endParaRPr>
            </a:p>
          </p:txBody>
        </p:sp>
        <p:sp>
          <p:nvSpPr>
            <p:cNvPr id="81" name="TextBox 80">
              <a:extLst>
                <a:ext uri="{FF2B5EF4-FFF2-40B4-BE49-F238E27FC236}">
                  <a16:creationId xmlns:a16="http://schemas.microsoft.com/office/drawing/2014/main" id="{06F4841E-9A5D-744E-9680-FF2C66539BE4}"/>
                </a:ext>
              </a:extLst>
            </p:cNvPr>
            <p:cNvSpPr txBox="1"/>
            <p:nvPr/>
          </p:nvSpPr>
          <p:spPr>
            <a:xfrm>
              <a:off x="2782080" y="3275102"/>
              <a:ext cx="1616079" cy="630919"/>
            </a:xfrm>
            <a:prstGeom prst="rect">
              <a:avLst/>
            </a:prstGeom>
            <a:noFill/>
          </p:spPr>
          <p:txBody>
            <a:bodyPr wrap="square" lIns="0" tIns="0" rIns="0" bIns="0" rtlCol="0">
              <a:noAutofit/>
            </a:bodyPr>
            <a:lstStyle/>
            <a:p>
              <a:r>
                <a:rPr lang="en-US" sz="4000" spc="-150">
                  <a:solidFill>
                    <a:schemeClr val="accent1"/>
                  </a:solidFill>
                  <a:latin typeface="Arial Black"/>
                </a:rPr>
                <a:t>DATA</a:t>
              </a:r>
              <a:endParaRPr lang="en-US" sz="4000" spc="-150">
                <a:solidFill>
                  <a:schemeClr val="accent1"/>
                </a:solidFill>
              </a:endParaRPr>
            </a:p>
          </p:txBody>
        </p:sp>
      </p:grpSp>
      <p:grpSp>
        <p:nvGrpSpPr>
          <p:cNvPr id="37" name="Group 36">
            <a:extLst>
              <a:ext uri="{FF2B5EF4-FFF2-40B4-BE49-F238E27FC236}">
                <a16:creationId xmlns:a16="http://schemas.microsoft.com/office/drawing/2014/main" id="{868ADE01-ADB5-964D-8FCF-63E403A8B7DB}"/>
              </a:ext>
            </a:extLst>
          </p:cNvPr>
          <p:cNvGrpSpPr/>
          <p:nvPr/>
        </p:nvGrpSpPr>
        <p:grpSpPr>
          <a:xfrm>
            <a:off x="389827" y="1400791"/>
            <a:ext cx="4131073" cy="1118730"/>
            <a:chOff x="389827" y="1186343"/>
            <a:chExt cx="4131073" cy="1118730"/>
          </a:xfrm>
        </p:grpSpPr>
        <p:pic>
          <p:nvPicPr>
            <p:cNvPr id="38" name="Picture 37">
              <a:extLst>
                <a:ext uri="{FF2B5EF4-FFF2-40B4-BE49-F238E27FC236}">
                  <a16:creationId xmlns:a16="http://schemas.microsoft.com/office/drawing/2014/main" id="{348919B0-3362-014F-B2CF-FDFD8D8337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827" y="1186343"/>
              <a:ext cx="848708" cy="848708"/>
            </a:xfrm>
            <a:prstGeom prst="rect">
              <a:avLst/>
            </a:prstGeom>
          </p:spPr>
        </p:pic>
        <p:sp>
          <p:nvSpPr>
            <p:cNvPr id="39" name="TextBox 38">
              <a:extLst>
                <a:ext uri="{FF2B5EF4-FFF2-40B4-BE49-F238E27FC236}">
                  <a16:creationId xmlns:a16="http://schemas.microsoft.com/office/drawing/2014/main" id="{E51E3E55-DE79-A54A-BA36-7A0B500A8584}"/>
                </a:ext>
              </a:extLst>
            </p:cNvPr>
            <p:cNvSpPr txBox="1"/>
            <p:nvPr/>
          </p:nvSpPr>
          <p:spPr>
            <a:xfrm>
              <a:off x="1310895" y="1188268"/>
              <a:ext cx="2796045" cy="303955"/>
            </a:xfrm>
            <a:prstGeom prst="rect">
              <a:avLst/>
            </a:prstGeom>
            <a:noFill/>
          </p:spPr>
          <p:txBody>
            <a:bodyPr wrap="square" lIns="0" tIns="0" rIns="0" bIns="0" rtlCol="0">
              <a:noAutofit/>
            </a:bodyPr>
            <a:lstStyle/>
            <a:p>
              <a:r>
                <a:rPr lang="en-US">
                  <a:latin typeface="Arial Black"/>
                </a:rPr>
                <a:t>REDUCE</a:t>
              </a:r>
              <a:endParaRPr lang="en-US"/>
            </a:p>
          </p:txBody>
        </p:sp>
        <p:sp>
          <p:nvSpPr>
            <p:cNvPr id="40" name="TextBox 39">
              <a:extLst>
                <a:ext uri="{FF2B5EF4-FFF2-40B4-BE49-F238E27FC236}">
                  <a16:creationId xmlns:a16="http://schemas.microsoft.com/office/drawing/2014/main" id="{C3069A8C-107D-F942-83AC-C3EB4468CE69}"/>
                </a:ext>
              </a:extLst>
            </p:cNvPr>
            <p:cNvSpPr txBox="1"/>
            <p:nvPr/>
          </p:nvSpPr>
          <p:spPr>
            <a:xfrm>
              <a:off x="1318778" y="1869586"/>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machine learning to optimize setpoints.</a:t>
              </a:r>
              <a:endParaRPr lang="en-US" sz="1200" dirty="0"/>
            </a:p>
          </p:txBody>
        </p:sp>
        <p:sp>
          <p:nvSpPr>
            <p:cNvPr id="43" name="TextBox 42">
              <a:extLst>
                <a:ext uri="{FF2B5EF4-FFF2-40B4-BE49-F238E27FC236}">
                  <a16:creationId xmlns:a16="http://schemas.microsoft.com/office/drawing/2014/main" id="{53DE4B07-FFB9-3B42-8622-676692DD38C4}"/>
                </a:ext>
              </a:extLst>
            </p:cNvPr>
            <p:cNvSpPr txBox="1"/>
            <p:nvPr/>
          </p:nvSpPr>
          <p:spPr>
            <a:xfrm>
              <a:off x="1279769" y="1344554"/>
              <a:ext cx="3241131" cy="307795"/>
            </a:xfrm>
            <a:prstGeom prst="rect">
              <a:avLst/>
            </a:prstGeom>
            <a:noFill/>
          </p:spPr>
          <p:txBody>
            <a:bodyPr wrap="square" lIns="0" tIns="0" rIns="0" bIns="0" rtlCol="0">
              <a:noAutofit/>
            </a:bodyPr>
            <a:lstStyle/>
            <a:p>
              <a:r>
                <a:rPr lang="en-US" sz="4000" spc="-150">
                  <a:latin typeface="Arial Black"/>
                </a:rPr>
                <a:t>ENERGY</a:t>
              </a:r>
              <a:endParaRPr lang="en-US" sz="4000" spc="-150"/>
            </a:p>
          </p:txBody>
        </p:sp>
      </p:grpSp>
      <p:grpSp>
        <p:nvGrpSpPr>
          <p:cNvPr id="52" name="Group 51">
            <a:extLst>
              <a:ext uri="{FF2B5EF4-FFF2-40B4-BE49-F238E27FC236}">
                <a16:creationId xmlns:a16="http://schemas.microsoft.com/office/drawing/2014/main" id="{94158123-2305-FA43-9B02-1AA24FCBD3B3}"/>
              </a:ext>
            </a:extLst>
          </p:cNvPr>
          <p:cNvGrpSpPr/>
          <p:nvPr/>
        </p:nvGrpSpPr>
        <p:grpSpPr>
          <a:xfrm>
            <a:off x="389827" y="3841106"/>
            <a:ext cx="4683153" cy="1491746"/>
            <a:chOff x="393416" y="3596751"/>
            <a:chExt cx="4683153" cy="1491746"/>
          </a:xfrm>
        </p:grpSpPr>
        <p:grpSp>
          <p:nvGrpSpPr>
            <p:cNvPr id="53" name="Group 52">
              <a:extLst>
                <a:ext uri="{FF2B5EF4-FFF2-40B4-BE49-F238E27FC236}">
                  <a16:creationId xmlns:a16="http://schemas.microsoft.com/office/drawing/2014/main" id="{07A0FFCC-9220-5B4F-8519-54DAC5AB534D}"/>
                </a:ext>
              </a:extLst>
            </p:cNvPr>
            <p:cNvGrpSpPr/>
            <p:nvPr/>
          </p:nvGrpSpPr>
          <p:grpSpPr>
            <a:xfrm>
              <a:off x="393416" y="3596751"/>
              <a:ext cx="4033892" cy="1491746"/>
              <a:chOff x="393416" y="3703732"/>
              <a:chExt cx="4033892" cy="1491746"/>
            </a:xfrm>
          </p:grpSpPr>
          <p:sp>
            <p:nvSpPr>
              <p:cNvPr id="55" name="TextBox 54">
                <a:extLst>
                  <a:ext uri="{FF2B5EF4-FFF2-40B4-BE49-F238E27FC236}">
                    <a16:creationId xmlns:a16="http://schemas.microsoft.com/office/drawing/2014/main" id="{D520FAC2-9AB6-AE47-AB83-DF3758EF4DD4}"/>
                  </a:ext>
                </a:extLst>
              </p:cNvPr>
              <p:cNvSpPr txBox="1"/>
              <p:nvPr/>
            </p:nvSpPr>
            <p:spPr>
              <a:xfrm>
                <a:off x="1316220" y="3766653"/>
                <a:ext cx="3111088" cy="303955"/>
              </a:xfrm>
              <a:prstGeom prst="rect">
                <a:avLst/>
              </a:prstGeom>
              <a:noFill/>
            </p:spPr>
            <p:txBody>
              <a:bodyPr wrap="square" lIns="0" tIns="0" rIns="0" bIns="0" rtlCol="0">
                <a:noAutofit/>
              </a:bodyPr>
              <a:lstStyle/>
              <a:p>
                <a:r>
                  <a:rPr lang="en-US" dirty="0">
                    <a:latin typeface="Arial Black"/>
                  </a:rPr>
                  <a:t>REMOTE</a:t>
                </a:r>
                <a:endParaRPr lang="en-US" dirty="0"/>
              </a:p>
            </p:txBody>
          </p:sp>
          <p:sp>
            <p:nvSpPr>
              <p:cNvPr id="56" name="TextBox 55">
                <a:extLst>
                  <a:ext uri="{FF2B5EF4-FFF2-40B4-BE49-F238E27FC236}">
                    <a16:creationId xmlns:a16="http://schemas.microsoft.com/office/drawing/2014/main" id="{2D04FD34-A41A-F246-85C7-1C3F7CDD0408}"/>
                  </a:ext>
                </a:extLst>
              </p:cNvPr>
              <p:cNvSpPr txBox="1"/>
              <p:nvPr/>
            </p:nvSpPr>
            <p:spPr>
              <a:xfrm>
                <a:off x="1316220" y="4430450"/>
                <a:ext cx="2699220" cy="435487"/>
              </a:xfrm>
              <a:prstGeom prst="rect">
                <a:avLst/>
              </a:prstGeom>
              <a:noFill/>
            </p:spPr>
            <p:txBody>
              <a:bodyPr wrap="square" lIns="0" tIns="0" rIns="0" bIns="0" rtlCol="0">
                <a:noAutofit/>
              </a:bodyPr>
              <a:lstStyle/>
              <a:p>
                <a:r>
                  <a:rPr lang="en-US" sz="1200">
                    <a:cs typeface="Arial" pitchFamily="34" charset="0"/>
                  </a:rPr>
                  <a:t>allows you to see your sites and trouble shoot remotely</a:t>
                </a:r>
                <a:endParaRPr lang="en-US" sz="1200"/>
              </a:p>
            </p:txBody>
          </p:sp>
          <p:sp>
            <p:nvSpPr>
              <p:cNvPr id="57" name="TextBox 56">
                <a:extLst>
                  <a:ext uri="{FF2B5EF4-FFF2-40B4-BE49-F238E27FC236}">
                    <a16:creationId xmlns:a16="http://schemas.microsoft.com/office/drawing/2014/main" id="{31BB3EC7-ABE6-7245-9B3D-78FA027F11FB}"/>
                  </a:ext>
                </a:extLst>
              </p:cNvPr>
              <p:cNvSpPr txBox="1"/>
              <p:nvPr/>
            </p:nvSpPr>
            <p:spPr>
              <a:xfrm>
                <a:off x="2370292" y="4583728"/>
                <a:ext cx="1616079" cy="307795"/>
              </a:xfrm>
              <a:prstGeom prst="rect">
                <a:avLst/>
              </a:prstGeom>
              <a:noFill/>
            </p:spPr>
            <p:txBody>
              <a:bodyPr wrap="square" lIns="0" tIns="0" rIns="0" bIns="0" rtlCol="0">
                <a:noAutofit/>
              </a:bodyPr>
              <a:lstStyle/>
              <a:p>
                <a:r>
                  <a:rPr lang="en-US" dirty="0">
                    <a:latin typeface="Arial Black"/>
                  </a:rPr>
                  <a:t>REDUCING</a:t>
                </a:r>
                <a:endParaRPr lang="en-US" dirty="0"/>
              </a:p>
            </p:txBody>
          </p:sp>
          <p:sp>
            <p:nvSpPr>
              <p:cNvPr id="59" name="TextBox 58">
                <a:extLst>
                  <a:ext uri="{FF2B5EF4-FFF2-40B4-BE49-F238E27FC236}">
                    <a16:creationId xmlns:a16="http://schemas.microsoft.com/office/drawing/2014/main" id="{48045E85-D91C-1941-A8C8-C01ABB9FE136}"/>
                  </a:ext>
                </a:extLst>
              </p:cNvPr>
              <p:cNvSpPr txBox="1"/>
              <p:nvPr/>
            </p:nvSpPr>
            <p:spPr>
              <a:xfrm>
                <a:off x="1313644" y="4806807"/>
                <a:ext cx="2251121" cy="388671"/>
              </a:xfrm>
              <a:prstGeom prst="rect">
                <a:avLst/>
              </a:prstGeom>
              <a:noFill/>
            </p:spPr>
            <p:txBody>
              <a:bodyPr wrap="square" lIns="0" tIns="0" rIns="0" bIns="0" rtlCol="0">
                <a:noAutofit/>
              </a:bodyPr>
              <a:lstStyle/>
              <a:p>
                <a:r>
                  <a:rPr lang="en-US">
                    <a:latin typeface="Arial Black"/>
                  </a:rPr>
                  <a:t>ONSITE VISITS</a:t>
                </a:r>
                <a:endParaRPr lang="en-US"/>
              </a:p>
            </p:txBody>
          </p:sp>
          <p:pic>
            <p:nvPicPr>
              <p:cNvPr id="61" name="Picture 60">
                <a:extLst>
                  <a:ext uri="{FF2B5EF4-FFF2-40B4-BE49-F238E27FC236}">
                    <a16:creationId xmlns:a16="http://schemas.microsoft.com/office/drawing/2014/main" id="{8CF5561D-FBDB-A247-9FDC-5D7231894A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416" y="3703732"/>
                <a:ext cx="841529" cy="841529"/>
              </a:xfrm>
              <a:prstGeom prst="rect">
                <a:avLst/>
              </a:prstGeom>
            </p:spPr>
          </p:pic>
        </p:grpSp>
        <p:sp>
          <p:nvSpPr>
            <p:cNvPr id="54" name="TextBox 53">
              <a:extLst>
                <a:ext uri="{FF2B5EF4-FFF2-40B4-BE49-F238E27FC236}">
                  <a16:creationId xmlns:a16="http://schemas.microsoft.com/office/drawing/2014/main" id="{3348D2AC-DBC7-0648-B7C2-B2D5AD77E9C6}"/>
                </a:ext>
              </a:extLst>
            </p:cNvPr>
            <p:cNvSpPr txBox="1"/>
            <p:nvPr/>
          </p:nvSpPr>
          <p:spPr>
            <a:xfrm>
              <a:off x="1280962" y="3826461"/>
              <a:ext cx="3795607" cy="517693"/>
            </a:xfrm>
            <a:prstGeom prst="rect">
              <a:avLst/>
            </a:prstGeom>
            <a:noFill/>
          </p:spPr>
          <p:txBody>
            <a:bodyPr wrap="square" lIns="0" tIns="0" rIns="0" bIns="0" rtlCol="0">
              <a:noAutofit/>
            </a:bodyPr>
            <a:lstStyle/>
            <a:p>
              <a:r>
                <a:rPr lang="en-US" sz="4000" spc="-150" dirty="0">
                  <a:latin typeface="Arial Black"/>
                </a:rPr>
                <a:t>MONITORING</a:t>
              </a:r>
              <a:endParaRPr lang="en-US" sz="4000" spc="-150" dirty="0"/>
            </a:p>
          </p:txBody>
        </p:sp>
      </p:grpSp>
      <p:grpSp>
        <p:nvGrpSpPr>
          <p:cNvPr id="8" name="Group 7">
            <a:extLst>
              <a:ext uri="{FF2B5EF4-FFF2-40B4-BE49-F238E27FC236}">
                <a16:creationId xmlns:a16="http://schemas.microsoft.com/office/drawing/2014/main" id="{6E26D9D8-29F8-B146-9F5C-DBD5A11A6323}"/>
              </a:ext>
            </a:extLst>
          </p:cNvPr>
          <p:cNvGrpSpPr/>
          <p:nvPr/>
        </p:nvGrpSpPr>
        <p:grpSpPr>
          <a:xfrm>
            <a:off x="3681120" y="4960037"/>
            <a:ext cx="6048703" cy="1991880"/>
            <a:chOff x="3963507" y="5031321"/>
            <a:chExt cx="6048703" cy="1991880"/>
          </a:xfrm>
        </p:grpSpPr>
        <p:pic>
          <p:nvPicPr>
            <p:cNvPr id="201" name="Picture 200">
              <a:extLst>
                <a:ext uri="{FF2B5EF4-FFF2-40B4-BE49-F238E27FC236}">
                  <a16:creationId xmlns:a16="http://schemas.microsoft.com/office/drawing/2014/main" id="{08CF89CC-7EFE-BC4C-A5B8-62C3F58B43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3507" y="5031321"/>
              <a:ext cx="774441" cy="774441"/>
            </a:xfrm>
            <a:prstGeom prst="rect">
              <a:avLst/>
            </a:prstGeom>
          </p:spPr>
        </p:pic>
        <p:sp>
          <p:nvSpPr>
            <p:cNvPr id="88" name="TextBox 87">
              <a:extLst>
                <a:ext uri="{FF2B5EF4-FFF2-40B4-BE49-F238E27FC236}">
                  <a16:creationId xmlns:a16="http://schemas.microsoft.com/office/drawing/2014/main" id="{0D83790E-F235-144E-B248-9D86E2117DFD}"/>
                </a:ext>
              </a:extLst>
            </p:cNvPr>
            <p:cNvSpPr txBox="1"/>
            <p:nvPr/>
          </p:nvSpPr>
          <p:spPr>
            <a:xfrm>
              <a:off x="4762275" y="5703972"/>
              <a:ext cx="5249935" cy="1319229"/>
            </a:xfrm>
            <a:prstGeom prst="rect">
              <a:avLst/>
            </a:prstGeom>
            <a:noFill/>
          </p:spPr>
          <p:txBody>
            <a:bodyPr wrap="square" lIns="0" tIns="0" rIns="0" bIns="0" rtlCol="0">
              <a:noAutofit/>
            </a:bodyPr>
            <a:lstStyle/>
            <a:p>
              <a:r>
                <a:rPr lang="en-US">
                  <a:solidFill>
                    <a:schemeClr val="accent1"/>
                  </a:solidFill>
                  <a:latin typeface="Arial Black"/>
                </a:rPr>
                <a:t>IMPROVEMENT</a:t>
              </a:r>
              <a:endParaRPr lang="en-US">
                <a:solidFill>
                  <a:schemeClr val="accent1"/>
                </a:solidFill>
              </a:endParaRPr>
            </a:p>
          </p:txBody>
        </p:sp>
        <p:sp>
          <p:nvSpPr>
            <p:cNvPr id="4" name="Rectangle 3">
              <a:extLst>
                <a:ext uri="{FF2B5EF4-FFF2-40B4-BE49-F238E27FC236}">
                  <a16:creationId xmlns:a16="http://schemas.microsoft.com/office/drawing/2014/main" id="{3A214CAA-5DE2-C242-B872-CDBE3AF95158}"/>
                </a:ext>
              </a:extLst>
            </p:cNvPr>
            <p:cNvSpPr/>
            <p:nvPr/>
          </p:nvSpPr>
          <p:spPr>
            <a:xfrm>
              <a:off x="4673033" y="5907553"/>
              <a:ext cx="2800767" cy="461665"/>
            </a:xfrm>
            <a:prstGeom prst="rect">
              <a:avLst/>
            </a:prstGeom>
          </p:spPr>
          <p:txBody>
            <a:bodyPr wrap="square">
              <a:spAutoFit/>
            </a:bodyPr>
            <a:lstStyle/>
            <a:p>
              <a:r>
                <a:rPr lang="en-GB" sz="1200">
                  <a:solidFill>
                    <a:schemeClr val="accent1"/>
                  </a:solidFill>
                </a:rPr>
                <a:t>through increased temperature, humidity and air quality control</a:t>
              </a:r>
              <a:endParaRPr lang="en-US" sz="1200">
                <a:solidFill>
                  <a:schemeClr val="accent1"/>
                </a:solidFill>
              </a:endParaRPr>
            </a:p>
          </p:txBody>
        </p:sp>
        <p:sp>
          <p:nvSpPr>
            <p:cNvPr id="62" name="TextBox 61">
              <a:extLst>
                <a:ext uri="{FF2B5EF4-FFF2-40B4-BE49-F238E27FC236}">
                  <a16:creationId xmlns:a16="http://schemas.microsoft.com/office/drawing/2014/main" id="{599FD902-FC19-D049-AC82-DA8647BA2A19}"/>
                </a:ext>
              </a:extLst>
            </p:cNvPr>
            <p:cNvSpPr txBox="1"/>
            <p:nvPr/>
          </p:nvSpPr>
          <p:spPr>
            <a:xfrm>
              <a:off x="4782924" y="5047855"/>
              <a:ext cx="2007906" cy="402523"/>
            </a:xfrm>
            <a:prstGeom prst="rect">
              <a:avLst/>
            </a:prstGeom>
            <a:noFill/>
          </p:spPr>
          <p:txBody>
            <a:bodyPr wrap="square" lIns="0" tIns="0" rIns="0" bIns="0" rtlCol="0">
              <a:noAutofit/>
            </a:bodyPr>
            <a:lstStyle/>
            <a:p>
              <a:r>
                <a:rPr lang="en-US" dirty="0">
                  <a:solidFill>
                    <a:schemeClr val="accent1"/>
                  </a:solidFill>
                  <a:latin typeface="Arial Black"/>
                </a:rPr>
                <a:t>EMPLOYEE</a:t>
              </a:r>
            </a:p>
          </p:txBody>
        </p:sp>
        <p:sp>
          <p:nvSpPr>
            <p:cNvPr id="63" name="TextBox 62">
              <a:extLst>
                <a:ext uri="{FF2B5EF4-FFF2-40B4-BE49-F238E27FC236}">
                  <a16:creationId xmlns:a16="http://schemas.microsoft.com/office/drawing/2014/main" id="{30D23DED-2CAA-B54A-BE0C-9F2F7D9B364D}"/>
                </a:ext>
              </a:extLst>
            </p:cNvPr>
            <p:cNvSpPr txBox="1"/>
            <p:nvPr/>
          </p:nvSpPr>
          <p:spPr>
            <a:xfrm>
              <a:off x="4771229" y="5210030"/>
              <a:ext cx="4824374" cy="517693"/>
            </a:xfrm>
            <a:prstGeom prst="rect">
              <a:avLst/>
            </a:prstGeom>
            <a:noFill/>
          </p:spPr>
          <p:txBody>
            <a:bodyPr wrap="square" lIns="0" tIns="0" rIns="0" bIns="0" rtlCol="0">
              <a:noAutofit/>
            </a:bodyPr>
            <a:lstStyle/>
            <a:p>
              <a:r>
                <a:rPr lang="en-US" sz="4000" spc="-150" dirty="0">
                  <a:solidFill>
                    <a:schemeClr val="accent1"/>
                  </a:solidFill>
                  <a:latin typeface="Arial Black"/>
                </a:rPr>
                <a:t>PRODUCTIVITY</a:t>
              </a:r>
              <a:endParaRPr lang="en-US" sz="4000" spc="-150" dirty="0">
                <a:solidFill>
                  <a:schemeClr val="accent1"/>
                </a:solidFill>
              </a:endParaRPr>
            </a:p>
          </p:txBody>
        </p:sp>
      </p:grpSp>
      <p:sp>
        <p:nvSpPr>
          <p:cNvPr id="31" name="TextBox 30">
            <a:extLst>
              <a:ext uri="{FF2B5EF4-FFF2-40B4-BE49-F238E27FC236}">
                <a16:creationId xmlns:a16="http://schemas.microsoft.com/office/drawing/2014/main" id="{995397F0-B99C-4F42-85B1-53305AA9E42E}"/>
              </a:ext>
            </a:extLst>
          </p:cNvPr>
          <p:cNvSpPr txBox="1"/>
          <p:nvPr/>
        </p:nvSpPr>
        <p:spPr>
          <a:xfrm>
            <a:off x="1291711" y="5110638"/>
            <a:ext cx="3241131" cy="307795"/>
          </a:xfrm>
          <a:prstGeom prst="rect">
            <a:avLst/>
          </a:prstGeom>
          <a:noFill/>
        </p:spPr>
        <p:txBody>
          <a:bodyPr wrap="square" lIns="0" tIns="0" rIns="0" bIns="0" rtlCol="0">
            <a:noAutofit/>
          </a:bodyPr>
          <a:lstStyle/>
          <a:p>
            <a:r>
              <a:rPr lang="en-US" sz="4000" spc="-150" dirty="0">
                <a:latin typeface="Arial Black"/>
              </a:rPr>
              <a:t>30%</a:t>
            </a:r>
            <a:endParaRPr lang="en-US" sz="4000" spc="-150" dirty="0"/>
          </a:p>
        </p:txBody>
      </p:sp>
      <p:sp>
        <p:nvSpPr>
          <p:cNvPr id="32" name="TextBox 31">
            <a:extLst>
              <a:ext uri="{FF2B5EF4-FFF2-40B4-BE49-F238E27FC236}">
                <a16:creationId xmlns:a16="http://schemas.microsoft.com/office/drawing/2014/main" id="{81DF69CA-B9F9-4EC5-B87F-C039BEF97DE7}"/>
              </a:ext>
            </a:extLst>
          </p:cNvPr>
          <p:cNvSpPr txBox="1"/>
          <p:nvPr/>
        </p:nvSpPr>
        <p:spPr>
          <a:xfrm>
            <a:off x="2410030" y="5201077"/>
            <a:ext cx="142323" cy="307795"/>
          </a:xfrm>
          <a:prstGeom prst="rect">
            <a:avLst/>
          </a:prstGeom>
          <a:noFill/>
        </p:spPr>
        <p:txBody>
          <a:bodyPr wrap="square" lIns="0" tIns="0" rIns="0" bIns="0" rtlCol="0">
            <a:noAutofit/>
          </a:bodyPr>
          <a:lstStyle/>
          <a:p>
            <a:r>
              <a:rPr lang="en-US" sz="1000" b="1" spc="-150" dirty="0">
                <a:latin typeface="Arial Black"/>
              </a:rPr>
              <a:t>1</a:t>
            </a:r>
            <a:endParaRPr lang="en-US" sz="1000" b="1" spc="-150" dirty="0"/>
          </a:p>
        </p:txBody>
      </p:sp>
      <p:sp>
        <p:nvSpPr>
          <p:cNvPr id="33" name="TextBox 32">
            <a:extLst>
              <a:ext uri="{FF2B5EF4-FFF2-40B4-BE49-F238E27FC236}">
                <a16:creationId xmlns:a16="http://schemas.microsoft.com/office/drawing/2014/main" id="{4110140C-23AC-4734-85A9-C633021AD6C5}"/>
              </a:ext>
            </a:extLst>
          </p:cNvPr>
          <p:cNvSpPr txBox="1"/>
          <p:nvPr/>
        </p:nvSpPr>
        <p:spPr>
          <a:xfrm>
            <a:off x="5649542" y="6242309"/>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4" name="TextBox 33">
            <a:extLst>
              <a:ext uri="{FF2B5EF4-FFF2-40B4-BE49-F238E27FC236}">
                <a16:creationId xmlns:a16="http://schemas.microsoft.com/office/drawing/2014/main" id="{2A437896-C963-48E2-BE85-7083E7CC2610}"/>
              </a:ext>
            </a:extLst>
          </p:cNvPr>
          <p:cNvSpPr txBox="1"/>
          <p:nvPr/>
        </p:nvSpPr>
        <p:spPr>
          <a:xfrm>
            <a:off x="6594097" y="5953298"/>
            <a:ext cx="1263143" cy="572853"/>
          </a:xfrm>
          <a:prstGeom prst="rect">
            <a:avLst/>
          </a:prstGeom>
          <a:noFill/>
        </p:spPr>
        <p:txBody>
          <a:bodyPr wrap="square" lIns="0" tIns="0" rIns="0" bIns="0" rtlCol="0">
            <a:noAutofit/>
          </a:bodyPr>
          <a:lstStyle/>
          <a:p>
            <a:r>
              <a:rPr lang="en-US" sz="4000" spc="-150" dirty="0">
                <a:solidFill>
                  <a:schemeClr val="accent1"/>
                </a:solidFill>
                <a:latin typeface="Arial Black"/>
              </a:rPr>
              <a:t>10%</a:t>
            </a:r>
            <a:endParaRPr lang="en-US" sz="4000" spc="-150" dirty="0">
              <a:solidFill>
                <a:schemeClr val="accent1"/>
              </a:solidFill>
            </a:endParaRPr>
          </a:p>
        </p:txBody>
      </p:sp>
      <p:sp>
        <p:nvSpPr>
          <p:cNvPr id="35" name="TextBox 34">
            <a:extLst>
              <a:ext uri="{FF2B5EF4-FFF2-40B4-BE49-F238E27FC236}">
                <a16:creationId xmlns:a16="http://schemas.microsoft.com/office/drawing/2014/main" id="{D1AF3483-4831-4AF2-AD9A-B34CD8701844}"/>
              </a:ext>
            </a:extLst>
          </p:cNvPr>
          <p:cNvSpPr txBox="1"/>
          <p:nvPr/>
        </p:nvSpPr>
        <p:spPr>
          <a:xfrm>
            <a:off x="7679479" y="6037643"/>
            <a:ext cx="133975" cy="293094"/>
          </a:xfrm>
          <a:prstGeom prst="rect">
            <a:avLst/>
          </a:prstGeom>
          <a:noFill/>
        </p:spPr>
        <p:txBody>
          <a:bodyPr wrap="square" lIns="0" tIns="0" rIns="0" bIns="0" rtlCol="0">
            <a:noAutofit/>
          </a:bodyPr>
          <a:lstStyle/>
          <a:p>
            <a:r>
              <a:rPr lang="en-US" sz="1000" spc="-150" dirty="0">
                <a:solidFill>
                  <a:schemeClr val="accent1"/>
                </a:solidFill>
                <a:latin typeface="Arial Black"/>
              </a:rPr>
              <a:t>2</a:t>
            </a:r>
            <a:endParaRPr lang="en-US" sz="1000" spc="-150" dirty="0">
              <a:solidFill>
                <a:schemeClr val="accent1"/>
              </a:solidFill>
            </a:endParaRPr>
          </a:p>
        </p:txBody>
      </p:sp>
      <p:sp>
        <p:nvSpPr>
          <p:cNvPr id="36" name="TextBox 35">
            <a:extLst>
              <a:ext uri="{FF2B5EF4-FFF2-40B4-BE49-F238E27FC236}">
                <a16:creationId xmlns:a16="http://schemas.microsoft.com/office/drawing/2014/main" id="{E764D2A2-FE25-461C-9D78-9B5BAF633663}"/>
              </a:ext>
            </a:extLst>
          </p:cNvPr>
          <p:cNvSpPr txBox="1"/>
          <p:nvPr/>
        </p:nvSpPr>
        <p:spPr>
          <a:xfrm>
            <a:off x="389827" y="6487492"/>
            <a:ext cx="6738942" cy="274407"/>
          </a:xfrm>
          <a:prstGeom prst="rect">
            <a:avLst/>
          </a:prstGeom>
          <a:noFill/>
        </p:spPr>
        <p:txBody>
          <a:bodyPr wrap="square" lIns="0" tIns="0" rIns="0" bIns="0" rtlCol="0">
            <a:noAutofit/>
          </a:bodyPr>
          <a:lstStyle/>
          <a:p>
            <a:pPr algn="l"/>
            <a:r>
              <a:rPr lang="en-US" sz="600" dirty="0"/>
              <a:t>1. </a:t>
            </a:r>
            <a:r>
              <a:rPr lang="en-US" sz="600" dirty="0">
                <a:effectLst/>
                <a:ea typeface="Times New Roman" panose="02020603050405020304" pitchFamily="18" charset="0"/>
              </a:rPr>
              <a:t>Average Honeywell customer sites across a monthly reporting period</a:t>
            </a:r>
          </a:p>
          <a:p>
            <a:pPr algn="l"/>
            <a:r>
              <a:rPr lang="en-US" sz="600" dirty="0"/>
              <a:t>2. </a:t>
            </a:r>
            <a:r>
              <a:rPr lang="en-GB" sz="600" u="sng" dirty="0">
                <a:solidFill>
                  <a:srgbClr val="FF0000"/>
                </a:solidFill>
                <a:effectLst/>
                <a:ea typeface="Times New Roman" panose="02020603050405020304" pitchFamily="18" charset="0"/>
                <a:hlinkClick r:id="rId7"/>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Tree>
    <p:extLst>
      <p:ext uri="{BB962C8B-B14F-4D97-AF65-F5344CB8AC3E}">
        <p14:creationId xmlns:p14="http://schemas.microsoft.com/office/powerpoint/2010/main" val="15623648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83479" y="-30142"/>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commercial </a:t>
            </a:r>
            <a:r>
              <a:rPr lang="en-GB"/>
              <a:t>offices</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1" y="2841461"/>
            <a:ext cx="1984924" cy="738664"/>
          </a:xfrm>
          <a:prstGeom prst="rect">
            <a:avLst/>
          </a:prstGeom>
          <a:noFill/>
        </p:spPr>
        <p:txBody>
          <a:bodyPr wrap="square" rtlCol="0">
            <a:spAutoFit/>
          </a:bodyPr>
          <a:lstStyle/>
          <a:p>
            <a:r>
              <a:rPr lang="en-GB" sz="1400" b="1">
                <a:solidFill>
                  <a:schemeClr val="accent1"/>
                </a:solidFill>
                <a:latin typeface="+mj-lt"/>
              </a:rPr>
              <a:t>REDUCE ENERGY</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4" y="4707721"/>
            <a:ext cx="2116913"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a:solidFill>
                  <a:schemeClr val="accent1"/>
                </a:solidFill>
                <a:latin typeface="+mj-lt"/>
              </a:rPr>
              <a:t>ROOF TOP UNIT HEALTH CHECK</a:t>
            </a:r>
          </a:p>
          <a:p>
            <a:r>
              <a:rPr lang="en-GB" sz="1400"/>
              <a:t>Reduce the time spent on </a:t>
            </a:r>
            <a:br>
              <a:rPr lang="en-GB" sz="1400"/>
            </a:br>
            <a:r>
              <a:rPr lang="en-GB" sz="1400"/>
              <a:t>site checking your HVAC equipment</a:t>
            </a:r>
            <a:endParaRPr lang="en-GB" sz="1400" b="1">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437785" cy="1169551"/>
          </a:xfrm>
          <a:prstGeom prst="rect">
            <a:avLst/>
          </a:prstGeom>
          <a:noFill/>
        </p:spPr>
        <p:txBody>
          <a:bodyPr wrap="square" rtlCol="0">
            <a:spAutoFit/>
          </a:bodyPr>
          <a:lstStyle/>
          <a:p>
            <a:r>
              <a:rPr lang="en-GB" sz="1400" b="1" dirty="0">
                <a:solidFill>
                  <a:schemeClr val="accent1"/>
                </a:solidFill>
                <a:latin typeface="+mj-lt"/>
              </a:rPr>
              <a:t>EMPLOYEE PRODUCTIVITY </a:t>
            </a:r>
          </a:p>
          <a:p>
            <a:r>
              <a:rPr lang="en-GB" sz="1400" dirty="0"/>
              <a:t>Increased through temperature, humidity and air quality control.</a:t>
            </a:r>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46777"/>
            <a:ext cx="2368561" cy="954107"/>
          </a:xfrm>
          <a:prstGeom prst="rect">
            <a:avLst/>
          </a:prstGeom>
          <a:noFill/>
        </p:spPr>
        <p:txBody>
          <a:bodyPr wrap="square" rtlCol="0">
            <a:spAutoFit/>
          </a:bodyPr>
          <a:lstStyle/>
          <a:p>
            <a:r>
              <a:rPr lang="en-GB" sz="1400" b="1">
                <a:solidFill>
                  <a:schemeClr val="accent1"/>
                </a:solidFill>
                <a:latin typeface="+mj-lt"/>
              </a:rPr>
              <a:t>REMOTE REACTIVE</a:t>
            </a:r>
          </a:p>
          <a:p>
            <a:r>
              <a:rPr lang="en-GB" sz="1400"/>
              <a:t>Reduce site call outs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saving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flipV="1">
            <a:off x="2914408" y="4711220"/>
            <a:ext cx="1624387" cy="138164"/>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914408" y="2986812"/>
            <a:ext cx="1243298" cy="226486"/>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626645" y="1120036"/>
            <a:ext cx="1190731" cy="914456"/>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833282" y="4702645"/>
            <a:ext cx="984094" cy="146739"/>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199531"/>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50" y="288383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3553" y="4696866"/>
            <a:ext cx="708759" cy="708759"/>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5523" y="2881463"/>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28" name="TextBox 27">
            <a:extLst>
              <a:ext uri="{FF2B5EF4-FFF2-40B4-BE49-F238E27FC236}">
                <a16:creationId xmlns:a16="http://schemas.microsoft.com/office/drawing/2014/main" id="{9B1B7086-F532-4337-A275-71846D53B28B}"/>
              </a:ext>
            </a:extLst>
          </p:cNvPr>
          <p:cNvSpPr txBox="1"/>
          <p:nvPr/>
        </p:nvSpPr>
        <p:spPr>
          <a:xfrm>
            <a:off x="5237259" y="2894869"/>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29" name="TextBox 28">
            <a:extLst>
              <a:ext uri="{FF2B5EF4-FFF2-40B4-BE49-F238E27FC236}">
                <a16:creationId xmlns:a16="http://schemas.microsoft.com/office/drawing/2014/main" id="{9C1BB602-983E-48A3-B193-BD417287F033}"/>
              </a:ext>
            </a:extLst>
          </p:cNvPr>
          <p:cNvSpPr txBox="1"/>
          <p:nvPr/>
        </p:nvSpPr>
        <p:spPr>
          <a:xfrm>
            <a:off x="5155561" y="3743804"/>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30" name="TextBox 29">
            <a:extLst>
              <a:ext uri="{FF2B5EF4-FFF2-40B4-BE49-F238E27FC236}">
                <a16:creationId xmlns:a16="http://schemas.microsoft.com/office/drawing/2014/main" id="{16255E4D-34E7-4DB0-8B21-78ADAEBEB317}"/>
              </a:ext>
            </a:extLst>
          </p:cNvPr>
          <p:cNvSpPr txBox="1"/>
          <p:nvPr/>
        </p:nvSpPr>
        <p:spPr>
          <a:xfrm>
            <a:off x="5212107" y="3152667"/>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27" name="TextBox 26">
            <a:extLst>
              <a:ext uri="{FF2B5EF4-FFF2-40B4-BE49-F238E27FC236}">
                <a16:creationId xmlns:a16="http://schemas.microsoft.com/office/drawing/2014/main" id="{AB3AB23B-73C9-40A4-B41C-3C0A97FDAB4A}"/>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1" name="TextBox 30">
            <a:extLst>
              <a:ext uri="{FF2B5EF4-FFF2-40B4-BE49-F238E27FC236}">
                <a16:creationId xmlns:a16="http://schemas.microsoft.com/office/drawing/2014/main" id="{79A1AB36-5CDF-4E8C-9C0A-FE6BA009C272}"/>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32" name="TextBox 31">
            <a:extLst>
              <a:ext uri="{FF2B5EF4-FFF2-40B4-BE49-F238E27FC236}">
                <a16:creationId xmlns:a16="http://schemas.microsoft.com/office/drawing/2014/main" id="{E9774419-E52A-4E2C-8B45-278DBFDA9C58}"/>
              </a:ext>
            </a:extLst>
          </p:cNvPr>
          <p:cNvSpPr txBox="1"/>
          <p:nvPr/>
        </p:nvSpPr>
        <p:spPr>
          <a:xfrm>
            <a:off x="9286102" y="1922239"/>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3" name="TextBox 32">
            <a:extLst>
              <a:ext uri="{FF2B5EF4-FFF2-40B4-BE49-F238E27FC236}">
                <a16:creationId xmlns:a16="http://schemas.microsoft.com/office/drawing/2014/main" id="{EFF60351-F697-44AD-9F97-9EE50EA984F1}"/>
              </a:ext>
            </a:extLst>
          </p:cNvPr>
          <p:cNvSpPr txBox="1"/>
          <p:nvPr/>
        </p:nvSpPr>
        <p:spPr>
          <a:xfrm>
            <a:off x="10193184" y="1818677"/>
            <a:ext cx="1379360" cy="707886"/>
          </a:xfrm>
          <a:prstGeom prst="rect">
            <a:avLst/>
          </a:prstGeom>
          <a:noFill/>
        </p:spPr>
        <p:txBody>
          <a:bodyPr wrap="square">
            <a:spAutoFit/>
          </a:bodyPr>
          <a:lstStyle/>
          <a:p>
            <a:r>
              <a:rPr lang="en-US" sz="4000" b="1" dirty="0">
                <a:solidFill>
                  <a:schemeClr val="accent1"/>
                </a:solidFill>
                <a:latin typeface="+mj-lt"/>
              </a:rPr>
              <a:t>10%</a:t>
            </a:r>
          </a:p>
        </p:txBody>
      </p:sp>
      <p:sp>
        <p:nvSpPr>
          <p:cNvPr id="34" name="TextBox 33">
            <a:extLst>
              <a:ext uri="{FF2B5EF4-FFF2-40B4-BE49-F238E27FC236}">
                <a16:creationId xmlns:a16="http://schemas.microsoft.com/office/drawing/2014/main" id="{157BE42E-2CC7-4E0E-8956-BFFF0BFA3352}"/>
              </a:ext>
            </a:extLst>
          </p:cNvPr>
          <p:cNvSpPr txBox="1"/>
          <p:nvPr/>
        </p:nvSpPr>
        <p:spPr>
          <a:xfrm>
            <a:off x="2631349" y="1969830"/>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
        <p:nvSpPr>
          <p:cNvPr id="36" name="TextBox 35">
            <a:extLst>
              <a:ext uri="{FF2B5EF4-FFF2-40B4-BE49-F238E27FC236}">
                <a16:creationId xmlns:a16="http://schemas.microsoft.com/office/drawing/2014/main" id="{ACB30073-CE7D-4CD1-BA1E-717235754C27}"/>
              </a:ext>
            </a:extLst>
          </p:cNvPr>
          <p:cNvSpPr txBox="1"/>
          <p:nvPr/>
        </p:nvSpPr>
        <p:spPr>
          <a:xfrm>
            <a:off x="389827" y="6574464"/>
            <a:ext cx="6738942" cy="174337"/>
          </a:xfrm>
          <a:prstGeom prst="rect">
            <a:avLst/>
          </a:prstGeom>
          <a:noFill/>
        </p:spPr>
        <p:txBody>
          <a:bodyPr wrap="square" lIns="0" tIns="0" rIns="0" bIns="0" rtlCol="0" anchor="t">
            <a:noAutofit/>
          </a:bodyPr>
          <a:lstStyle/>
          <a:p>
            <a:r>
              <a:rPr lang="en-US" sz="600" dirty="0"/>
              <a:t>1. </a:t>
            </a:r>
            <a:r>
              <a:rPr lang="en-US" sz="600" dirty="0">
                <a:ea typeface="+mn-lt"/>
                <a:cs typeface="+mn-lt"/>
              </a:rPr>
              <a:t>Average Honeywell customer sites across a monthly reporting period</a:t>
            </a:r>
            <a:endParaRPr lang="en-US" sz="600" dirty="0"/>
          </a:p>
          <a:p>
            <a:pPr algn="l"/>
            <a:r>
              <a:rPr lang="en-US" sz="600" dirty="0"/>
              <a:t>2. </a:t>
            </a:r>
            <a:r>
              <a:rPr lang="en-GB" sz="600" u="sng" dirty="0">
                <a:solidFill>
                  <a:srgbClr val="FF0000"/>
                </a:solidFill>
                <a:effectLst/>
                <a:ea typeface="Times New Roman" panose="02020603050405020304" pitchFamily="18" charset="0"/>
                <a:hlinkClick r:id="rId9"/>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37" name="TextBox 36">
            <a:extLst>
              <a:ext uri="{FF2B5EF4-FFF2-40B4-BE49-F238E27FC236}">
                <a16:creationId xmlns:a16="http://schemas.microsoft.com/office/drawing/2014/main" id="{F64786FF-7609-472A-B815-321D73208DBF}"/>
              </a:ext>
            </a:extLst>
          </p:cNvPr>
          <p:cNvSpPr txBox="1"/>
          <p:nvPr/>
        </p:nvSpPr>
        <p:spPr>
          <a:xfrm>
            <a:off x="11416749" y="1937573"/>
            <a:ext cx="142323" cy="307795"/>
          </a:xfrm>
          <a:prstGeom prst="rect">
            <a:avLst/>
          </a:prstGeom>
          <a:noFill/>
        </p:spPr>
        <p:txBody>
          <a:bodyPr wrap="square" lIns="0" tIns="0" rIns="0" bIns="0" rtlCol="0">
            <a:noAutofit/>
          </a:bodyPr>
          <a:lstStyle/>
          <a:p>
            <a:r>
              <a:rPr lang="en-US" sz="1000" b="1" spc="-150" dirty="0">
                <a:solidFill>
                  <a:srgbClr val="FF0000"/>
                </a:solidFill>
              </a:rPr>
              <a:t>2</a:t>
            </a:r>
          </a:p>
        </p:txBody>
      </p:sp>
    </p:spTree>
    <p:extLst>
      <p:ext uri="{BB962C8B-B14F-4D97-AF65-F5344CB8AC3E}">
        <p14:creationId xmlns:p14="http://schemas.microsoft.com/office/powerpoint/2010/main" val="42299193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SMALL and Medium </a:t>
            </a:r>
            <a:br>
              <a:rPr lang="en-GB"/>
            </a:br>
            <a:r>
              <a:rPr lang="en-GB"/>
              <a:t>Commercial offices</a:t>
            </a:r>
          </a:p>
        </p:txBody>
      </p:sp>
      <p:pic>
        <p:nvPicPr>
          <p:cNvPr id="95" name="Picture 94">
            <a:hlinkClick r:id="rId2"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pic>
        <p:nvPicPr>
          <p:cNvPr id="49" name="Picture 48">
            <a:extLst>
              <a:ext uri="{FF2B5EF4-FFF2-40B4-BE49-F238E27FC236}">
                <a16:creationId xmlns:a16="http://schemas.microsoft.com/office/drawing/2014/main" id="{C501FB71-AC74-D245-BB81-832F531A1E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3961" y="1532628"/>
            <a:ext cx="6071532" cy="4047687"/>
          </a:xfrm>
          <a:prstGeom prst="rect">
            <a:avLst/>
          </a:prstGeom>
        </p:spPr>
      </p:pic>
      <p:grpSp>
        <p:nvGrpSpPr>
          <p:cNvPr id="2" name="Group 1">
            <a:extLst>
              <a:ext uri="{FF2B5EF4-FFF2-40B4-BE49-F238E27FC236}">
                <a16:creationId xmlns:a16="http://schemas.microsoft.com/office/drawing/2014/main" id="{335CFEB1-8B14-034E-9FF2-A8EDADFF02FB}"/>
              </a:ext>
            </a:extLst>
          </p:cNvPr>
          <p:cNvGrpSpPr/>
          <p:nvPr/>
        </p:nvGrpSpPr>
        <p:grpSpPr>
          <a:xfrm>
            <a:off x="525709" y="1096917"/>
            <a:ext cx="10480463" cy="5266279"/>
            <a:chOff x="525709" y="1096917"/>
            <a:chExt cx="10480463" cy="5266279"/>
          </a:xfrm>
        </p:grpSpPr>
        <p:grpSp>
          <p:nvGrpSpPr>
            <p:cNvPr id="50" name="Group 49">
              <a:extLst>
                <a:ext uri="{FF2B5EF4-FFF2-40B4-BE49-F238E27FC236}">
                  <a16:creationId xmlns:a16="http://schemas.microsoft.com/office/drawing/2014/main" id="{110A7379-AB95-EC49-A424-3BA25F99EE10}"/>
                </a:ext>
              </a:extLst>
            </p:cNvPr>
            <p:cNvGrpSpPr/>
            <p:nvPr/>
          </p:nvGrpSpPr>
          <p:grpSpPr>
            <a:xfrm>
              <a:off x="525709" y="1096917"/>
              <a:ext cx="10480463" cy="5266279"/>
              <a:chOff x="525709" y="1096917"/>
              <a:chExt cx="10480463" cy="5266279"/>
            </a:xfrm>
          </p:grpSpPr>
          <p:sp>
            <p:nvSpPr>
              <p:cNvPr id="51" name="TextBox 50">
                <a:extLst>
                  <a:ext uri="{FF2B5EF4-FFF2-40B4-BE49-F238E27FC236}">
                    <a16:creationId xmlns:a16="http://schemas.microsoft.com/office/drawing/2014/main" id="{2D51CC2C-8FCA-C746-8473-0D5EC9039E25}"/>
                  </a:ext>
                </a:extLst>
              </p:cNvPr>
              <p:cNvSpPr txBox="1"/>
              <p:nvPr/>
            </p:nvSpPr>
            <p:spPr>
              <a:xfrm>
                <a:off x="9624098" y="3896260"/>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C202E"/>
                    </a:solidFill>
                    <a:effectLst/>
                    <a:uLnTx/>
                    <a:uFillTx/>
                    <a:latin typeface="Arial Black"/>
                    <a:ea typeface="+mn-ea"/>
                    <a:cs typeface="+mn-cs"/>
                  </a:rPr>
                  <a:t>PC/MOBILE </a:t>
                </a:r>
                <a:r>
                  <a:rPr lang="en-US" sz="800" b="1" dirty="0">
                    <a:solidFill>
                      <a:srgbClr val="DC202E"/>
                    </a:solidFill>
                    <a:latin typeface="Arial Black"/>
                  </a:rPr>
                  <a:t>ACCESS</a:t>
                </a:r>
                <a:r>
                  <a:rPr kumimoji="0" lang="en-US" sz="800" b="1" i="0" u="none" strike="noStrike" kern="1200" cap="none" spc="0" normalizeH="0" baseline="0" noProof="0" dirty="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dirty="0">
                    <a:solidFill>
                      <a:prstClr val="black"/>
                    </a:solidFill>
                    <a:latin typeface="Arial"/>
                  </a:rPr>
                  <a:t>REMOTE MANAGEMENT</a:t>
                </a:r>
                <a:endParaRPr kumimoji="0" lang="en-US" sz="800" b="1" i="0" u="none" strike="noStrike" kern="1200" cap="none" spc="0" normalizeH="0" baseline="0" noProof="0" dirty="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54D204A3-7FC5-1B46-B54F-7800EE29C762}"/>
                  </a:ext>
                </a:extLst>
              </p:cNvPr>
              <p:cNvSpPr txBox="1"/>
              <p:nvPr/>
            </p:nvSpPr>
            <p:spPr>
              <a:xfrm>
                <a:off x="1988020" y="1194743"/>
                <a:ext cx="2065048"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53" name="Straight Connector 52">
                <a:extLst>
                  <a:ext uri="{FF2B5EF4-FFF2-40B4-BE49-F238E27FC236}">
                    <a16:creationId xmlns:a16="http://schemas.microsoft.com/office/drawing/2014/main" id="{653A0639-12D0-6F49-B489-FD83A705ABC0}"/>
                  </a:ext>
                </a:extLst>
              </p:cNvPr>
              <p:cNvCxnSpPr>
                <a:cxnSpLocks/>
                <a:stCxn id="84" idx="2"/>
              </p:cNvCxnSpPr>
              <p:nvPr/>
            </p:nvCxnSpPr>
            <p:spPr>
              <a:xfrm>
                <a:off x="4304717" y="1499214"/>
                <a:ext cx="0" cy="1539207"/>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Elbow Connector 180">
                <a:extLst>
                  <a:ext uri="{FF2B5EF4-FFF2-40B4-BE49-F238E27FC236}">
                    <a16:creationId xmlns:a16="http://schemas.microsoft.com/office/drawing/2014/main" id="{AD508A80-669F-E645-8775-5D49785BCE21}"/>
                  </a:ext>
                </a:extLst>
              </p:cNvPr>
              <p:cNvCxnSpPr>
                <a:cxnSpLocks/>
                <a:stCxn id="76" idx="1"/>
              </p:cNvCxnSpPr>
              <p:nvPr/>
            </p:nvCxnSpPr>
            <p:spPr>
              <a:xfrm rot="10800000" flipV="1">
                <a:off x="7252460" y="1955479"/>
                <a:ext cx="1950220" cy="1126197"/>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C35B26-D722-DB41-8135-8F4352613951}"/>
                  </a:ext>
                </a:extLst>
              </p:cNvPr>
              <p:cNvSpPr txBox="1"/>
              <p:nvPr/>
            </p:nvSpPr>
            <p:spPr>
              <a:xfrm>
                <a:off x="9606156" y="1883280"/>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56" name="TextBox 55">
                <a:extLst>
                  <a:ext uri="{FF2B5EF4-FFF2-40B4-BE49-F238E27FC236}">
                    <a16:creationId xmlns:a16="http://schemas.microsoft.com/office/drawing/2014/main" id="{F7A19B5C-CB1C-5640-8CC1-2FB805D80C63}"/>
                  </a:ext>
                </a:extLst>
              </p:cNvPr>
              <p:cNvSpPr txBox="1"/>
              <p:nvPr/>
            </p:nvSpPr>
            <p:spPr>
              <a:xfrm>
                <a:off x="9609028" y="2292449"/>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57" name="TextBox 56">
                <a:extLst>
                  <a:ext uri="{FF2B5EF4-FFF2-40B4-BE49-F238E27FC236}">
                    <a16:creationId xmlns:a16="http://schemas.microsoft.com/office/drawing/2014/main" id="{7ED655E7-7CDF-D549-A2EA-F489F35B7284}"/>
                  </a:ext>
                </a:extLst>
              </p:cNvPr>
              <p:cNvSpPr txBox="1"/>
              <p:nvPr/>
            </p:nvSpPr>
            <p:spPr>
              <a:xfrm>
                <a:off x="3904294" y="5485301"/>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58" name="Elbow Connector 180">
                <a:extLst>
                  <a:ext uri="{FF2B5EF4-FFF2-40B4-BE49-F238E27FC236}">
                    <a16:creationId xmlns:a16="http://schemas.microsoft.com/office/drawing/2014/main" id="{CDA9ADBD-EA21-964E-9ECD-D83AB573D2E9}"/>
                  </a:ext>
                </a:extLst>
              </p:cNvPr>
              <p:cNvCxnSpPr>
                <a:cxnSpLocks/>
              </p:cNvCxnSpPr>
              <p:nvPr/>
            </p:nvCxnSpPr>
            <p:spPr>
              <a:xfrm rot="5400000" flipH="1" flipV="1">
                <a:off x="3286676" y="4088465"/>
                <a:ext cx="1732829" cy="948343"/>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F91A912-9131-A94E-875C-9861EBD79DE3}"/>
                  </a:ext>
                </a:extLst>
              </p:cNvPr>
              <p:cNvSpPr txBox="1"/>
              <p:nvPr/>
            </p:nvSpPr>
            <p:spPr>
              <a:xfrm>
                <a:off x="5204105" y="1185305"/>
                <a:ext cx="984773"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LIGHTING LEVEL </a:t>
                </a:r>
                <a:r>
                  <a:rPr kumimoji="0" lang="en-US" sz="800" b="1" i="0" u="none" strike="noStrike" kern="1200" cap="none" spc="0" normalizeH="0" baseline="0" noProof="0">
                    <a:ln>
                      <a:noFill/>
                    </a:ln>
                    <a:solidFill>
                      <a:prstClr val="black"/>
                    </a:solidFill>
                    <a:effectLst/>
                    <a:uLnTx/>
                    <a:uFillTx/>
                    <a:latin typeface="Arial"/>
                    <a:ea typeface="+mn-ea"/>
                    <a:cs typeface="+mn-cs"/>
                  </a:rPr>
                  <a:t>CONTROL</a:t>
                </a:r>
              </a:p>
            </p:txBody>
          </p:sp>
          <p:cxnSp>
            <p:nvCxnSpPr>
              <p:cNvPr id="60" name="Elbow Connector 215">
                <a:extLst>
                  <a:ext uri="{FF2B5EF4-FFF2-40B4-BE49-F238E27FC236}">
                    <a16:creationId xmlns:a16="http://schemas.microsoft.com/office/drawing/2014/main" id="{6F128646-3232-C54A-A6D3-F6D2C8D3ADB6}"/>
                  </a:ext>
                </a:extLst>
              </p:cNvPr>
              <p:cNvCxnSpPr>
                <a:cxnSpLocks/>
              </p:cNvCxnSpPr>
              <p:nvPr/>
            </p:nvCxnSpPr>
            <p:spPr>
              <a:xfrm>
                <a:off x="4988831" y="1563968"/>
                <a:ext cx="1210048" cy="1028298"/>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6802AF8-0417-7D49-B774-08564F4194D1}"/>
                  </a:ext>
                </a:extLst>
              </p:cNvPr>
              <p:cNvSpPr txBox="1"/>
              <p:nvPr/>
            </p:nvSpPr>
            <p:spPr>
              <a:xfrm>
                <a:off x="629207" y="5330418"/>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2" name="TextBox 61">
                <a:extLst>
                  <a:ext uri="{FF2B5EF4-FFF2-40B4-BE49-F238E27FC236}">
                    <a16:creationId xmlns:a16="http://schemas.microsoft.com/office/drawing/2014/main" id="{18320D29-443C-5644-867A-EED95192FFB0}"/>
                  </a:ext>
                </a:extLst>
              </p:cNvPr>
              <p:cNvSpPr txBox="1"/>
              <p:nvPr/>
            </p:nvSpPr>
            <p:spPr>
              <a:xfrm>
                <a:off x="9624098" y="4795041"/>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63" name="TextBox 62">
                <a:extLst>
                  <a:ext uri="{FF2B5EF4-FFF2-40B4-BE49-F238E27FC236}">
                    <a16:creationId xmlns:a16="http://schemas.microsoft.com/office/drawing/2014/main" id="{E4DF1A83-8045-E144-AC77-C525F8632402}"/>
                  </a:ext>
                </a:extLst>
              </p:cNvPr>
              <p:cNvSpPr txBox="1"/>
              <p:nvPr/>
            </p:nvSpPr>
            <p:spPr>
              <a:xfrm>
                <a:off x="525709" y="2009237"/>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67BC062D-940E-CE4B-9EE2-444D1082FF5E}"/>
                  </a:ext>
                </a:extLst>
              </p:cNvPr>
              <p:cNvSpPr txBox="1"/>
              <p:nvPr/>
            </p:nvSpPr>
            <p:spPr>
              <a:xfrm>
                <a:off x="955735" y="4411249"/>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65" name="Elbow Connector 215">
                <a:extLst>
                  <a:ext uri="{FF2B5EF4-FFF2-40B4-BE49-F238E27FC236}">
                    <a16:creationId xmlns:a16="http://schemas.microsoft.com/office/drawing/2014/main" id="{7575A990-083A-2346-9FA0-D30400C367DE}"/>
                  </a:ext>
                </a:extLst>
              </p:cNvPr>
              <p:cNvCxnSpPr>
                <a:cxnSpLocks/>
                <a:stCxn id="74" idx="0"/>
              </p:cNvCxnSpPr>
              <p:nvPr/>
            </p:nvCxnSpPr>
            <p:spPr>
              <a:xfrm rot="5400000" flipH="1" flipV="1">
                <a:off x="2531827" y="3328986"/>
                <a:ext cx="490005" cy="1577619"/>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0D2C610-B738-B04E-8606-BF09CF8BEE41}"/>
                  </a:ext>
                </a:extLst>
              </p:cNvPr>
              <p:cNvSpPr txBox="1"/>
              <p:nvPr/>
            </p:nvSpPr>
            <p:spPr>
              <a:xfrm>
                <a:off x="9606156" y="2738604"/>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67" name="Elbow Connector 205">
                <a:extLst>
                  <a:ext uri="{FF2B5EF4-FFF2-40B4-BE49-F238E27FC236}">
                    <a16:creationId xmlns:a16="http://schemas.microsoft.com/office/drawing/2014/main" id="{B54A3583-E175-EB40-8E37-44014EEDBE77}"/>
                  </a:ext>
                </a:extLst>
              </p:cNvPr>
              <p:cNvCxnSpPr>
                <a:cxnSpLocks/>
                <a:stCxn id="80" idx="2"/>
              </p:cNvCxnSpPr>
              <p:nvPr/>
            </p:nvCxnSpPr>
            <p:spPr>
              <a:xfrm rot="16200000" flipH="1">
                <a:off x="5811552" y="2387817"/>
                <a:ext cx="1928813" cy="208581"/>
              </a:xfrm>
              <a:prstGeom prst="bentConnector3">
                <a:avLst>
                  <a:gd name="adj1" fmla="val 25144"/>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BB2B992-EF54-F243-B507-DD069FAEF633}"/>
                  </a:ext>
                </a:extLst>
              </p:cNvPr>
              <p:cNvGrpSpPr/>
              <p:nvPr/>
            </p:nvGrpSpPr>
            <p:grpSpPr>
              <a:xfrm>
                <a:off x="1180941" y="5910923"/>
                <a:ext cx="9825231" cy="452273"/>
                <a:chOff x="2519169" y="5910923"/>
                <a:chExt cx="7056507" cy="452273"/>
              </a:xfrm>
            </p:grpSpPr>
            <p:sp>
              <p:nvSpPr>
                <p:cNvPr id="89" name="TextBox 88">
                  <a:extLst>
                    <a:ext uri="{FF2B5EF4-FFF2-40B4-BE49-F238E27FC236}">
                      <a16:creationId xmlns:a16="http://schemas.microsoft.com/office/drawing/2014/main" id="{98CB539F-AA00-0647-804F-71497B0A5AFB}"/>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91" name="TextBox 90">
                  <a:extLst>
                    <a:ext uri="{FF2B5EF4-FFF2-40B4-BE49-F238E27FC236}">
                      <a16:creationId xmlns:a16="http://schemas.microsoft.com/office/drawing/2014/main" id="{2D8C4434-790F-2247-BF70-4A55C59AD23E}"/>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92" name="TextBox 91">
                  <a:extLst>
                    <a:ext uri="{FF2B5EF4-FFF2-40B4-BE49-F238E27FC236}">
                      <a16:creationId xmlns:a16="http://schemas.microsoft.com/office/drawing/2014/main" id="{9D7EEE46-31A7-0244-BEAC-B07BD964687A}"/>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69" name="Elbow Connector 205">
                <a:extLst>
                  <a:ext uri="{FF2B5EF4-FFF2-40B4-BE49-F238E27FC236}">
                    <a16:creationId xmlns:a16="http://schemas.microsoft.com/office/drawing/2014/main" id="{790381E1-C2D5-DA4E-AD88-B2C66BB478AF}"/>
                  </a:ext>
                </a:extLst>
              </p:cNvPr>
              <p:cNvCxnSpPr>
                <a:cxnSpLocks/>
                <a:stCxn id="83" idx="1"/>
              </p:cNvCxnSpPr>
              <p:nvPr/>
            </p:nvCxnSpPr>
            <p:spPr>
              <a:xfrm rot="10800000">
                <a:off x="5578765" y="3297382"/>
                <a:ext cx="3602597" cy="703566"/>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70" name="Elbow Connector 215">
                <a:extLst>
                  <a:ext uri="{FF2B5EF4-FFF2-40B4-BE49-F238E27FC236}">
                    <a16:creationId xmlns:a16="http://schemas.microsoft.com/office/drawing/2014/main" id="{3CD6A366-6235-9D44-BF6C-1627C306114C}"/>
                  </a:ext>
                </a:extLst>
              </p:cNvPr>
              <p:cNvCxnSpPr>
                <a:cxnSpLocks/>
              </p:cNvCxnSpPr>
              <p:nvPr/>
            </p:nvCxnSpPr>
            <p:spPr>
              <a:xfrm rot="16200000" flipH="1">
                <a:off x="6276452" y="4318722"/>
                <a:ext cx="1121608" cy="958107"/>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6C48506-886B-7E4B-9AAB-4965EA49FC5F}"/>
                  </a:ext>
                </a:extLst>
              </p:cNvPr>
              <p:cNvSpPr txBox="1"/>
              <p:nvPr/>
            </p:nvSpPr>
            <p:spPr>
              <a:xfrm>
                <a:off x="6920348" y="1221708"/>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HUMIDITY,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72" name="TextBox 71">
                <a:extLst>
                  <a:ext uri="{FF2B5EF4-FFF2-40B4-BE49-F238E27FC236}">
                    <a16:creationId xmlns:a16="http://schemas.microsoft.com/office/drawing/2014/main" id="{5834C933-062B-094B-BF1B-9E6CC53842E2}"/>
                  </a:ext>
                </a:extLst>
              </p:cNvPr>
              <p:cNvSpPr txBox="1"/>
              <p:nvPr/>
            </p:nvSpPr>
            <p:spPr>
              <a:xfrm>
                <a:off x="7577529" y="5470960"/>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73" name="Picture 72">
                <a:extLst>
                  <a:ext uri="{FF2B5EF4-FFF2-40B4-BE49-F238E27FC236}">
                    <a16:creationId xmlns:a16="http://schemas.microsoft.com/office/drawing/2014/main" id="{0A5BE366-4BB9-AA41-AEF3-777A861E87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604" y="1938833"/>
                <a:ext cx="384972" cy="384972"/>
              </a:xfrm>
              <a:prstGeom prst="rect">
                <a:avLst/>
              </a:prstGeom>
            </p:spPr>
          </p:pic>
          <p:pic>
            <p:nvPicPr>
              <p:cNvPr id="74" name="Picture 73">
                <a:extLst>
                  <a:ext uri="{FF2B5EF4-FFF2-40B4-BE49-F238E27FC236}">
                    <a16:creationId xmlns:a16="http://schemas.microsoft.com/office/drawing/2014/main" id="{5E3DB7E2-CF60-F54E-B422-28E1D5F3B2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534" y="4362797"/>
                <a:ext cx="384972" cy="384972"/>
              </a:xfrm>
              <a:prstGeom prst="rect">
                <a:avLst/>
              </a:prstGeom>
            </p:spPr>
          </p:pic>
          <p:pic>
            <p:nvPicPr>
              <p:cNvPr id="75" name="Picture 74">
                <a:extLst>
                  <a:ext uri="{FF2B5EF4-FFF2-40B4-BE49-F238E27FC236}">
                    <a16:creationId xmlns:a16="http://schemas.microsoft.com/office/drawing/2014/main" id="{80870A5F-67C6-B042-BFF6-3701C162A7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8211" y="5237774"/>
                <a:ext cx="384972" cy="384972"/>
              </a:xfrm>
              <a:prstGeom prst="rect">
                <a:avLst/>
              </a:prstGeom>
            </p:spPr>
          </p:pic>
          <p:pic>
            <p:nvPicPr>
              <p:cNvPr id="76" name="Picture 75">
                <a:extLst>
                  <a:ext uri="{FF2B5EF4-FFF2-40B4-BE49-F238E27FC236}">
                    <a16:creationId xmlns:a16="http://schemas.microsoft.com/office/drawing/2014/main" id="{E990804E-8712-6543-8B34-DD74FEFEF5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2680" y="1762994"/>
                <a:ext cx="384972" cy="384972"/>
              </a:xfrm>
              <a:prstGeom prst="rect">
                <a:avLst/>
              </a:prstGeom>
            </p:spPr>
          </p:pic>
          <p:pic>
            <p:nvPicPr>
              <p:cNvPr id="77" name="Picture 76">
                <a:extLst>
                  <a:ext uri="{FF2B5EF4-FFF2-40B4-BE49-F238E27FC236}">
                    <a16:creationId xmlns:a16="http://schemas.microsoft.com/office/drawing/2014/main" id="{6B2E9347-5E39-C547-98B9-B0AE1F3A83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9994" y="4764769"/>
                <a:ext cx="384972" cy="384972"/>
              </a:xfrm>
              <a:prstGeom prst="rect">
                <a:avLst/>
              </a:prstGeom>
            </p:spPr>
          </p:pic>
          <p:pic>
            <p:nvPicPr>
              <p:cNvPr id="78" name="Picture 77">
                <a:extLst>
                  <a:ext uri="{FF2B5EF4-FFF2-40B4-BE49-F238E27FC236}">
                    <a16:creationId xmlns:a16="http://schemas.microsoft.com/office/drawing/2014/main" id="{1222F044-5C2E-2A41-8708-CA5999D420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23160" y="5384003"/>
                <a:ext cx="384972" cy="384972"/>
              </a:xfrm>
              <a:prstGeom prst="rect">
                <a:avLst/>
              </a:prstGeom>
            </p:spPr>
          </p:pic>
          <p:pic>
            <p:nvPicPr>
              <p:cNvPr id="79" name="Picture 78">
                <a:extLst>
                  <a:ext uri="{FF2B5EF4-FFF2-40B4-BE49-F238E27FC236}">
                    <a16:creationId xmlns:a16="http://schemas.microsoft.com/office/drawing/2014/main" id="{801749CD-9A5F-A745-87DC-B2E95545A77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490785" y="5439361"/>
                <a:ext cx="384972" cy="384972"/>
              </a:xfrm>
              <a:prstGeom prst="rect">
                <a:avLst/>
              </a:prstGeom>
            </p:spPr>
          </p:pic>
          <p:pic>
            <p:nvPicPr>
              <p:cNvPr id="80" name="Picture 79">
                <a:extLst>
                  <a:ext uri="{FF2B5EF4-FFF2-40B4-BE49-F238E27FC236}">
                    <a16:creationId xmlns:a16="http://schemas.microsoft.com/office/drawing/2014/main" id="{94330FA7-A8A5-9C4F-A0A7-9B3DA3A948B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79182" y="1142730"/>
                <a:ext cx="384972" cy="384972"/>
              </a:xfrm>
              <a:prstGeom prst="rect">
                <a:avLst/>
              </a:prstGeom>
            </p:spPr>
          </p:pic>
          <p:pic>
            <p:nvPicPr>
              <p:cNvPr id="81" name="Picture 80">
                <a:extLst>
                  <a:ext uri="{FF2B5EF4-FFF2-40B4-BE49-F238E27FC236}">
                    <a16:creationId xmlns:a16="http://schemas.microsoft.com/office/drawing/2014/main" id="{DE074E8A-1161-454B-9E1F-85BDFE86D3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1681" y="2223906"/>
                <a:ext cx="384972" cy="384972"/>
              </a:xfrm>
              <a:prstGeom prst="rect">
                <a:avLst/>
              </a:prstGeom>
            </p:spPr>
          </p:pic>
          <p:pic>
            <p:nvPicPr>
              <p:cNvPr id="82" name="Picture 81">
                <a:extLst>
                  <a:ext uri="{FF2B5EF4-FFF2-40B4-BE49-F238E27FC236}">
                    <a16:creationId xmlns:a16="http://schemas.microsoft.com/office/drawing/2014/main" id="{29EC8C40-5FAC-084A-91D1-E502D31FFF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3466" y="2663691"/>
                <a:ext cx="384972" cy="384972"/>
              </a:xfrm>
              <a:prstGeom prst="rect">
                <a:avLst/>
              </a:prstGeom>
            </p:spPr>
          </p:pic>
          <p:pic>
            <p:nvPicPr>
              <p:cNvPr id="83" name="Picture 82">
                <a:extLst>
                  <a:ext uri="{FF2B5EF4-FFF2-40B4-BE49-F238E27FC236}">
                    <a16:creationId xmlns:a16="http://schemas.microsoft.com/office/drawing/2014/main" id="{B8B000BB-3E0F-404F-88ED-D83BA49810A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81361" y="3808462"/>
                <a:ext cx="384972" cy="384972"/>
              </a:xfrm>
              <a:prstGeom prst="rect">
                <a:avLst/>
              </a:prstGeom>
            </p:spPr>
          </p:pic>
          <p:pic>
            <p:nvPicPr>
              <p:cNvPr id="84" name="Picture 83">
                <a:extLst>
                  <a:ext uri="{FF2B5EF4-FFF2-40B4-BE49-F238E27FC236}">
                    <a16:creationId xmlns:a16="http://schemas.microsoft.com/office/drawing/2014/main" id="{38BB2CA9-5801-E349-B01A-D9BCFCC8DB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2231" y="1114242"/>
                <a:ext cx="384972" cy="384972"/>
              </a:xfrm>
              <a:prstGeom prst="rect">
                <a:avLst/>
              </a:prstGeom>
            </p:spPr>
          </p:pic>
          <p:pic>
            <p:nvPicPr>
              <p:cNvPr id="85" name="Picture 84">
                <a:extLst>
                  <a:ext uri="{FF2B5EF4-FFF2-40B4-BE49-F238E27FC236}">
                    <a16:creationId xmlns:a16="http://schemas.microsoft.com/office/drawing/2014/main" id="{D86CEAC9-C8AC-AA46-8BEB-1793FA7656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0915" y="1096917"/>
                <a:ext cx="384972" cy="384972"/>
              </a:xfrm>
              <a:prstGeom prst="rect">
                <a:avLst/>
              </a:prstGeom>
            </p:spPr>
          </p:pic>
          <p:cxnSp>
            <p:nvCxnSpPr>
              <p:cNvPr id="86" name="Elbow Connector 215">
                <a:extLst>
                  <a:ext uri="{FF2B5EF4-FFF2-40B4-BE49-F238E27FC236}">
                    <a16:creationId xmlns:a16="http://schemas.microsoft.com/office/drawing/2014/main" id="{F680AC77-2934-9441-A718-905CBDDD98F3}"/>
                  </a:ext>
                </a:extLst>
              </p:cNvPr>
              <p:cNvCxnSpPr>
                <a:cxnSpLocks/>
                <a:endCxn id="77" idx="1"/>
              </p:cNvCxnSpPr>
              <p:nvPr/>
            </p:nvCxnSpPr>
            <p:spPr>
              <a:xfrm>
                <a:off x="7957649" y="3875701"/>
                <a:ext cx="1242345" cy="1081554"/>
              </a:xfrm>
              <a:prstGeom prst="bentConnector3">
                <a:avLst>
                  <a:gd name="adj1" fmla="val 932"/>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Elbow Connector 215">
                <a:extLst>
                  <a:ext uri="{FF2B5EF4-FFF2-40B4-BE49-F238E27FC236}">
                    <a16:creationId xmlns:a16="http://schemas.microsoft.com/office/drawing/2014/main" id="{9E56C732-A381-E24B-95C5-669DFFB7168D}"/>
                  </a:ext>
                </a:extLst>
              </p:cNvPr>
              <p:cNvCxnSpPr>
                <a:cxnSpLocks/>
                <a:stCxn id="73" idx="3"/>
              </p:cNvCxnSpPr>
              <p:nvPr/>
            </p:nvCxnSpPr>
            <p:spPr>
              <a:xfrm>
                <a:off x="2215576" y="2131319"/>
                <a:ext cx="1616353" cy="1266846"/>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93" name="Elbow Connector 215">
              <a:extLst>
                <a:ext uri="{FF2B5EF4-FFF2-40B4-BE49-F238E27FC236}">
                  <a16:creationId xmlns:a16="http://schemas.microsoft.com/office/drawing/2014/main" id="{DC3C91E5-B471-1D46-B024-F513D06E1E52}"/>
                </a:ext>
              </a:extLst>
            </p:cNvPr>
            <p:cNvCxnSpPr>
              <a:cxnSpLocks/>
            </p:cNvCxnSpPr>
            <p:nvPr/>
          </p:nvCxnSpPr>
          <p:spPr>
            <a:xfrm flipV="1">
              <a:off x="2119846" y="4385594"/>
              <a:ext cx="2054572" cy="1044666"/>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64796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200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1000"/>
                                        <p:tgtEl>
                                          <p:spTgt spid="4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809DE-64D4-994C-87CB-FF3AA1609E6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8" name="Rectangle 47">
            <a:extLst>
              <a:ext uri="{FF2B5EF4-FFF2-40B4-BE49-F238E27FC236}">
                <a16:creationId xmlns:a16="http://schemas.microsoft.com/office/drawing/2014/main" id="{4C33D4F3-C460-9547-BE9D-D2EDB693340D}"/>
              </a:ext>
            </a:extLst>
          </p:cNvPr>
          <p:cNvSpPr/>
          <p:nvPr/>
        </p:nvSpPr>
        <p:spPr>
          <a:xfrm>
            <a:off x="39876" y="0"/>
            <a:ext cx="14769092" cy="6858000"/>
          </a:xfrm>
          <a:prstGeom prst="rect">
            <a:avLst/>
          </a:prstGeom>
          <a:gradFill flip="none" rotWithShape="1">
            <a:gsLst>
              <a:gs pos="0">
                <a:schemeClr val="bg1">
                  <a:alpha val="0"/>
                </a:schemeClr>
              </a:gs>
              <a:gs pos="5000">
                <a:schemeClr val="bg1">
                  <a:alpha val="33000"/>
                </a:schemeClr>
              </a:gs>
              <a:gs pos="4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7" name="Titel 1">
            <a:extLst>
              <a:ext uri="{FF2B5EF4-FFF2-40B4-BE49-F238E27FC236}">
                <a16:creationId xmlns:a16="http://schemas.microsoft.com/office/drawing/2014/main" id="{93180A8B-F3D4-D049-BC75-C36731ED464A}"/>
              </a:ext>
            </a:extLst>
          </p:cNvPr>
          <p:cNvSpPr txBox="1">
            <a:spLocks/>
          </p:cNvSpPr>
          <p:nvPr/>
        </p:nvSpPr>
        <p:spPr>
          <a:xfrm>
            <a:off x="424553" y="581246"/>
            <a:ext cx="470303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t>About us</a:t>
            </a:r>
          </a:p>
        </p:txBody>
      </p:sp>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25" name="Rectangle 24">
            <a:extLst>
              <a:ext uri="{FF2B5EF4-FFF2-40B4-BE49-F238E27FC236}">
                <a16:creationId xmlns:a16="http://schemas.microsoft.com/office/drawing/2014/main" id="{C682B10E-396E-D147-8920-FCBEC642A731}"/>
              </a:ext>
            </a:extLst>
          </p:cNvPr>
          <p:cNvSpPr/>
          <p:nvPr/>
        </p:nvSpPr>
        <p:spPr>
          <a:xfrm>
            <a:off x="3863752" y="2688014"/>
            <a:ext cx="5923042" cy="3585597"/>
          </a:xfrm>
          <a:prstGeom prst="rect">
            <a:avLst/>
          </a:prstGeom>
        </p:spPr>
        <p:txBody>
          <a:bodyPr wrap="square">
            <a:spAutoFit/>
          </a:bodyPr>
          <a:lstStyle/>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More than 10 million buildings</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More than 2100 engineers dedicated </a:t>
            </a:r>
            <a:br>
              <a:rPr lang="en-GB" b="1">
                <a:solidFill>
                  <a:srgbClr val="303030"/>
                </a:solidFill>
                <a:latin typeface="Arial" panose="020B0604020202020204" pitchFamily="34" charset="0"/>
                <a:cs typeface="Arial" panose="020B0604020202020204" pitchFamily="34" charset="0"/>
              </a:rPr>
            </a:br>
            <a:r>
              <a:rPr lang="en-GB" b="1">
                <a:solidFill>
                  <a:srgbClr val="303030"/>
                </a:solidFill>
                <a:latin typeface="Arial" panose="020B0604020202020204" pitchFamily="34" charset="0"/>
                <a:cs typeface="Arial" panose="020B0604020202020204" pitchFamily="34" charset="0"/>
              </a:rPr>
              <a:t>to building controls</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Building solutions in more than 75 countries</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More than 32,000 partner channels</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More than 4000 patents for building controls</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Largest pure player in building automation</a:t>
            </a:r>
          </a:p>
          <a:p>
            <a:pPr marL="284400" indent="-285750">
              <a:spcAft>
                <a:spcPts val="1300"/>
              </a:spcAft>
              <a:buClr>
                <a:schemeClr val="accent1"/>
              </a:buClr>
              <a:buFont typeface="Arial" panose="020B0604020202020204" pitchFamily="34" charset="0"/>
              <a:buChar char="•"/>
            </a:pPr>
            <a:r>
              <a:rPr lang="en-GB" b="1">
                <a:solidFill>
                  <a:srgbClr val="303030"/>
                </a:solidFill>
                <a:latin typeface="Arial" panose="020B0604020202020204" pitchFamily="34" charset="0"/>
                <a:cs typeface="Arial" panose="020B0604020202020204" pitchFamily="34" charset="0"/>
              </a:rPr>
              <a:t>Solutions designed to deliver vertical </a:t>
            </a:r>
            <a:br>
              <a:rPr lang="en-GB" b="1">
                <a:solidFill>
                  <a:srgbClr val="303030"/>
                </a:solidFill>
                <a:latin typeface="Arial" panose="020B0604020202020204" pitchFamily="34" charset="0"/>
                <a:cs typeface="Arial" panose="020B0604020202020204" pitchFamily="34" charset="0"/>
              </a:rPr>
            </a:br>
            <a:r>
              <a:rPr lang="en-GB" b="1">
                <a:solidFill>
                  <a:srgbClr val="303030"/>
                </a:solidFill>
                <a:latin typeface="Arial" panose="020B0604020202020204" pitchFamily="34" charset="0"/>
                <a:cs typeface="Arial" panose="020B0604020202020204" pitchFamily="34" charset="0"/>
              </a:rPr>
              <a:t>based outcome</a:t>
            </a:r>
          </a:p>
        </p:txBody>
      </p:sp>
      <p:sp>
        <p:nvSpPr>
          <p:cNvPr id="45" name="Titel 1">
            <a:extLst>
              <a:ext uri="{FF2B5EF4-FFF2-40B4-BE49-F238E27FC236}">
                <a16:creationId xmlns:a16="http://schemas.microsoft.com/office/drawing/2014/main" id="{2FA8B462-0435-2D49-9324-F013E8E8C7EA}"/>
              </a:ext>
            </a:extLst>
          </p:cNvPr>
          <p:cNvSpPr txBox="1">
            <a:spLocks/>
          </p:cNvSpPr>
          <p:nvPr/>
        </p:nvSpPr>
        <p:spPr>
          <a:xfrm>
            <a:off x="404002" y="2432134"/>
            <a:ext cx="4100646" cy="221438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300"/>
              </a:lnSpc>
            </a:pPr>
            <a:r>
              <a:rPr lang="en-GB" sz="4000" spc="-150">
                <a:solidFill>
                  <a:schemeClr val="accent1"/>
                </a:solidFill>
              </a:rPr>
              <a:t>Of proven</a:t>
            </a:r>
          </a:p>
          <a:p>
            <a:pPr>
              <a:lnSpc>
                <a:spcPts val="3300"/>
              </a:lnSpc>
            </a:pPr>
            <a:r>
              <a:rPr lang="en-GB" sz="4000" spc="-150">
                <a:solidFill>
                  <a:schemeClr val="accent1"/>
                </a:solidFill>
              </a:rPr>
              <a:t>Building solutions</a:t>
            </a:r>
          </a:p>
        </p:txBody>
      </p:sp>
      <p:sp>
        <p:nvSpPr>
          <p:cNvPr id="46" name="Titel 1">
            <a:extLst>
              <a:ext uri="{FF2B5EF4-FFF2-40B4-BE49-F238E27FC236}">
                <a16:creationId xmlns:a16="http://schemas.microsoft.com/office/drawing/2014/main" id="{532EEEAA-8140-BD45-AC74-7503543922F8}"/>
              </a:ext>
            </a:extLst>
          </p:cNvPr>
          <p:cNvSpPr txBox="1">
            <a:spLocks/>
          </p:cNvSpPr>
          <p:nvPr/>
        </p:nvSpPr>
        <p:spPr>
          <a:xfrm>
            <a:off x="309218" y="2002681"/>
            <a:ext cx="79419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z="10000" spc="-300">
                <a:solidFill>
                  <a:schemeClr val="accent1"/>
                </a:solidFill>
              </a:rPr>
              <a:t>125 YEARS</a:t>
            </a:r>
          </a:p>
        </p:txBody>
      </p:sp>
    </p:spTree>
    <p:extLst>
      <p:ext uri="{BB962C8B-B14F-4D97-AF65-F5344CB8AC3E}">
        <p14:creationId xmlns:p14="http://schemas.microsoft.com/office/powerpoint/2010/main" val="418614762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56ED36-2887-AD42-B787-FE4320AF8B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9715" cy="6858000"/>
          </a:xfrm>
          <a:prstGeom prst="rect">
            <a:avLst/>
          </a:prstGeom>
        </p:spPr>
      </p:pic>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effectLst>
                  <a:outerShdw blurRad="50800" dist="38100" dir="2700000" algn="tl" rotWithShape="0">
                    <a:prstClr val="black">
                      <a:alpha val="40000"/>
                    </a:prstClr>
                  </a:outerShdw>
                </a:effectLst>
              </a:rPr>
              <a:t>29</a:t>
            </a:fld>
            <a:endParaRPr lang="en-US">
              <a:effectLst>
                <a:outerShdw blurRad="50800" dist="38100" dir="2700000" algn="tl" rotWithShape="0">
                  <a:prstClr val="black">
                    <a:alpha val="40000"/>
                  </a:prstClr>
                </a:outerShdw>
              </a:effectLst>
            </a:endParaRPr>
          </a:p>
        </p:txBody>
      </p:sp>
      <p:sp>
        <p:nvSpPr>
          <p:cNvPr id="11" name="Rectangle 10">
            <a:extLst>
              <a:ext uri="{FF2B5EF4-FFF2-40B4-BE49-F238E27FC236}">
                <a16:creationId xmlns:a16="http://schemas.microsoft.com/office/drawing/2014/main" id="{3CF9FC51-6AD8-CF41-B262-EECE37E4CC6F}"/>
              </a:ext>
            </a:extLst>
          </p:cNvPr>
          <p:cNvSpPr/>
          <p:nvPr/>
        </p:nvSpPr>
        <p:spPr>
          <a:xfrm rot="3779114">
            <a:off x="270776" y="-6063448"/>
            <a:ext cx="8647205" cy="14752594"/>
          </a:xfrm>
          <a:prstGeom prst="rect">
            <a:avLst/>
          </a:prstGeom>
          <a:gradFill flip="none" rotWithShape="1">
            <a:gsLst>
              <a:gs pos="19000">
                <a:schemeClr val="bg1">
                  <a:alpha val="0"/>
                </a:schemeClr>
              </a:gs>
              <a:gs pos="48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el 1">
            <a:extLst>
              <a:ext uri="{FF2B5EF4-FFF2-40B4-BE49-F238E27FC236}">
                <a16:creationId xmlns:a16="http://schemas.microsoft.com/office/drawing/2014/main" id="{34BB068C-E9F8-9140-989D-409945CA9F31}"/>
              </a:ext>
            </a:extLst>
          </p:cNvPr>
          <p:cNvSpPr txBox="1">
            <a:spLocks/>
          </p:cNvSpPr>
          <p:nvPr/>
        </p:nvSpPr>
        <p:spPr>
          <a:xfrm>
            <a:off x="389828" y="293171"/>
            <a:ext cx="11437082" cy="14113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quick service restaurants</a:t>
            </a:r>
          </a:p>
          <a:p>
            <a:pPr>
              <a:lnSpc>
                <a:spcPts val="3800"/>
              </a:lnSpc>
            </a:pPr>
            <a:endParaRPr lang="en-GB" sz="6000" spc="-150">
              <a:solidFill>
                <a:schemeClr val="accent1"/>
              </a:solidFill>
            </a:endParaRPr>
          </a:p>
        </p:txBody>
      </p:sp>
    </p:spTree>
    <p:extLst>
      <p:ext uri="{BB962C8B-B14F-4D97-AF65-F5344CB8AC3E}">
        <p14:creationId xmlns:p14="http://schemas.microsoft.com/office/powerpoint/2010/main" val="1198116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9CA4A-C14B-9846-B5D2-EB03006D5B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8A3E0D74-AF69-5F46-9D33-BBF053109072}"/>
              </a:ext>
            </a:extLst>
          </p:cNvPr>
          <p:cNvSpPr/>
          <p:nvPr/>
        </p:nvSpPr>
        <p:spPr>
          <a:xfrm>
            <a:off x="3502192" y="3690"/>
            <a:ext cx="13034967"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8C6AACE2-C030-B143-B092-89A9A1765267}"/>
              </a:ext>
            </a:extLst>
          </p:cNvPr>
          <p:cNvSpPr>
            <a:spLocks noGrp="1"/>
          </p:cNvSpPr>
          <p:nvPr>
            <p:ph type="sldNum" sz="quarter" idx="12"/>
          </p:nvPr>
        </p:nvSpPr>
        <p:spPr/>
        <p:txBody>
          <a:bodyPr/>
          <a:lstStyle/>
          <a:p>
            <a:fld id="{7B94EC18-1D2B-4535-B738-0E53AFE26620}" type="slidenum">
              <a:rPr lang="en-US" smtClean="0"/>
              <a:t>30</a:t>
            </a:fld>
            <a:endParaRPr lang="en-US"/>
          </a:p>
        </p:txBody>
      </p:sp>
      <p:sp>
        <p:nvSpPr>
          <p:cNvPr id="9" name="Titel 1">
            <a:extLst>
              <a:ext uri="{FF2B5EF4-FFF2-40B4-BE49-F238E27FC236}">
                <a16:creationId xmlns:a16="http://schemas.microsoft.com/office/drawing/2014/main" id="{ABAA9250-155C-A64A-BD3A-25A7C9F7E9AB}"/>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Quick service</a:t>
            </a:r>
            <a:br>
              <a:rPr lang="en-GB"/>
            </a:br>
            <a:r>
              <a:rPr lang="en-GB"/>
              <a:t>restaurants</a:t>
            </a:r>
          </a:p>
          <a:p>
            <a:pPr>
              <a:lnSpc>
                <a:spcPts val="2800"/>
              </a:lnSpc>
            </a:pPr>
            <a:r>
              <a:rPr lang="en-GB">
                <a:solidFill>
                  <a:schemeClr val="bg1">
                    <a:lumMod val="50000"/>
                  </a:schemeClr>
                </a:solidFill>
              </a:rPr>
              <a:t>CHALLENGEs</a:t>
            </a:r>
          </a:p>
        </p:txBody>
      </p:sp>
      <p:sp>
        <p:nvSpPr>
          <p:cNvPr id="12" name="Content Placeholder 8">
            <a:extLst>
              <a:ext uri="{FF2B5EF4-FFF2-40B4-BE49-F238E27FC236}">
                <a16:creationId xmlns:a16="http://schemas.microsoft.com/office/drawing/2014/main" id="{ACBA1D1C-F12C-DE49-9EBC-C132A75ED1F0}"/>
              </a:ext>
            </a:extLst>
          </p:cNvPr>
          <p:cNvSpPr txBox="1">
            <a:spLocks/>
          </p:cNvSpPr>
          <p:nvPr/>
        </p:nvSpPr>
        <p:spPr>
          <a:xfrm>
            <a:off x="4583832" y="1379062"/>
            <a:ext cx="4627209" cy="11187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Provide a comfortable, healthier and safer environment for employees and customers</a:t>
            </a:r>
          </a:p>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Maintain ideal temperature and humidity to improve efficiency and productivity</a:t>
            </a:r>
          </a:p>
        </p:txBody>
      </p:sp>
      <p:sp>
        <p:nvSpPr>
          <p:cNvPr id="13" name="TextBox 12">
            <a:extLst>
              <a:ext uri="{FF2B5EF4-FFF2-40B4-BE49-F238E27FC236}">
                <a16:creationId xmlns:a16="http://schemas.microsoft.com/office/drawing/2014/main" id="{DE75F1F9-C43E-CC48-8B2B-B1397A632D52}"/>
              </a:ext>
            </a:extLst>
          </p:cNvPr>
          <p:cNvSpPr txBox="1"/>
          <p:nvPr/>
        </p:nvSpPr>
        <p:spPr>
          <a:xfrm>
            <a:off x="452243" y="1388797"/>
            <a:ext cx="3987570" cy="1680163"/>
          </a:xfrm>
          <a:prstGeom prst="rect">
            <a:avLst/>
          </a:prstGeom>
          <a:noFill/>
        </p:spPr>
        <p:txBody>
          <a:bodyPr wrap="square" lIns="0" tIns="0" rIns="0" bIns="0" rtlCol="0">
            <a:noAutofit/>
          </a:bodyPr>
          <a:lstStyle/>
          <a:p>
            <a:r>
              <a:rPr lang="en-GB" dirty="0">
                <a:latin typeface="+mj-lt"/>
                <a:ea typeface="Calibri" panose="020F0502020204030204" pitchFamily="34" charset="0"/>
                <a:cs typeface="Arial" panose="020B0604020202020204" pitchFamily="34" charset="0"/>
              </a:rPr>
              <a:t>IMPROVE OCCUPANT COMFORT TO OPTIMIZE PERFORMANCE AND OPERATIONAL PRODUCTIVITY</a:t>
            </a:r>
            <a:endParaRPr lang="en-US" dirty="0">
              <a:latin typeface="+mj-lt"/>
            </a:endParaRPr>
          </a:p>
        </p:txBody>
      </p:sp>
      <p:cxnSp>
        <p:nvCxnSpPr>
          <p:cNvPr id="14" name="Straight Connector 13">
            <a:extLst>
              <a:ext uri="{FF2B5EF4-FFF2-40B4-BE49-F238E27FC236}">
                <a16:creationId xmlns:a16="http://schemas.microsoft.com/office/drawing/2014/main" id="{7CF9A3B7-9762-AD4C-8EAA-5E668CF3AA74}"/>
              </a:ext>
            </a:extLst>
          </p:cNvPr>
          <p:cNvCxnSpPr>
            <a:cxnSpLocks/>
          </p:cNvCxnSpPr>
          <p:nvPr/>
        </p:nvCxnSpPr>
        <p:spPr>
          <a:xfrm>
            <a:off x="4439816" y="1409700"/>
            <a:ext cx="0" cy="108814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D7F2C5-763C-384F-8527-D34C449435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827" y="2893168"/>
            <a:ext cx="813741" cy="813741"/>
          </a:xfrm>
          <a:prstGeom prst="rect">
            <a:avLst/>
          </a:prstGeom>
        </p:spPr>
      </p:pic>
      <p:pic>
        <p:nvPicPr>
          <p:cNvPr id="21" name="Picture 20">
            <a:extLst>
              <a:ext uri="{FF2B5EF4-FFF2-40B4-BE49-F238E27FC236}">
                <a16:creationId xmlns:a16="http://schemas.microsoft.com/office/drawing/2014/main" id="{5129ADF0-5F06-B04B-BD3A-51C2FE2F42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473" y="4170733"/>
            <a:ext cx="813741" cy="813741"/>
          </a:xfrm>
          <a:prstGeom prst="rect">
            <a:avLst/>
          </a:prstGeom>
        </p:spPr>
      </p:pic>
      <p:pic>
        <p:nvPicPr>
          <p:cNvPr id="22" name="Picture 21">
            <a:extLst>
              <a:ext uri="{FF2B5EF4-FFF2-40B4-BE49-F238E27FC236}">
                <a16:creationId xmlns:a16="http://schemas.microsoft.com/office/drawing/2014/main" id="{3C8F49C6-8A83-E149-9D2B-53DBA62DD8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4" y="5448298"/>
            <a:ext cx="683795" cy="683795"/>
          </a:xfrm>
          <a:prstGeom prst="rect">
            <a:avLst/>
          </a:prstGeom>
        </p:spPr>
      </p:pic>
      <p:pic>
        <p:nvPicPr>
          <p:cNvPr id="23" name="Picture 22">
            <a:extLst>
              <a:ext uri="{FF2B5EF4-FFF2-40B4-BE49-F238E27FC236}">
                <a16:creationId xmlns:a16="http://schemas.microsoft.com/office/drawing/2014/main" id="{E578618B-9714-0E46-AE63-F9B92717CF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9916" y="2913618"/>
            <a:ext cx="813741" cy="813741"/>
          </a:xfrm>
          <a:prstGeom prst="rect">
            <a:avLst/>
          </a:prstGeom>
        </p:spPr>
      </p:pic>
      <p:pic>
        <p:nvPicPr>
          <p:cNvPr id="25" name="Picture 24">
            <a:extLst>
              <a:ext uri="{FF2B5EF4-FFF2-40B4-BE49-F238E27FC236}">
                <a16:creationId xmlns:a16="http://schemas.microsoft.com/office/drawing/2014/main" id="{A91D9FBC-B081-0040-9A5C-2CEEAD2D56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0891" y="5351485"/>
            <a:ext cx="813741" cy="813741"/>
          </a:xfrm>
          <a:prstGeom prst="rect">
            <a:avLst/>
          </a:prstGeom>
        </p:spPr>
      </p:pic>
      <p:sp>
        <p:nvSpPr>
          <p:cNvPr id="26" name="TextBox 25">
            <a:extLst>
              <a:ext uri="{FF2B5EF4-FFF2-40B4-BE49-F238E27FC236}">
                <a16:creationId xmlns:a16="http://schemas.microsoft.com/office/drawing/2014/main" id="{045A1586-59AD-DC44-89DC-080BD679D22E}"/>
              </a:ext>
            </a:extLst>
          </p:cNvPr>
          <p:cNvSpPr txBox="1"/>
          <p:nvPr/>
        </p:nvSpPr>
        <p:spPr>
          <a:xfrm>
            <a:off x="1475161" y="3008055"/>
            <a:ext cx="2449787" cy="77388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Erratic lighting discourages customers from entering or remaining in store</a:t>
            </a:r>
          </a:p>
        </p:txBody>
      </p:sp>
      <p:sp>
        <p:nvSpPr>
          <p:cNvPr id="27" name="TextBox 26">
            <a:extLst>
              <a:ext uri="{FF2B5EF4-FFF2-40B4-BE49-F238E27FC236}">
                <a16:creationId xmlns:a16="http://schemas.microsoft.com/office/drawing/2014/main" id="{E9AAD903-9E98-454C-96F0-A76F7E4C33DB}"/>
              </a:ext>
            </a:extLst>
          </p:cNvPr>
          <p:cNvSpPr txBox="1"/>
          <p:nvPr/>
        </p:nvSpPr>
        <p:spPr>
          <a:xfrm>
            <a:off x="1474116" y="5452340"/>
            <a:ext cx="2138120"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Triggered alarms are often ignored when staff are too busy to act quickly</a:t>
            </a:r>
          </a:p>
        </p:txBody>
      </p:sp>
      <p:sp>
        <p:nvSpPr>
          <p:cNvPr id="28" name="TextBox 27">
            <a:extLst>
              <a:ext uri="{FF2B5EF4-FFF2-40B4-BE49-F238E27FC236}">
                <a16:creationId xmlns:a16="http://schemas.microsoft.com/office/drawing/2014/main" id="{4B1B772F-C0FB-2942-9971-00D6BFD1AA2B}"/>
              </a:ext>
            </a:extLst>
          </p:cNvPr>
          <p:cNvSpPr txBox="1"/>
          <p:nvPr/>
        </p:nvSpPr>
        <p:spPr>
          <a:xfrm>
            <a:off x="1474116" y="4144115"/>
            <a:ext cx="2590526"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Faulty refrigeration and freezers, result in discarded food with huge financial impact</a:t>
            </a:r>
          </a:p>
        </p:txBody>
      </p:sp>
      <p:sp>
        <p:nvSpPr>
          <p:cNvPr id="29" name="TextBox 28">
            <a:extLst>
              <a:ext uri="{FF2B5EF4-FFF2-40B4-BE49-F238E27FC236}">
                <a16:creationId xmlns:a16="http://schemas.microsoft.com/office/drawing/2014/main" id="{112356A4-79DA-2F4A-A26E-502AB1D942EA}"/>
              </a:ext>
            </a:extLst>
          </p:cNvPr>
          <p:cNvSpPr txBox="1"/>
          <p:nvPr/>
        </p:nvSpPr>
        <p:spPr>
          <a:xfrm>
            <a:off x="5269925" y="2979249"/>
            <a:ext cx="2575112"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HVAC controls are regularly switched on/off onsite resulting in too hot/cold environment  </a:t>
            </a:r>
          </a:p>
        </p:txBody>
      </p:sp>
      <p:sp>
        <p:nvSpPr>
          <p:cNvPr id="30" name="TextBox 29">
            <a:extLst>
              <a:ext uri="{FF2B5EF4-FFF2-40B4-BE49-F238E27FC236}">
                <a16:creationId xmlns:a16="http://schemas.microsoft.com/office/drawing/2014/main" id="{0C1C9FE9-6DA1-2748-A2AC-E49EE808D899}"/>
              </a:ext>
            </a:extLst>
          </p:cNvPr>
          <p:cNvSpPr txBox="1"/>
          <p:nvPr/>
        </p:nvSpPr>
        <p:spPr>
          <a:xfrm>
            <a:off x="5239101" y="4144115"/>
            <a:ext cx="2441075" cy="1068575"/>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Out of hours service call-outs to resolve onsite issues are frequent and expensive </a:t>
            </a:r>
          </a:p>
        </p:txBody>
      </p:sp>
      <p:sp>
        <p:nvSpPr>
          <p:cNvPr id="31" name="TextBox 30">
            <a:extLst>
              <a:ext uri="{FF2B5EF4-FFF2-40B4-BE49-F238E27FC236}">
                <a16:creationId xmlns:a16="http://schemas.microsoft.com/office/drawing/2014/main" id="{F3D6D528-1F0B-D84F-BDC5-0ECE5A23BF0C}"/>
              </a:ext>
            </a:extLst>
          </p:cNvPr>
          <p:cNvSpPr txBox="1"/>
          <p:nvPr/>
        </p:nvSpPr>
        <p:spPr>
          <a:xfrm>
            <a:off x="5239101" y="5462714"/>
            <a:ext cx="2907907"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energy consumption represents the most significant percentage of operating costs</a:t>
            </a:r>
            <a:endParaRPr lang="en-US" sz="1400"/>
          </a:p>
        </p:txBody>
      </p:sp>
      <p:pic>
        <p:nvPicPr>
          <p:cNvPr id="32" name="Picture 31">
            <a:extLst>
              <a:ext uri="{FF2B5EF4-FFF2-40B4-BE49-F238E27FC236}">
                <a16:creationId xmlns:a16="http://schemas.microsoft.com/office/drawing/2014/main" id="{683B872A-7777-4EB1-BCC7-FA1538A5A333}"/>
              </a:ext>
            </a:extLst>
          </p:cNvPr>
          <p:cNvPicPr>
            <a:picLocks noChangeAspect="1"/>
          </p:cNvPicPr>
          <p:nvPr/>
        </p:nvPicPr>
        <p:blipFill>
          <a:blip r:embed="rId8"/>
          <a:stretch>
            <a:fillRect/>
          </a:stretch>
        </p:blipFill>
        <p:spPr>
          <a:xfrm>
            <a:off x="4278307" y="4077310"/>
            <a:ext cx="816197" cy="924223"/>
          </a:xfrm>
          <a:prstGeom prst="rect">
            <a:avLst/>
          </a:prstGeom>
        </p:spPr>
      </p:pic>
    </p:spTree>
    <p:extLst>
      <p:ext uri="{BB962C8B-B14F-4D97-AF65-F5344CB8AC3E}">
        <p14:creationId xmlns:p14="http://schemas.microsoft.com/office/powerpoint/2010/main" val="84833384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0" y="9813"/>
            <a:ext cx="13944600" cy="6858000"/>
          </a:xfrm>
          <a:prstGeom prst="rect">
            <a:avLst/>
          </a:prstGeom>
          <a:gradFill flip="none" rotWithShape="1">
            <a:gsLst>
              <a:gs pos="21000">
                <a:schemeClr val="bg1">
                  <a:alpha val="0"/>
                </a:schemeClr>
              </a:gs>
              <a:gs pos="30000">
                <a:schemeClr val="bg1">
                  <a:alpha val="33000"/>
                </a:schemeClr>
              </a:gs>
              <a:gs pos="52000">
                <a:schemeClr val="bg1">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Quick service</a:t>
            </a:r>
            <a:br>
              <a:rPr lang="en-GB"/>
            </a:br>
            <a:r>
              <a:rPr lang="en-GB"/>
              <a:t>restaurants</a:t>
            </a:r>
          </a:p>
          <a:p>
            <a:pPr>
              <a:lnSpc>
                <a:spcPts val="2800"/>
              </a:lnSpc>
            </a:pPr>
            <a:r>
              <a:rPr lang="en-GB">
                <a:solidFill>
                  <a:schemeClr val="bg1">
                    <a:lumMod val="50000"/>
                  </a:schemeClr>
                </a:solidFill>
              </a:rPr>
              <a:t>VALUE ADDED</a:t>
            </a:r>
          </a:p>
        </p:txBody>
      </p:sp>
      <p:grpSp>
        <p:nvGrpSpPr>
          <p:cNvPr id="5" name="Group 4">
            <a:extLst>
              <a:ext uri="{FF2B5EF4-FFF2-40B4-BE49-F238E27FC236}">
                <a16:creationId xmlns:a16="http://schemas.microsoft.com/office/drawing/2014/main" id="{7FD13922-901C-7044-A40E-7BB149641D24}"/>
              </a:ext>
            </a:extLst>
          </p:cNvPr>
          <p:cNvGrpSpPr/>
          <p:nvPr/>
        </p:nvGrpSpPr>
        <p:grpSpPr>
          <a:xfrm>
            <a:off x="3919788" y="2280114"/>
            <a:ext cx="5419556" cy="875766"/>
            <a:chOff x="390534" y="2314384"/>
            <a:chExt cx="5419556" cy="875766"/>
          </a:xfrm>
        </p:grpSpPr>
        <p:pic>
          <p:nvPicPr>
            <p:cNvPr id="68" name="Picture 67">
              <a:extLst>
                <a:ext uri="{FF2B5EF4-FFF2-40B4-BE49-F238E27FC236}">
                  <a16:creationId xmlns:a16="http://schemas.microsoft.com/office/drawing/2014/main" id="{26ECD571-DD9E-6040-BCD5-9B82CBA3D1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34" y="2314384"/>
              <a:ext cx="774441" cy="774441"/>
            </a:xfrm>
            <a:prstGeom prst="rect">
              <a:avLst/>
            </a:prstGeom>
          </p:spPr>
        </p:pic>
        <p:sp>
          <p:nvSpPr>
            <p:cNvPr id="92" name="TextBox 91">
              <a:extLst>
                <a:ext uri="{FF2B5EF4-FFF2-40B4-BE49-F238E27FC236}">
                  <a16:creationId xmlns:a16="http://schemas.microsoft.com/office/drawing/2014/main" id="{9E56FF10-5CCB-F54B-AB9B-FA46B23A26B2}"/>
                </a:ext>
              </a:extLst>
            </p:cNvPr>
            <p:cNvSpPr txBox="1"/>
            <p:nvPr/>
          </p:nvSpPr>
          <p:spPr>
            <a:xfrm>
              <a:off x="1253668" y="2344189"/>
              <a:ext cx="4556422" cy="303955"/>
            </a:xfrm>
            <a:prstGeom prst="rect">
              <a:avLst/>
            </a:prstGeom>
            <a:noFill/>
          </p:spPr>
          <p:txBody>
            <a:bodyPr wrap="square" lIns="0" tIns="0" rIns="0" bIns="0" rtlCol="0">
              <a:noAutofit/>
            </a:bodyPr>
            <a:lstStyle/>
            <a:p>
              <a:r>
                <a:rPr lang="en-US">
                  <a:solidFill>
                    <a:schemeClr val="accent1"/>
                  </a:solidFill>
                  <a:latin typeface="Arial Black"/>
                </a:rPr>
                <a:t>REDUCE LOSS OF PERISHABLES</a:t>
              </a:r>
              <a:endParaRPr lang="en-US">
                <a:solidFill>
                  <a:schemeClr val="accent1"/>
                </a:solidFill>
              </a:endParaRPr>
            </a:p>
          </p:txBody>
        </p:sp>
        <p:sp>
          <p:nvSpPr>
            <p:cNvPr id="93" name="TextBox 92">
              <a:extLst>
                <a:ext uri="{FF2B5EF4-FFF2-40B4-BE49-F238E27FC236}">
                  <a16:creationId xmlns:a16="http://schemas.microsoft.com/office/drawing/2014/main" id="{7A0EB112-1A56-3A43-B91F-1BF3C620C9EB}"/>
                </a:ext>
              </a:extLst>
            </p:cNvPr>
            <p:cNvSpPr txBox="1"/>
            <p:nvPr/>
          </p:nvSpPr>
          <p:spPr>
            <a:xfrm>
              <a:off x="1253668" y="2586033"/>
              <a:ext cx="2699220" cy="435487"/>
            </a:xfrm>
            <a:prstGeom prst="rect">
              <a:avLst/>
            </a:prstGeom>
            <a:noFill/>
          </p:spPr>
          <p:txBody>
            <a:bodyPr wrap="square" lIns="0" tIns="0" rIns="0" bIns="0" rtlCol="0">
              <a:noAutofit/>
            </a:bodyPr>
            <a:lstStyle/>
            <a:p>
              <a:r>
                <a:rPr lang="en-US" sz="1200" dirty="0">
                  <a:solidFill>
                    <a:schemeClr val="accent1"/>
                  </a:solidFill>
                  <a:cs typeface="Arial" pitchFamily="34" charset="0"/>
                </a:rPr>
                <a:t>with awareness of High and/or Low temperatures through</a:t>
              </a:r>
              <a:endParaRPr lang="en-US" sz="1200" dirty="0">
                <a:solidFill>
                  <a:schemeClr val="accent1"/>
                </a:solidFill>
              </a:endParaRPr>
            </a:p>
          </p:txBody>
        </p:sp>
        <p:sp>
          <p:nvSpPr>
            <p:cNvPr id="97" name="TextBox 96">
              <a:extLst>
                <a:ext uri="{FF2B5EF4-FFF2-40B4-BE49-F238E27FC236}">
                  <a16:creationId xmlns:a16="http://schemas.microsoft.com/office/drawing/2014/main" id="{FD910A53-1A2C-C04F-B29F-882F246CE564}"/>
                </a:ext>
              </a:extLst>
            </p:cNvPr>
            <p:cNvSpPr txBox="1"/>
            <p:nvPr/>
          </p:nvSpPr>
          <p:spPr>
            <a:xfrm>
              <a:off x="2753878" y="2740603"/>
              <a:ext cx="1616079" cy="307795"/>
            </a:xfrm>
            <a:prstGeom prst="rect">
              <a:avLst/>
            </a:prstGeom>
            <a:noFill/>
          </p:spPr>
          <p:txBody>
            <a:bodyPr wrap="square" lIns="0" tIns="0" rIns="0" bIns="0" rtlCol="0">
              <a:noAutofit/>
            </a:bodyPr>
            <a:lstStyle/>
            <a:p>
              <a:r>
                <a:rPr lang="en-US">
                  <a:solidFill>
                    <a:schemeClr val="accent1"/>
                  </a:solidFill>
                  <a:latin typeface="Arial Black"/>
                </a:rPr>
                <a:t>PROACTIVE</a:t>
              </a:r>
              <a:endParaRPr lang="en-US">
                <a:solidFill>
                  <a:schemeClr val="accent1"/>
                </a:solidFill>
              </a:endParaRPr>
            </a:p>
          </p:txBody>
        </p:sp>
        <p:sp>
          <p:nvSpPr>
            <p:cNvPr id="100" name="TextBox 99">
              <a:extLst>
                <a:ext uri="{FF2B5EF4-FFF2-40B4-BE49-F238E27FC236}">
                  <a16:creationId xmlns:a16="http://schemas.microsoft.com/office/drawing/2014/main" id="{DA3B5F1D-32AB-7A46-86B6-5E80630760EE}"/>
                </a:ext>
              </a:extLst>
            </p:cNvPr>
            <p:cNvSpPr txBox="1"/>
            <p:nvPr/>
          </p:nvSpPr>
          <p:spPr>
            <a:xfrm>
              <a:off x="1354550" y="2882355"/>
              <a:ext cx="3241131" cy="307795"/>
            </a:xfrm>
            <a:prstGeom prst="rect">
              <a:avLst/>
            </a:prstGeom>
            <a:noFill/>
          </p:spPr>
          <p:txBody>
            <a:bodyPr wrap="square" lIns="0" tIns="0" rIns="0" bIns="0" rtlCol="0">
              <a:noAutofit/>
            </a:bodyPr>
            <a:lstStyle/>
            <a:p>
              <a:r>
                <a:rPr lang="en-US" sz="4000" spc="-150" dirty="0">
                  <a:solidFill>
                    <a:schemeClr val="accent1"/>
                  </a:solidFill>
                  <a:latin typeface="Arial Black"/>
                </a:rPr>
                <a:t>ALARMING</a:t>
              </a:r>
              <a:endParaRPr lang="en-US" sz="4000" spc="-150" dirty="0">
                <a:solidFill>
                  <a:schemeClr val="accent1"/>
                </a:solidFill>
              </a:endParaRPr>
            </a:p>
          </p:txBody>
        </p:sp>
      </p:grpSp>
      <p:grpSp>
        <p:nvGrpSpPr>
          <p:cNvPr id="3" name="Group 2">
            <a:extLst>
              <a:ext uri="{FF2B5EF4-FFF2-40B4-BE49-F238E27FC236}">
                <a16:creationId xmlns:a16="http://schemas.microsoft.com/office/drawing/2014/main" id="{8EDEF234-1572-254B-ACDE-8E05E3A18B37}"/>
              </a:ext>
            </a:extLst>
          </p:cNvPr>
          <p:cNvGrpSpPr/>
          <p:nvPr/>
        </p:nvGrpSpPr>
        <p:grpSpPr>
          <a:xfrm>
            <a:off x="3934259" y="4339988"/>
            <a:ext cx="4204803" cy="1428505"/>
            <a:chOff x="417773" y="4623027"/>
            <a:chExt cx="4204803" cy="1428505"/>
          </a:xfrm>
        </p:grpSpPr>
        <p:pic>
          <p:nvPicPr>
            <p:cNvPr id="67" name="Picture 66">
              <a:extLst>
                <a:ext uri="{FF2B5EF4-FFF2-40B4-BE49-F238E27FC236}">
                  <a16:creationId xmlns:a16="http://schemas.microsoft.com/office/drawing/2014/main" id="{E06B3E45-0DB3-F146-86CA-150A60DB28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773" y="4623027"/>
              <a:ext cx="774441" cy="774441"/>
            </a:xfrm>
            <a:prstGeom prst="rect">
              <a:avLst/>
            </a:prstGeom>
          </p:spPr>
        </p:pic>
        <p:sp>
          <p:nvSpPr>
            <p:cNvPr id="107" name="TextBox 106">
              <a:extLst>
                <a:ext uri="{FF2B5EF4-FFF2-40B4-BE49-F238E27FC236}">
                  <a16:creationId xmlns:a16="http://schemas.microsoft.com/office/drawing/2014/main" id="{2764B130-9C5F-EC4C-BAD1-FD5BD1F9DF4A}"/>
                </a:ext>
              </a:extLst>
            </p:cNvPr>
            <p:cNvSpPr txBox="1"/>
            <p:nvPr/>
          </p:nvSpPr>
          <p:spPr>
            <a:xfrm>
              <a:off x="1278222" y="4683876"/>
              <a:ext cx="2796045" cy="303955"/>
            </a:xfrm>
            <a:prstGeom prst="rect">
              <a:avLst/>
            </a:prstGeom>
            <a:noFill/>
          </p:spPr>
          <p:txBody>
            <a:bodyPr wrap="square" lIns="0" tIns="0" rIns="0" bIns="0" rtlCol="0">
              <a:noAutofit/>
            </a:bodyPr>
            <a:lstStyle/>
            <a:p>
              <a:r>
                <a:rPr lang="en-US" dirty="0">
                  <a:solidFill>
                    <a:schemeClr val="accent1"/>
                  </a:solidFill>
                  <a:latin typeface="Arial Black"/>
                </a:rPr>
                <a:t>CUSTOMER</a:t>
              </a:r>
              <a:endParaRPr lang="en-US" dirty="0">
                <a:solidFill>
                  <a:schemeClr val="accent1"/>
                </a:solidFill>
              </a:endParaRPr>
            </a:p>
          </p:txBody>
        </p:sp>
        <p:sp>
          <p:nvSpPr>
            <p:cNvPr id="108" name="TextBox 107">
              <a:extLst>
                <a:ext uri="{FF2B5EF4-FFF2-40B4-BE49-F238E27FC236}">
                  <a16:creationId xmlns:a16="http://schemas.microsoft.com/office/drawing/2014/main" id="{CFA68464-FB4C-D34F-8CD0-4900EB8F2A61}"/>
                </a:ext>
              </a:extLst>
            </p:cNvPr>
            <p:cNvSpPr txBox="1"/>
            <p:nvPr/>
          </p:nvSpPr>
          <p:spPr>
            <a:xfrm>
              <a:off x="1278222" y="5337690"/>
              <a:ext cx="3344354" cy="713842"/>
            </a:xfrm>
            <a:prstGeom prst="rect">
              <a:avLst/>
            </a:prstGeom>
            <a:noFill/>
          </p:spPr>
          <p:txBody>
            <a:bodyPr wrap="square" lIns="0" tIns="0" rIns="0" bIns="0" rtlCol="0">
              <a:noAutofit/>
            </a:bodyPr>
            <a:lstStyle/>
            <a:p>
              <a:r>
                <a:rPr lang="en-US" sz="1100">
                  <a:solidFill>
                    <a:schemeClr val="accent1"/>
                  </a:solidFill>
                </a:rPr>
                <a:t>improved and complaints reduced through increased temperature, humidity and air quality control</a:t>
              </a:r>
            </a:p>
          </p:txBody>
        </p:sp>
        <p:sp>
          <p:nvSpPr>
            <p:cNvPr id="109" name="TextBox 108">
              <a:extLst>
                <a:ext uri="{FF2B5EF4-FFF2-40B4-BE49-F238E27FC236}">
                  <a16:creationId xmlns:a16="http://schemas.microsoft.com/office/drawing/2014/main" id="{E94F8F68-4808-B243-A2ED-37F38B7A8471}"/>
                </a:ext>
              </a:extLst>
            </p:cNvPr>
            <p:cNvSpPr txBox="1"/>
            <p:nvPr/>
          </p:nvSpPr>
          <p:spPr>
            <a:xfrm>
              <a:off x="1253885" y="4844371"/>
              <a:ext cx="3241131" cy="307795"/>
            </a:xfrm>
            <a:prstGeom prst="rect">
              <a:avLst/>
            </a:prstGeom>
            <a:noFill/>
          </p:spPr>
          <p:txBody>
            <a:bodyPr wrap="square" lIns="0" tIns="0" rIns="0" bIns="0" rtlCol="0">
              <a:noAutofit/>
            </a:bodyPr>
            <a:lstStyle/>
            <a:p>
              <a:r>
                <a:rPr lang="en-US" sz="4000" spc="-150" dirty="0">
                  <a:solidFill>
                    <a:schemeClr val="accent1"/>
                  </a:solidFill>
                  <a:latin typeface="Arial Black"/>
                </a:rPr>
                <a:t>COMFORT</a:t>
              </a:r>
              <a:endParaRPr lang="en-US" sz="4000" spc="-150" dirty="0">
                <a:solidFill>
                  <a:schemeClr val="accent1"/>
                </a:solidFill>
              </a:endParaRPr>
            </a:p>
          </p:txBody>
        </p:sp>
      </p:grpSp>
      <p:grpSp>
        <p:nvGrpSpPr>
          <p:cNvPr id="46" name="Group 45">
            <a:extLst>
              <a:ext uri="{FF2B5EF4-FFF2-40B4-BE49-F238E27FC236}">
                <a16:creationId xmlns:a16="http://schemas.microsoft.com/office/drawing/2014/main" id="{D968A895-F60E-7745-B213-B828AFF24D91}"/>
              </a:ext>
            </a:extLst>
          </p:cNvPr>
          <p:cNvGrpSpPr/>
          <p:nvPr/>
        </p:nvGrpSpPr>
        <p:grpSpPr>
          <a:xfrm>
            <a:off x="334937" y="1342459"/>
            <a:ext cx="4131073" cy="1118730"/>
            <a:chOff x="389827" y="1186343"/>
            <a:chExt cx="4131073" cy="1118730"/>
          </a:xfrm>
        </p:grpSpPr>
        <p:pic>
          <p:nvPicPr>
            <p:cNvPr id="47" name="Picture 46">
              <a:extLst>
                <a:ext uri="{FF2B5EF4-FFF2-40B4-BE49-F238E27FC236}">
                  <a16:creationId xmlns:a16="http://schemas.microsoft.com/office/drawing/2014/main" id="{4497FDBF-CA20-D348-A017-85C3C31827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827" y="1186343"/>
              <a:ext cx="848708" cy="848708"/>
            </a:xfrm>
            <a:prstGeom prst="rect">
              <a:avLst/>
            </a:prstGeom>
          </p:spPr>
        </p:pic>
        <p:sp>
          <p:nvSpPr>
            <p:cNvPr id="48" name="TextBox 47">
              <a:extLst>
                <a:ext uri="{FF2B5EF4-FFF2-40B4-BE49-F238E27FC236}">
                  <a16:creationId xmlns:a16="http://schemas.microsoft.com/office/drawing/2014/main" id="{E027DBF5-9271-6A45-837D-CC2EC828CD24}"/>
                </a:ext>
              </a:extLst>
            </p:cNvPr>
            <p:cNvSpPr txBox="1"/>
            <p:nvPr/>
          </p:nvSpPr>
          <p:spPr>
            <a:xfrm>
              <a:off x="1310895" y="1188268"/>
              <a:ext cx="2796045" cy="303955"/>
            </a:xfrm>
            <a:prstGeom prst="rect">
              <a:avLst/>
            </a:prstGeom>
            <a:noFill/>
          </p:spPr>
          <p:txBody>
            <a:bodyPr wrap="square" lIns="0" tIns="0" rIns="0" bIns="0" rtlCol="0">
              <a:noAutofit/>
            </a:bodyPr>
            <a:lstStyle/>
            <a:p>
              <a:r>
                <a:rPr lang="en-US">
                  <a:latin typeface="Arial Black"/>
                </a:rPr>
                <a:t>REDUCE</a:t>
              </a:r>
              <a:endParaRPr lang="en-US"/>
            </a:p>
          </p:txBody>
        </p:sp>
        <p:sp>
          <p:nvSpPr>
            <p:cNvPr id="49" name="TextBox 48">
              <a:extLst>
                <a:ext uri="{FF2B5EF4-FFF2-40B4-BE49-F238E27FC236}">
                  <a16:creationId xmlns:a16="http://schemas.microsoft.com/office/drawing/2014/main" id="{A9B17AB6-59A9-454F-8E51-744AECE2D2C0}"/>
                </a:ext>
              </a:extLst>
            </p:cNvPr>
            <p:cNvSpPr txBox="1"/>
            <p:nvPr/>
          </p:nvSpPr>
          <p:spPr>
            <a:xfrm>
              <a:off x="1318778" y="1869586"/>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machine learning to optimize setpoints.</a:t>
              </a:r>
              <a:endParaRPr lang="en-US" sz="1200" dirty="0"/>
            </a:p>
          </p:txBody>
        </p:sp>
        <p:sp>
          <p:nvSpPr>
            <p:cNvPr id="52" name="TextBox 51">
              <a:extLst>
                <a:ext uri="{FF2B5EF4-FFF2-40B4-BE49-F238E27FC236}">
                  <a16:creationId xmlns:a16="http://schemas.microsoft.com/office/drawing/2014/main" id="{6B824163-ECE7-CF4D-A0DF-E0FAE3A7B384}"/>
                </a:ext>
              </a:extLst>
            </p:cNvPr>
            <p:cNvSpPr txBox="1"/>
            <p:nvPr/>
          </p:nvSpPr>
          <p:spPr>
            <a:xfrm>
              <a:off x="1279769" y="1344554"/>
              <a:ext cx="3241131" cy="307795"/>
            </a:xfrm>
            <a:prstGeom prst="rect">
              <a:avLst/>
            </a:prstGeom>
            <a:noFill/>
          </p:spPr>
          <p:txBody>
            <a:bodyPr wrap="square" lIns="0" tIns="0" rIns="0" bIns="0" rtlCol="0">
              <a:noAutofit/>
            </a:bodyPr>
            <a:lstStyle/>
            <a:p>
              <a:r>
                <a:rPr lang="en-US" sz="4000" spc="-150">
                  <a:latin typeface="Arial Black"/>
                </a:rPr>
                <a:t>ENERGY</a:t>
              </a:r>
              <a:endParaRPr lang="en-US" sz="4000" spc="-150"/>
            </a:p>
          </p:txBody>
        </p:sp>
      </p:grpSp>
      <p:grpSp>
        <p:nvGrpSpPr>
          <p:cNvPr id="53" name="Group 52">
            <a:extLst>
              <a:ext uri="{FF2B5EF4-FFF2-40B4-BE49-F238E27FC236}">
                <a16:creationId xmlns:a16="http://schemas.microsoft.com/office/drawing/2014/main" id="{B41514F2-BAA3-6B4C-BA22-CD2527BE43B8}"/>
              </a:ext>
            </a:extLst>
          </p:cNvPr>
          <p:cNvGrpSpPr/>
          <p:nvPr/>
        </p:nvGrpSpPr>
        <p:grpSpPr>
          <a:xfrm>
            <a:off x="389827" y="3045181"/>
            <a:ext cx="4683153" cy="1491746"/>
            <a:chOff x="393416" y="3596751"/>
            <a:chExt cx="4683153" cy="1491746"/>
          </a:xfrm>
        </p:grpSpPr>
        <p:grpSp>
          <p:nvGrpSpPr>
            <p:cNvPr id="54" name="Group 53">
              <a:extLst>
                <a:ext uri="{FF2B5EF4-FFF2-40B4-BE49-F238E27FC236}">
                  <a16:creationId xmlns:a16="http://schemas.microsoft.com/office/drawing/2014/main" id="{ABE2D068-21E9-FF46-973A-1BCA608FF9AC}"/>
                </a:ext>
              </a:extLst>
            </p:cNvPr>
            <p:cNvGrpSpPr/>
            <p:nvPr/>
          </p:nvGrpSpPr>
          <p:grpSpPr>
            <a:xfrm>
              <a:off x="393416" y="3596751"/>
              <a:ext cx="4033892" cy="1491746"/>
              <a:chOff x="393416" y="3703732"/>
              <a:chExt cx="4033892" cy="1491746"/>
            </a:xfrm>
          </p:grpSpPr>
          <p:sp>
            <p:nvSpPr>
              <p:cNvPr id="56" name="TextBox 55">
                <a:extLst>
                  <a:ext uri="{FF2B5EF4-FFF2-40B4-BE49-F238E27FC236}">
                    <a16:creationId xmlns:a16="http://schemas.microsoft.com/office/drawing/2014/main" id="{6DDB83D4-7098-CE49-91AA-849E75606A1F}"/>
                  </a:ext>
                </a:extLst>
              </p:cNvPr>
              <p:cNvSpPr txBox="1"/>
              <p:nvPr/>
            </p:nvSpPr>
            <p:spPr>
              <a:xfrm>
                <a:off x="1316220" y="3766653"/>
                <a:ext cx="3111088" cy="303955"/>
              </a:xfrm>
              <a:prstGeom prst="rect">
                <a:avLst/>
              </a:prstGeom>
              <a:noFill/>
            </p:spPr>
            <p:txBody>
              <a:bodyPr wrap="square" lIns="0" tIns="0" rIns="0" bIns="0" rtlCol="0">
                <a:noAutofit/>
              </a:bodyPr>
              <a:lstStyle/>
              <a:p>
                <a:r>
                  <a:rPr lang="en-US" dirty="0">
                    <a:latin typeface="Arial Black"/>
                  </a:rPr>
                  <a:t>REMOTE</a:t>
                </a:r>
                <a:endParaRPr lang="en-US" dirty="0"/>
              </a:p>
            </p:txBody>
          </p:sp>
          <p:sp>
            <p:nvSpPr>
              <p:cNvPr id="57" name="TextBox 56">
                <a:extLst>
                  <a:ext uri="{FF2B5EF4-FFF2-40B4-BE49-F238E27FC236}">
                    <a16:creationId xmlns:a16="http://schemas.microsoft.com/office/drawing/2014/main" id="{3D6E792A-BABA-4247-826A-1CEF80D0A4B5}"/>
                  </a:ext>
                </a:extLst>
              </p:cNvPr>
              <p:cNvSpPr txBox="1"/>
              <p:nvPr/>
            </p:nvSpPr>
            <p:spPr>
              <a:xfrm>
                <a:off x="1316220" y="4430450"/>
                <a:ext cx="2699220" cy="435487"/>
              </a:xfrm>
              <a:prstGeom prst="rect">
                <a:avLst/>
              </a:prstGeom>
              <a:noFill/>
            </p:spPr>
            <p:txBody>
              <a:bodyPr wrap="square" lIns="0" tIns="0" rIns="0" bIns="0" rtlCol="0">
                <a:noAutofit/>
              </a:bodyPr>
              <a:lstStyle/>
              <a:p>
                <a:r>
                  <a:rPr lang="en-US" sz="1200">
                    <a:cs typeface="Arial" pitchFamily="34" charset="0"/>
                  </a:rPr>
                  <a:t>allows you to see your sites and trouble shoot remotely</a:t>
                </a:r>
                <a:endParaRPr lang="en-US" sz="1200"/>
              </a:p>
            </p:txBody>
          </p:sp>
          <p:sp>
            <p:nvSpPr>
              <p:cNvPr id="58" name="TextBox 57">
                <a:extLst>
                  <a:ext uri="{FF2B5EF4-FFF2-40B4-BE49-F238E27FC236}">
                    <a16:creationId xmlns:a16="http://schemas.microsoft.com/office/drawing/2014/main" id="{1A2BE0CD-D4D5-5343-9449-59CD6A079049}"/>
                  </a:ext>
                </a:extLst>
              </p:cNvPr>
              <p:cNvSpPr txBox="1"/>
              <p:nvPr/>
            </p:nvSpPr>
            <p:spPr>
              <a:xfrm>
                <a:off x="2370292" y="4583728"/>
                <a:ext cx="1616079" cy="307795"/>
              </a:xfrm>
              <a:prstGeom prst="rect">
                <a:avLst/>
              </a:prstGeom>
              <a:noFill/>
            </p:spPr>
            <p:txBody>
              <a:bodyPr wrap="square" lIns="0" tIns="0" rIns="0" bIns="0" rtlCol="0">
                <a:noAutofit/>
              </a:bodyPr>
              <a:lstStyle/>
              <a:p>
                <a:r>
                  <a:rPr lang="en-US" dirty="0">
                    <a:latin typeface="Arial Black"/>
                  </a:rPr>
                  <a:t>REDUCING</a:t>
                </a:r>
                <a:endParaRPr lang="en-US" dirty="0"/>
              </a:p>
            </p:txBody>
          </p:sp>
          <p:sp>
            <p:nvSpPr>
              <p:cNvPr id="60" name="TextBox 59">
                <a:extLst>
                  <a:ext uri="{FF2B5EF4-FFF2-40B4-BE49-F238E27FC236}">
                    <a16:creationId xmlns:a16="http://schemas.microsoft.com/office/drawing/2014/main" id="{583ECFD3-1C4E-5445-9AE0-FC873F4A0502}"/>
                  </a:ext>
                </a:extLst>
              </p:cNvPr>
              <p:cNvSpPr txBox="1"/>
              <p:nvPr/>
            </p:nvSpPr>
            <p:spPr>
              <a:xfrm>
                <a:off x="1313644" y="4806807"/>
                <a:ext cx="2251121" cy="388671"/>
              </a:xfrm>
              <a:prstGeom prst="rect">
                <a:avLst/>
              </a:prstGeom>
              <a:noFill/>
            </p:spPr>
            <p:txBody>
              <a:bodyPr wrap="square" lIns="0" tIns="0" rIns="0" bIns="0" rtlCol="0">
                <a:noAutofit/>
              </a:bodyPr>
              <a:lstStyle/>
              <a:p>
                <a:r>
                  <a:rPr lang="en-US">
                    <a:latin typeface="Arial Black"/>
                  </a:rPr>
                  <a:t>ONSITE VISITS</a:t>
                </a:r>
                <a:endParaRPr lang="en-US"/>
              </a:p>
            </p:txBody>
          </p:sp>
          <p:pic>
            <p:nvPicPr>
              <p:cNvPr id="62" name="Picture 61">
                <a:extLst>
                  <a:ext uri="{FF2B5EF4-FFF2-40B4-BE49-F238E27FC236}">
                    <a16:creationId xmlns:a16="http://schemas.microsoft.com/office/drawing/2014/main" id="{158F3AAD-E570-D842-B873-63D6D4BFC8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416" y="3703732"/>
                <a:ext cx="841529" cy="841529"/>
              </a:xfrm>
              <a:prstGeom prst="rect">
                <a:avLst/>
              </a:prstGeom>
            </p:spPr>
          </p:pic>
        </p:grpSp>
        <p:sp>
          <p:nvSpPr>
            <p:cNvPr id="55" name="TextBox 54">
              <a:extLst>
                <a:ext uri="{FF2B5EF4-FFF2-40B4-BE49-F238E27FC236}">
                  <a16:creationId xmlns:a16="http://schemas.microsoft.com/office/drawing/2014/main" id="{415F5259-6E8B-DE4E-8498-5C152D5ECD5E}"/>
                </a:ext>
              </a:extLst>
            </p:cNvPr>
            <p:cNvSpPr txBox="1"/>
            <p:nvPr/>
          </p:nvSpPr>
          <p:spPr>
            <a:xfrm>
              <a:off x="1280962" y="3826461"/>
              <a:ext cx="3795607" cy="517693"/>
            </a:xfrm>
            <a:prstGeom prst="rect">
              <a:avLst/>
            </a:prstGeom>
            <a:noFill/>
          </p:spPr>
          <p:txBody>
            <a:bodyPr wrap="square" lIns="0" tIns="0" rIns="0" bIns="0" rtlCol="0">
              <a:noAutofit/>
            </a:bodyPr>
            <a:lstStyle/>
            <a:p>
              <a:r>
                <a:rPr lang="en-US" sz="4000" spc="-150" dirty="0">
                  <a:latin typeface="Arial Black"/>
                </a:rPr>
                <a:t>MONITORING</a:t>
              </a:r>
              <a:endParaRPr lang="en-US" sz="4000" spc="-150" dirty="0"/>
            </a:p>
          </p:txBody>
        </p:sp>
      </p:grpSp>
      <p:grpSp>
        <p:nvGrpSpPr>
          <p:cNvPr id="9" name="Group 8">
            <a:extLst>
              <a:ext uri="{FF2B5EF4-FFF2-40B4-BE49-F238E27FC236}">
                <a16:creationId xmlns:a16="http://schemas.microsoft.com/office/drawing/2014/main" id="{CFA64AE8-3152-9548-9505-4CE8ACDEB107}"/>
              </a:ext>
            </a:extLst>
          </p:cNvPr>
          <p:cNvGrpSpPr/>
          <p:nvPr/>
        </p:nvGrpSpPr>
        <p:grpSpPr>
          <a:xfrm>
            <a:off x="334937" y="5274336"/>
            <a:ext cx="5446364" cy="1180207"/>
            <a:chOff x="334937" y="5199760"/>
            <a:chExt cx="5446364" cy="1180207"/>
          </a:xfrm>
        </p:grpSpPr>
        <p:grpSp>
          <p:nvGrpSpPr>
            <p:cNvPr id="2" name="Group 1">
              <a:extLst>
                <a:ext uri="{FF2B5EF4-FFF2-40B4-BE49-F238E27FC236}">
                  <a16:creationId xmlns:a16="http://schemas.microsoft.com/office/drawing/2014/main" id="{291B9003-3EDB-6448-8882-F47C50101866}"/>
                </a:ext>
              </a:extLst>
            </p:cNvPr>
            <p:cNvGrpSpPr/>
            <p:nvPr/>
          </p:nvGrpSpPr>
          <p:grpSpPr>
            <a:xfrm>
              <a:off x="334937" y="5199760"/>
              <a:ext cx="4590906" cy="1180207"/>
              <a:chOff x="361033" y="5442602"/>
              <a:chExt cx="4590906" cy="1180207"/>
            </a:xfrm>
          </p:grpSpPr>
          <p:sp>
            <p:nvSpPr>
              <p:cNvPr id="115" name="TextBox 114">
                <a:extLst>
                  <a:ext uri="{FF2B5EF4-FFF2-40B4-BE49-F238E27FC236}">
                    <a16:creationId xmlns:a16="http://schemas.microsoft.com/office/drawing/2014/main" id="{0FA5BEBB-053F-AD4C-9846-AA720113AB11}"/>
                  </a:ext>
                </a:extLst>
              </p:cNvPr>
              <p:cNvSpPr txBox="1"/>
              <p:nvPr/>
            </p:nvSpPr>
            <p:spPr>
              <a:xfrm>
                <a:off x="1253668" y="5483871"/>
                <a:ext cx="2796045" cy="303955"/>
              </a:xfrm>
              <a:prstGeom prst="rect">
                <a:avLst/>
              </a:prstGeom>
              <a:noFill/>
            </p:spPr>
            <p:txBody>
              <a:bodyPr wrap="square" lIns="0" tIns="0" rIns="0" bIns="0" rtlCol="0">
                <a:noAutofit/>
              </a:bodyPr>
              <a:lstStyle/>
              <a:p>
                <a:r>
                  <a:rPr lang="en-US">
                    <a:latin typeface="Arial Black"/>
                  </a:rPr>
                  <a:t>REDUCE ESTATE</a:t>
                </a:r>
                <a:endParaRPr lang="en-US"/>
              </a:p>
            </p:txBody>
          </p:sp>
          <p:sp>
            <p:nvSpPr>
              <p:cNvPr id="117" name="TextBox 116">
                <a:extLst>
                  <a:ext uri="{FF2B5EF4-FFF2-40B4-BE49-F238E27FC236}">
                    <a16:creationId xmlns:a16="http://schemas.microsoft.com/office/drawing/2014/main" id="{9553D394-B540-3741-9472-877292C200D4}"/>
                  </a:ext>
                </a:extLst>
              </p:cNvPr>
              <p:cNvSpPr txBox="1"/>
              <p:nvPr/>
            </p:nvSpPr>
            <p:spPr>
              <a:xfrm>
                <a:off x="1253668" y="6153825"/>
                <a:ext cx="3698271" cy="303955"/>
              </a:xfrm>
              <a:prstGeom prst="rect">
                <a:avLst/>
              </a:prstGeom>
              <a:noFill/>
            </p:spPr>
            <p:txBody>
              <a:bodyPr wrap="square" lIns="0" tIns="0" rIns="0" bIns="0" rtlCol="0">
                <a:noAutofit/>
              </a:bodyPr>
              <a:lstStyle/>
              <a:p>
                <a:r>
                  <a:rPr lang="en-US">
                    <a:latin typeface="Arial Black"/>
                  </a:rPr>
                  <a:t>COMPLAINTS</a:t>
                </a:r>
                <a:endParaRPr lang="en-US"/>
              </a:p>
            </p:txBody>
          </p:sp>
          <p:sp>
            <p:nvSpPr>
              <p:cNvPr id="118" name="TextBox 117">
                <a:extLst>
                  <a:ext uri="{FF2B5EF4-FFF2-40B4-BE49-F238E27FC236}">
                    <a16:creationId xmlns:a16="http://schemas.microsoft.com/office/drawing/2014/main" id="{4E456695-621C-0F4E-B764-44AC52C5A872}"/>
                  </a:ext>
                </a:extLst>
              </p:cNvPr>
              <p:cNvSpPr txBox="1"/>
              <p:nvPr/>
            </p:nvSpPr>
            <p:spPr>
              <a:xfrm>
                <a:off x="2997264" y="6169348"/>
                <a:ext cx="1912636" cy="453461"/>
              </a:xfrm>
              <a:prstGeom prst="rect">
                <a:avLst/>
              </a:prstGeom>
              <a:noFill/>
            </p:spPr>
            <p:txBody>
              <a:bodyPr wrap="square" lIns="0" tIns="0" rIns="0" bIns="0" rtlCol="0">
                <a:noAutofit/>
              </a:bodyPr>
              <a:lstStyle/>
              <a:p>
                <a:r>
                  <a:rPr lang="en-US" sz="1200" dirty="0"/>
                  <a:t>with real time temperature adjustments</a:t>
                </a:r>
              </a:p>
            </p:txBody>
          </p:sp>
          <p:pic>
            <p:nvPicPr>
              <p:cNvPr id="120" name="Picture 119">
                <a:extLst>
                  <a:ext uri="{FF2B5EF4-FFF2-40B4-BE49-F238E27FC236}">
                    <a16:creationId xmlns:a16="http://schemas.microsoft.com/office/drawing/2014/main" id="{24A5C919-7458-4D4E-BF06-6CD4773062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033" y="5442602"/>
                <a:ext cx="893557" cy="893557"/>
              </a:xfrm>
              <a:prstGeom prst="rect">
                <a:avLst/>
              </a:prstGeom>
            </p:spPr>
          </p:pic>
        </p:grpSp>
        <p:sp>
          <p:nvSpPr>
            <p:cNvPr id="63" name="TextBox 62">
              <a:extLst>
                <a:ext uri="{FF2B5EF4-FFF2-40B4-BE49-F238E27FC236}">
                  <a16:creationId xmlns:a16="http://schemas.microsoft.com/office/drawing/2014/main" id="{E7A0B997-29A1-3B4E-AD7F-2D7EF4D5CEC4}"/>
                </a:ext>
              </a:extLst>
            </p:cNvPr>
            <p:cNvSpPr txBox="1"/>
            <p:nvPr/>
          </p:nvSpPr>
          <p:spPr>
            <a:xfrm>
              <a:off x="1224879" y="5411145"/>
              <a:ext cx="4556422" cy="517693"/>
            </a:xfrm>
            <a:prstGeom prst="rect">
              <a:avLst/>
            </a:prstGeom>
            <a:noFill/>
          </p:spPr>
          <p:txBody>
            <a:bodyPr wrap="square" lIns="0" tIns="0" rIns="0" bIns="0" rtlCol="0">
              <a:noAutofit/>
            </a:bodyPr>
            <a:lstStyle/>
            <a:p>
              <a:r>
                <a:rPr lang="en-US" sz="4000" spc="-150" dirty="0">
                  <a:latin typeface="Arial Black"/>
                </a:rPr>
                <a:t>TEMPERATURE</a:t>
              </a:r>
              <a:endParaRPr lang="en-US" sz="4000" spc="-150" dirty="0"/>
            </a:p>
          </p:txBody>
        </p:sp>
      </p:grpSp>
      <p:sp>
        <p:nvSpPr>
          <p:cNvPr id="65" name="Rectangle 64">
            <a:hlinkClick r:id="rId8" action="ppaction://hlinksldjump"/>
            <a:extLst>
              <a:ext uri="{FF2B5EF4-FFF2-40B4-BE49-F238E27FC236}">
                <a16:creationId xmlns:a16="http://schemas.microsoft.com/office/drawing/2014/main" id="{56315F1F-EE41-4549-830B-428A6FBA558E}"/>
              </a:ext>
            </a:extLst>
          </p:cNvPr>
          <p:cNvSpPr/>
          <p:nvPr/>
        </p:nvSpPr>
        <p:spPr>
          <a:xfrm>
            <a:off x="10600800" y="6473293"/>
            <a:ext cx="1271241" cy="233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E1C02325-AB07-4787-959A-F6B0184C0A6A}"/>
              </a:ext>
            </a:extLst>
          </p:cNvPr>
          <p:cNvSpPr txBox="1"/>
          <p:nvPr/>
        </p:nvSpPr>
        <p:spPr>
          <a:xfrm>
            <a:off x="1291711" y="4323587"/>
            <a:ext cx="3241131" cy="307795"/>
          </a:xfrm>
          <a:prstGeom prst="rect">
            <a:avLst/>
          </a:prstGeom>
          <a:noFill/>
        </p:spPr>
        <p:txBody>
          <a:bodyPr wrap="square" lIns="0" tIns="0" rIns="0" bIns="0" rtlCol="0">
            <a:noAutofit/>
          </a:bodyPr>
          <a:lstStyle/>
          <a:p>
            <a:r>
              <a:rPr lang="en-US" sz="4000" spc="-150" dirty="0">
                <a:latin typeface="Arial Black"/>
              </a:rPr>
              <a:t>30%</a:t>
            </a:r>
            <a:endParaRPr lang="en-US" sz="4000" spc="-150" dirty="0"/>
          </a:p>
        </p:txBody>
      </p:sp>
      <p:sp>
        <p:nvSpPr>
          <p:cNvPr id="39" name="TextBox 38">
            <a:extLst>
              <a:ext uri="{FF2B5EF4-FFF2-40B4-BE49-F238E27FC236}">
                <a16:creationId xmlns:a16="http://schemas.microsoft.com/office/drawing/2014/main" id="{70D8B908-A8A9-48AA-BEF5-F31240E0AE37}"/>
              </a:ext>
            </a:extLst>
          </p:cNvPr>
          <p:cNvSpPr txBox="1"/>
          <p:nvPr/>
        </p:nvSpPr>
        <p:spPr>
          <a:xfrm>
            <a:off x="2399226" y="4416693"/>
            <a:ext cx="142323" cy="307795"/>
          </a:xfrm>
          <a:prstGeom prst="rect">
            <a:avLst/>
          </a:prstGeom>
          <a:noFill/>
        </p:spPr>
        <p:txBody>
          <a:bodyPr wrap="square" lIns="0" tIns="0" rIns="0" bIns="0" rtlCol="0">
            <a:noAutofit/>
          </a:bodyPr>
          <a:lstStyle/>
          <a:p>
            <a:r>
              <a:rPr lang="en-US" sz="1000" b="1" spc="-150" dirty="0">
                <a:latin typeface="Arial Black"/>
              </a:rPr>
              <a:t>1</a:t>
            </a:r>
            <a:endParaRPr lang="en-US" sz="1000" b="1" spc="-150" dirty="0"/>
          </a:p>
        </p:txBody>
      </p:sp>
      <p:sp>
        <p:nvSpPr>
          <p:cNvPr id="40" name="TextBox 39">
            <a:extLst>
              <a:ext uri="{FF2B5EF4-FFF2-40B4-BE49-F238E27FC236}">
                <a16:creationId xmlns:a16="http://schemas.microsoft.com/office/drawing/2014/main" id="{5F228194-CF7A-42CA-A399-D9453F093617}"/>
              </a:ext>
            </a:extLst>
          </p:cNvPr>
          <p:cNvSpPr txBox="1"/>
          <p:nvPr/>
        </p:nvSpPr>
        <p:spPr>
          <a:xfrm>
            <a:off x="389827" y="6632334"/>
            <a:ext cx="7607204" cy="150309"/>
          </a:xfrm>
          <a:prstGeom prst="rect">
            <a:avLst/>
          </a:prstGeom>
          <a:noFill/>
        </p:spPr>
        <p:txBody>
          <a:bodyPr wrap="square" lIns="0" tIns="0" rIns="0" bIns="0" rtlCol="0">
            <a:noAutofit/>
          </a:bodyPr>
          <a:lstStyle/>
          <a:p>
            <a:pPr algn="l"/>
            <a:r>
              <a:rPr lang="en-US" sz="600" dirty="0"/>
              <a:t>1. </a:t>
            </a:r>
            <a:r>
              <a:rPr lang="en-US" sz="600" dirty="0">
                <a:effectLst/>
                <a:ea typeface="Times New Roman" panose="02020603050405020304" pitchFamily="18" charset="0"/>
              </a:rPr>
              <a:t>Average Honeywell customer sites across a monthly reporting period</a:t>
            </a:r>
          </a:p>
        </p:txBody>
      </p:sp>
    </p:spTree>
    <p:extLst>
      <p:ext uri="{BB962C8B-B14F-4D97-AF65-F5344CB8AC3E}">
        <p14:creationId xmlns:p14="http://schemas.microsoft.com/office/powerpoint/2010/main" val="395196921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83479" y="-30142"/>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8010429"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Quick service </a:t>
            </a:r>
            <a:r>
              <a:rPr lang="en-GB"/>
              <a:t>restaurants</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1" y="2628881"/>
            <a:ext cx="1880877" cy="954107"/>
          </a:xfrm>
          <a:prstGeom prst="rect">
            <a:avLst/>
          </a:prstGeom>
          <a:noFill/>
        </p:spPr>
        <p:txBody>
          <a:bodyPr wrap="square" rtlCol="0">
            <a:spAutoFit/>
          </a:bodyPr>
          <a:lstStyle/>
          <a:p>
            <a:r>
              <a:rPr lang="en-GB" sz="1400" b="1">
                <a:solidFill>
                  <a:schemeClr val="accent1"/>
                </a:solidFill>
                <a:latin typeface="+mj-lt"/>
              </a:rPr>
              <a:t>REDUCE ENERGY</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5" y="4004741"/>
            <a:ext cx="1962942"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3" name="TextBox 102">
            <a:extLst>
              <a:ext uri="{FF2B5EF4-FFF2-40B4-BE49-F238E27FC236}">
                <a16:creationId xmlns:a16="http://schemas.microsoft.com/office/drawing/2014/main" id="{D3909EBF-DDB5-A147-829F-2DD8D520BE09}"/>
              </a:ext>
            </a:extLst>
          </p:cNvPr>
          <p:cNvSpPr txBox="1"/>
          <p:nvPr/>
        </p:nvSpPr>
        <p:spPr>
          <a:xfrm>
            <a:off x="1044473" y="5541889"/>
            <a:ext cx="2459239" cy="954107"/>
          </a:xfrm>
          <a:prstGeom prst="rect">
            <a:avLst/>
          </a:prstGeom>
          <a:noFill/>
        </p:spPr>
        <p:txBody>
          <a:bodyPr wrap="square" rtlCol="0">
            <a:spAutoFit/>
          </a:bodyPr>
          <a:lstStyle/>
          <a:p>
            <a:r>
              <a:rPr lang="en-GB" sz="1400" b="1">
                <a:solidFill>
                  <a:schemeClr val="accent1"/>
                </a:solidFill>
                <a:latin typeface="+mj-lt"/>
              </a:rPr>
              <a:t>REDUCE LOSS OF PERISHABLES</a:t>
            </a:r>
          </a:p>
          <a:p>
            <a:r>
              <a:rPr lang="en-GB" sz="1400"/>
              <a:t>With monitoring of High and/or Low temperatures</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a:solidFill>
                  <a:schemeClr val="accent1"/>
                </a:solidFill>
                <a:latin typeface="+mj-lt"/>
              </a:rPr>
              <a:t>ROOF TOP UNIT HEALTH CHECK</a:t>
            </a:r>
          </a:p>
          <a:p>
            <a:r>
              <a:rPr lang="en-GB" sz="1400"/>
              <a:t>Reduce the time spent on </a:t>
            </a:r>
            <a:br>
              <a:rPr lang="en-GB" sz="1400"/>
            </a:br>
            <a:r>
              <a:rPr lang="en-GB" sz="1400"/>
              <a:t>site checking your HVAC equipment</a:t>
            </a:r>
            <a:endParaRPr lang="en-GB" sz="1400" b="1">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648094" cy="1600438"/>
          </a:xfrm>
          <a:prstGeom prst="rect">
            <a:avLst/>
          </a:prstGeom>
          <a:noFill/>
        </p:spPr>
        <p:txBody>
          <a:bodyPr wrap="square" rtlCol="0">
            <a:spAutoFit/>
          </a:bodyPr>
          <a:lstStyle/>
          <a:p>
            <a:r>
              <a:rPr lang="en-GB" sz="1400" b="1">
                <a:solidFill>
                  <a:schemeClr val="accent1"/>
                </a:solidFill>
                <a:latin typeface="+mj-lt"/>
              </a:rPr>
              <a:t>CUSTOMER COMPLAINTS</a:t>
            </a:r>
          </a:p>
          <a:p>
            <a:r>
              <a:rPr lang="en-GB" sz="1400"/>
              <a:t>Reduce customer complaints through increased temperature, humidity and air quality control.</a:t>
            </a:r>
          </a:p>
          <a:p>
            <a:endParaRPr lang="en-GB" sz="1400"/>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23092"/>
            <a:ext cx="2375845" cy="954107"/>
          </a:xfrm>
          <a:prstGeom prst="rect">
            <a:avLst/>
          </a:prstGeom>
          <a:noFill/>
        </p:spPr>
        <p:txBody>
          <a:bodyPr wrap="square" rtlCol="0">
            <a:spAutoFit/>
          </a:bodyPr>
          <a:lstStyle/>
          <a:p>
            <a:r>
              <a:rPr lang="en-GB" sz="1400" b="1">
                <a:solidFill>
                  <a:schemeClr val="accent1"/>
                </a:solidFill>
                <a:latin typeface="+mj-lt"/>
              </a:rPr>
              <a:t>REMOTE REACTIVE</a:t>
            </a:r>
          </a:p>
          <a:p>
            <a:r>
              <a:rPr lang="en-GB" sz="1400"/>
              <a:t>Reduce site call outs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saving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a:off x="2914408" y="4138185"/>
            <a:ext cx="1525408" cy="34238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Elbow Connector 121">
            <a:extLst>
              <a:ext uri="{FF2B5EF4-FFF2-40B4-BE49-F238E27FC236}">
                <a16:creationId xmlns:a16="http://schemas.microsoft.com/office/drawing/2014/main" id="{11DCB2C5-3CFF-804E-BA5D-E73B85ECFC8D}"/>
              </a:ext>
            </a:extLst>
          </p:cNvPr>
          <p:cNvCxnSpPr>
            <a:cxnSpLocks/>
          </p:cNvCxnSpPr>
          <p:nvPr/>
        </p:nvCxnSpPr>
        <p:spPr>
          <a:xfrm flipV="1">
            <a:off x="2914408" y="5203635"/>
            <a:ext cx="2297699" cy="483046"/>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046788" y="2770651"/>
            <a:ext cx="2110918" cy="44264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422144" y="1120034"/>
            <a:ext cx="1395232" cy="615677"/>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972678" y="4702645"/>
            <a:ext cx="878555" cy="277441"/>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070708"/>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950" y="267125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3553" y="3993886"/>
            <a:ext cx="708759" cy="708759"/>
          </a:xfrm>
          <a:prstGeom prst="rect">
            <a:avLst/>
          </a:prstGeom>
        </p:spPr>
      </p:pic>
      <p:pic>
        <p:nvPicPr>
          <p:cNvPr id="50" name="Picture 49">
            <a:extLst>
              <a:ext uri="{FF2B5EF4-FFF2-40B4-BE49-F238E27FC236}">
                <a16:creationId xmlns:a16="http://schemas.microsoft.com/office/drawing/2014/main" id="{4967F31D-A478-B84B-B0CA-252E5F6BAB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554" y="5450864"/>
            <a:ext cx="642258" cy="642258"/>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5523" y="2857778"/>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36" name="TextBox 35">
            <a:extLst>
              <a:ext uri="{FF2B5EF4-FFF2-40B4-BE49-F238E27FC236}">
                <a16:creationId xmlns:a16="http://schemas.microsoft.com/office/drawing/2014/main" id="{D2A11FC8-AE10-40D4-9ADD-5BC844637200}"/>
              </a:ext>
            </a:extLst>
          </p:cNvPr>
          <p:cNvSpPr txBox="1"/>
          <p:nvPr/>
        </p:nvSpPr>
        <p:spPr>
          <a:xfrm>
            <a:off x="5237259" y="2894869"/>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37" name="TextBox 36">
            <a:extLst>
              <a:ext uri="{FF2B5EF4-FFF2-40B4-BE49-F238E27FC236}">
                <a16:creationId xmlns:a16="http://schemas.microsoft.com/office/drawing/2014/main" id="{8EF5C146-8C90-4025-BE48-7E0CA40DD3D3}"/>
              </a:ext>
            </a:extLst>
          </p:cNvPr>
          <p:cNvSpPr txBox="1"/>
          <p:nvPr/>
        </p:nvSpPr>
        <p:spPr>
          <a:xfrm>
            <a:off x="5155561" y="3743804"/>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38" name="TextBox 37">
            <a:extLst>
              <a:ext uri="{FF2B5EF4-FFF2-40B4-BE49-F238E27FC236}">
                <a16:creationId xmlns:a16="http://schemas.microsoft.com/office/drawing/2014/main" id="{07489E5A-ACA5-4DB2-9687-588420FE7FC6}"/>
              </a:ext>
            </a:extLst>
          </p:cNvPr>
          <p:cNvSpPr txBox="1"/>
          <p:nvPr/>
        </p:nvSpPr>
        <p:spPr>
          <a:xfrm>
            <a:off x="5212107" y="3152667"/>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30" name="TextBox 29">
            <a:extLst>
              <a:ext uri="{FF2B5EF4-FFF2-40B4-BE49-F238E27FC236}">
                <a16:creationId xmlns:a16="http://schemas.microsoft.com/office/drawing/2014/main" id="{CCBE31AF-1F54-4517-8153-8DC8F54EAF87}"/>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1" name="TextBox 30">
            <a:extLst>
              <a:ext uri="{FF2B5EF4-FFF2-40B4-BE49-F238E27FC236}">
                <a16:creationId xmlns:a16="http://schemas.microsoft.com/office/drawing/2014/main" id="{37C886F7-B6A7-45C1-ACB4-1F4C9B20CED0}"/>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39" name="TextBox 38">
            <a:extLst>
              <a:ext uri="{FF2B5EF4-FFF2-40B4-BE49-F238E27FC236}">
                <a16:creationId xmlns:a16="http://schemas.microsoft.com/office/drawing/2014/main" id="{D260026E-9F86-491D-8A29-B68B85D9CDC2}"/>
              </a:ext>
            </a:extLst>
          </p:cNvPr>
          <p:cNvSpPr txBox="1"/>
          <p:nvPr/>
        </p:nvSpPr>
        <p:spPr>
          <a:xfrm>
            <a:off x="389827" y="6574464"/>
            <a:ext cx="6738942" cy="174337"/>
          </a:xfrm>
          <a:prstGeom prst="rect">
            <a:avLst/>
          </a:prstGeom>
          <a:noFill/>
        </p:spPr>
        <p:txBody>
          <a:bodyPr wrap="square" lIns="0" tIns="0" rIns="0" bIns="0" rtlCol="0" anchor="t">
            <a:noAutofit/>
          </a:bodyPr>
          <a:lstStyle/>
          <a:p>
            <a:r>
              <a:rPr lang="en-US" sz="600" dirty="0"/>
              <a:t>1. </a:t>
            </a:r>
            <a:r>
              <a:rPr lang="en-US" sz="600" dirty="0">
                <a:ea typeface="+mn-lt"/>
                <a:cs typeface="+mn-lt"/>
              </a:rPr>
              <a:t>Average Honeywell customer sites across a monthly reporting period</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40" name="TextBox 39">
            <a:extLst>
              <a:ext uri="{FF2B5EF4-FFF2-40B4-BE49-F238E27FC236}">
                <a16:creationId xmlns:a16="http://schemas.microsoft.com/office/drawing/2014/main" id="{26B8D8B3-1BFC-4693-B889-3FDFCD06F807}"/>
              </a:ext>
            </a:extLst>
          </p:cNvPr>
          <p:cNvSpPr txBox="1"/>
          <p:nvPr/>
        </p:nvSpPr>
        <p:spPr>
          <a:xfrm>
            <a:off x="2631349" y="1969830"/>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Tree>
    <p:extLst>
      <p:ext uri="{BB962C8B-B14F-4D97-AF65-F5344CB8AC3E}">
        <p14:creationId xmlns:p14="http://schemas.microsoft.com/office/powerpoint/2010/main" val="28985823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130A0CC-AEFF-6541-B718-9FA1811A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4380" y="1413289"/>
            <a:ext cx="5649228" cy="4141663"/>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Quick service</a:t>
            </a:r>
            <a:br>
              <a:rPr lang="en-GB"/>
            </a:br>
            <a:r>
              <a:rPr lang="en-GB"/>
              <a:t>restaurants</a:t>
            </a:r>
          </a:p>
        </p:txBody>
      </p:sp>
      <p:pic>
        <p:nvPicPr>
          <p:cNvPr id="95" name="Picture 94">
            <a:hlinkClick r:id="rId3"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grpSp>
        <p:nvGrpSpPr>
          <p:cNvPr id="3" name="Group 2">
            <a:extLst>
              <a:ext uri="{FF2B5EF4-FFF2-40B4-BE49-F238E27FC236}">
                <a16:creationId xmlns:a16="http://schemas.microsoft.com/office/drawing/2014/main" id="{29AB8764-A0F1-5C47-BDE7-CB12C3AB5711}"/>
              </a:ext>
            </a:extLst>
          </p:cNvPr>
          <p:cNvGrpSpPr/>
          <p:nvPr/>
        </p:nvGrpSpPr>
        <p:grpSpPr>
          <a:xfrm>
            <a:off x="303609" y="1126264"/>
            <a:ext cx="11369115" cy="5266279"/>
            <a:chOff x="303609" y="1126264"/>
            <a:chExt cx="11369115" cy="5266279"/>
          </a:xfrm>
        </p:grpSpPr>
        <p:sp>
          <p:nvSpPr>
            <p:cNvPr id="176" name="TextBox 175">
              <a:extLst>
                <a:ext uri="{FF2B5EF4-FFF2-40B4-BE49-F238E27FC236}">
                  <a16:creationId xmlns:a16="http://schemas.microsoft.com/office/drawing/2014/main" id="{205BD2C4-2F1A-490D-B39A-5FB1E304B6DF}"/>
                </a:ext>
              </a:extLst>
            </p:cNvPr>
            <p:cNvSpPr txBox="1"/>
            <p:nvPr/>
          </p:nvSpPr>
          <p:spPr>
            <a:xfrm>
              <a:off x="10427456" y="3925607"/>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C202E"/>
                  </a:solidFill>
                  <a:effectLst/>
                  <a:uLnTx/>
                  <a:uFillTx/>
                  <a:latin typeface="Arial Black"/>
                  <a:ea typeface="+mn-ea"/>
                  <a:cs typeface="+mn-cs"/>
                </a:rPr>
                <a:t>PC/MOBILE </a:t>
              </a:r>
              <a:r>
                <a:rPr lang="en-US" sz="800" b="1" dirty="0">
                  <a:solidFill>
                    <a:srgbClr val="DC202E"/>
                  </a:solidFill>
                  <a:latin typeface="Arial Black"/>
                </a:rPr>
                <a:t>ACCESS</a:t>
              </a:r>
              <a:r>
                <a:rPr kumimoji="0" lang="en-US" sz="800" b="1" i="0" u="none" strike="noStrike" kern="1200" cap="none" spc="0" normalizeH="0" baseline="0" noProof="0" dirty="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dirty="0">
                  <a:solidFill>
                    <a:prstClr val="black"/>
                  </a:solidFill>
                  <a:latin typeface="Arial"/>
                </a:rPr>
                <a:t>REMOTE MANAGEMENT</a:t>
              </a:r>
              <a:endParaRPr kumimoji="0" lang="en-US" sz="800" b="1" i="0" u="none" strike="noStrike" kern="1200" cap="none" spc="0" normalizeH="0" baseline="0" noProof="0" dirty="0">
                <a:ln>
                  <a:noFill/>
                </a:ln>
                <a:solidFill>
                  <a:prstClr val="black"/>
                </a:solidFill>
                <a:effectLst/>
                <a:uLnTx/>
                <a:uFillTx/>
                <a:latin typeface="Arial"/>
                <a:ea typeface="+mn-ea"/>
                <a:cs typeface="+mn-cs"/>
              </a:endParaRPr>
            </a:p>
          </p:txBody>
        </p:sp>
        <p:sp>
          <p:nvSpPr>
            <p:cNvPr id="120" name="TextBox 119">
              <a:extLst>
                <a:ext uri="{FF2B5EF4-FFF2-40B4-BE49-F238E27FC236}">
                  <a16:creationId xmlns:a16="http://schemas.microsoft.com/office/drawing/2014/main" id="{0297FDF7-AB19-4D85-AABE-4F983EF7B2EF}"/>
                </a:ext>
              </a:extLst>
            </p:cNvPr>
            <p:cNvSpPr txBox="1"/>
            <p:nvPr/>
          </p:nvSpPr>
          <p:spPr>
            <a:xfrm>
              <a:off x="1370822" y="1480767"/>
              <a:ext cx="2959559"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124" name="Straight Connector 123">
              <a:extLst>
                <a:ext uri="{FF2B5EF4-FFF2-40B4-BE49-F238E27FC236}">
                  <a16:creationId xmlns:a16="http://schemas.microsoft.com/office/drawing/2014/main" id="{4BC5ED45-4868-4448-9157-EC71A964F07A}"/>
                </a:ext>
              </a:extLst>
            </p:cNvPr>
            <p:cNvCxnSpPr>
              <a:cxnSpLocks/>
            </p:cNvCxnSpPr>
            <p:nvPr/>
          </p:nvCxnSpPr>
          <p:spPr>
            <a:xfrm>
              <a:off x="4511824" y="1738675"/>
              <a:ext cx="0" cy="1093052"/>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125" name="Elbow Connector 180">
              <a:extLst>
                <a:ext uri="{FF2B5EF4-FFF2-40B4-BE49-F238E27FC236}">
                  <a16:creationId xmlns:a16="http://schemas.microsoft.com/office/drawing/2014/main" id="{25D0BB84-47EE-4901-9569-D2807FF62FAB}"/>
                </a:ext>
              </a:extLst>
            </p:cNvPr>
            <p:cNvCxnSpPr>
              <a:cxnSpLocks/>
              <a:stCxn id="11" idx="1"/>
            </p:cNvCxnSpPr>
            <p:nvPr/>
          </p:nvCxnSpPr>
          <p:spPr>
            <a:xfrm rot="10800000" flipV="1">
              <a:off x="7571096" y="1984827"/>
              <a:ext cx="2434943" cy="491326"/>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E8DF042-65E7-4A56-8BC3-34DC4B8835D4}"/>
                </a:ext>
              </a:extLst>
            </p:cNvPr>
            <p:cNvSpPr txBox="1"/>
            <p:nvPr/>
          </p:nvSpPr>
          <p:spPr>
            <a:xfrm>
              <a:off x="10409514" y="1912627"/>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132" name="TextBox 131">
              <a:extLst>
                <a:ext uri="{FF2B5EF4-FFF2-40B4-BE49-F238E27FC236}">
                  <a16:creationId xmlns:a16="http://schemas.microsoft.com/office/drawing/2014/main" id="{4E843F19-A4A9-44A9-AFB6-04F5B5B4E61A}"/>
                </a:ext>
              </a:extLst>
            </p:cNvPr>
            <p:cNvSpPr txBox="1"/>
            <p:nvPr/>
          </p:nvSpPr>
          <p:spPr>
            <a:xfrm>
              <a:off x="10412386" y="2321796"/>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137" name="TextBox 136">
              <a:extLst>
                <a:ext uri="{FF2B5EF4-FFF2-40B4-BE49-F238E27FC236}">
                  <a16:creationId xmlns:a16="http://schemas.microsoft.com/office/drawing/2014/main" id="{3D3BE92C-AD71-47D4-8FB0-D4133A36441E}"/>
                </a:ext>
              </a:extLst>
            </p:cNvPr>
            <p:cNvSpPr txBox="1"/>
            <p:nvPr/>
          </p:nvSpPr>
          <p:spPr>
            <a:xfrm>
              <a:off x="3897860" y="5514648"/>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141" name="Elbow Connector 180">
              <a:extLst>
                <a:ext uri="{FF2B5EF4-FFF2-40B4-BE49-F238E27FC236}">
                  <a16:creationId xmlns:a16="http://schemas.microsoft.com/office/drawing/2014/main" id="{C386A0AC-808B-460F-9E86-B42D53580FB5}"/>
                </a:ext>
              </a:extLst>
            </p:cNvPr>
            <p:cNvCxnSpPr>
              <a:cxnSpLocks/>
            </p:cNvCxnSpPr>
            <p:nvPr/>
          </p:nvCxnSpPr>
          <p:spPr>
            <a:xfrm rot="5400000" flipH="1" flipV="1">
              <a:off x="3533159" y="4292479"/>
              <a:ext cx="1216563" cy="974339"/>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2080E6E5-F22A-4253-B223-105C549E7169}"/>
                </a:ext>
              </a:extLst>
            </p:cNvPr>
            <p:cNvSpPr txBox="1"/>
            <p:nvPr/>
          </p:nvSpPr>
          <p:spPr>
            <a:xfrm>
              <a:off x="5197671" y="1214652"/>
              <a:ext cx="984773" cy="306155"/>
            </a:xfrm>
            <a:prstGeom prst="rect">
              <a:avLst/>
            </a:prstGeom>
            <a:noFill/>
          </p:spPr>
          <p:txBody>
            <a:bodyPr wrap="square" lIns="0" tIns="0" rIns="0" bIns="0" rtlCol="0" anchor="ctr">
              <a:noAutofit/>
            </a:bodyPr>
            <a:lstStyle/>
            <a:p>
              <a:pPr lvl="0">
                <a:lnSpc>
                  <a:spcPct val="80000"/>
                </a:lnSpc>
                <a:defRPr/>
              </a:pPr>
              <a:r>
                <a:rPr lang="en-US" sz="800" b="1">
                  <a:solidFill>
                    <a:srgbClr val="DC202E"/>
                  </a:solidFill>
                  <a:latin typeface="Arial Black"/>
                </a:rPr>
                <a:t>LIGHTING LEVEL </a:t>
              </a:r>
              <a:r>
                <a:rPr lang="en-US" sz="800" b="1">
                  <a:solidFill>
                    <a:prstClr val="black"/>
                  </a:solidFill>
                </a:rPr>
                <a:t>CONTROL</a:t>
              </a:r>
            </a:p>
          </p:txBody>
        </p:sp>
        <p:cxnSp>
          <p:nvCxnSpPr>
            <p:cNvPr id="147" name="Elbow Connector 215">
              <a:extLst>
                <a:ext uri="{FF2B5EF4-FFF2-40B4-BE49-F238E27FC236}">
                  <a16:creationId xmlns:a16="http://schemas.microsoft.com/office/drawing/2014/main" id="{C0973876-D757-421D-98EE-CB5CCBB48A9C}"/>
                </a:ext>
              </a:extLst>
            </p:cNvPr>
            <p:cNvCxnSpPr>
              <a:cxnSpLocks/>
            </p:cNvCxnSpPr>
            <p:nvPr/>
          </p:nvCxnSpPr>
          <p:spPr>
            <a:xfrm rot="16200000" flipH="1">
              <a:off x="4886298" y="1689414"/>
              <a:ext cx="899858" cy="707660"/>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CC32515E-C269-4A39-8E5A-61ACABF23FA0}"/>
                </a:ext>
              </a:extLst>
            </p:cNvPr>
            <p:cNvSpPr txBox="1"/>
            <p:nvPr/>
          </p:nvSpPr>
          <p:spPr>
            <a:xfrm>
              <a:off x="622773" y="5227316"/>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55" name="TextBox 154">
              <a:extLst>
                <a:ext uri="{FF2B5EF4-FFF2-40B4-BE49-F238E27FC236}">
                  <a16:creationId xmlns:a16="http://schemas.microsoft.com/office/drawing/2014/main" id="{CEC71B1D-3D58-4318-B656-8D50BC4E7348}"/>
                </a:ext>
              </a:extLst>
            </p:cNvPr>
            <p:cNvSpPr txBox="1"/>
            <p:nvPr/>
          </p:nvSpPr>
          <p:spPr>
            <a:xfrm>
              <a:off x="10427456" y="4824388"/>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160" name="TextBox 159">
              <a:extLst>
                <a:ext uri="{FF2B5EF4-FFF2-40B4-BE49-F238E27FC236}">
                  <a16:creationId xmlns:a16="http://schemas.microsoft.com/office/drawing/2014/main" id="{9002C523-9A68-4ECC-AF61-9E860A3CC7CF}"/>
                </a:ext>
              </a:extLst>
            </p:cNvPr>
            <p:cNvSpPr txBox="1"/>
            <p:nvPr/>
          </p:nvSpPr>
          <p:spPr>
            <a:xfrm>
              <a:off x="303609" y="1982756"/>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66" name="TextBox 165">
              <a:extLst>
                <a:ext uri="{FF2B5EF4-FFF2-40B4-BE49-F238E27FC236}">
                  <a16:creationId xmlns:a16="http://schemas.microsoft.com/office/drawing/2014/main" id="{CBE3E7D9-A480-40D4-9C41-DED7D8283063}"/>
                </a:ext>
              </a:extLst>
            </p:cNvPr>
            <p:cNvSpPr txBox="1"/>
            <p:nvPr/>
          </p:nvSpPr>
          <p:spPr>
            <a:xfrm>
              <a:off x="949301" y="4440596"/>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170" name="Elbow Connector 215">
              <a:extLst>
                <a:ext uri="{FF2B5EF4-FFF2-40B4-BE49-F238E27FC236}">
                  <a16:creationId xmlns:a16="http://schemas.microsoft.com/office/drawing/2014/main" id="{007DC69A-88B2-4B55-80C1-3661816E3EEE}"/>
                </a:ext>
              </a:extLst>
            </p:cNvPr>
            <p:cNvCxnSpPr>
              <a:cxnSpLocks/>
              <a:stCxn id="7" idx="0"/>
            </p:cNvCxnSpPr>
            <p:nvPr/>
          </p:nvCxnSpPr>
          <p:spPr>
            <a:xfrm rot="5400000" flipH="1" flipV="1">
              <a:off x="2892307" y="2130295"/>
              <a:ext cx="1351129" cy="3172571"/>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240" name="TextBox 239">
              <a:extLst>
                <a:ext uri="{FF2B5EF4-FFF2-40B4-BE49-F238E27FC236}">
                  <a16:creationId xmlns:a16="http://schemas.microsoft.com/office/drawing/2014/main" id="{5ACA39A3-C0D2-48BB-8B4A-FFA80EB2994D}"/>
                </a:ext>
              </a:extLst>
            </p:cNvPr>
            <p:cNvSpPr txBox="1"/>
            <p:nvPr/>
          </p:nvSpPr>
          <p:spPr>
            <a:xfrm>
              <a:off x="10409514" y="2767951"/>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258" name="Elbow Connector 205">
              <a:extLst>
                <a:ext uri="{FF2B5EF4-FFF2-40B4-BE49-F238E27FC236}">
                  <a16:creationId xmlns:a16="http://schemas.microsoft.com/office/drawing/2014/main" id="{2657CE76-9B06-4DD0-851C-25BD84C5723B}"/>
                </a:ext>
              </a:extLst>
            </p:cNvPr>
            <p:cNvCxnSpPr>
              <a:cxnSpLocks/>
            </p:cNvCxnSpPr>
            <p:nvPr/>
          </p:nvCxnSpPr>
          <p:spPr>
            <a:xfrm rot="5400000">
              <a:off x="7087550" y="1583367"/>
              <a:ext cx="691827" cy="633474"/>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63D1A6B-7068-1342-BE6B-692F4BE8CA10}"/>
                </a:ext>
              </a:extLst>
            </p:cNvPr>
            <p:cNvGrpSpPr/>
            <p:nvPr/>
          </p:nvGrpSpPr>
          <p:grpSpPr>
            <a:xfrm>
              <a:off x="1174507" y="5940270"/>
              <a:ext cx="9825231" cy="452273"/>
              <a:chOff x="2519169" y="5910923"/>
              <a:chExt cx="7056507" cy="452273"/>
            </a:xfrm>
          </p:grpSpPr>
          <p:sp>
            <p:nvSpPr>
              <p:cNvPr id="171" name="TextBox 170">
                <a:extLst>
                  <a:ext uri="{FF2B5EF4-FFF2-40B4-BE49-F238E27FC236}">
                    <a16:creationId xmlns:a16="http://schemas.microsoft.com/office/drawing/2014/main" id="{DFE73419-34A0-4785-849A-E65766D41730}"/>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172" name="TextBox 171">
                <a:extLst>
                  <a:ext uri="{FF2B5EF4-FFF2-40B4-BE49-F238E27FC236}">
                    <a16:creationId xmlns:a16="http://schemas.microsoft.com/office/drawing/2014/main" id="{E3B65279-1ABC-45A2-BAD4-5B491582A37D}"/>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173" name="TextBox 172">
                <a:extLst>
                  <a:ext uri="{FF2B5EF4-FFF2-40B4-BE49-F238E27FC236}">
                    <a16:creationId xmlns:a16="http://schemas.microsoft.com/office/drawing/2014/main" id="{4F563E43-9CFD-4F5D-A9B9-32DC58B41F52}"/>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180" name="Elbow Connector 205">
              <a:extLst>
                <a:ext uri="{FF2B5EF4-FFF2-40B4-BE49-F238E27FC236}">
                  <a16:creationId xmlns:a16="http://schemas.microsoft.com/office/drawing/2014/main" id="{648EA9B4-1669-4A75-A9B9-F9B352304023}"/>
                </a:ext>
              </a:extLst>
            </p:cNvPr>
            <p:cNvCxnSpPr>
              <a:cxnSpLocks/>
              <a:stCxn id="191" idx="1"/>
            </p:cNvCxnSpPr>
            <p:nvPr/>
          </p:nvCxnSpPr>
          <p:spPr>
            <a:xfrm rot="10800000">
              <a:off x="6733021" y="3286429"/>
              <a:ext cx="3251699" cy="743866"/>
            </a:xfrm>
            <a:prstGeom prst="bentConnector3">
              <a:avLst>
                <a:gd name="adj1" fmla="val 5656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186" name="Elbow Connector 215">
              <a:extLst>
                <a:ext uri="{FF2B5EF4-FFF2-40B4-BE49-F238E27FC236}">
                  <a16:creationId xmlns:a16="http://schemas.microsoft.com/office/drawing/2014/main" id="{6247DC1B-FD97-4C08-A961-AFADCB0016B6}"/>
                </a:ext>
              </a:extLst>
            </p:cNvPr>
            <p:cNvCxnSpPr>
              <a:cxnSpLocks/>
            </p:cNvCxnSpPr>
            <p:nvPr/>
          </p:nvCxnSpPr>
          <p:spPr>
            <a:xfrm rot="16200000" flipH="1">
              <a:off x="6265071" y="4343123"/>
              <a:ext cx="1058790" cy="1030817"/>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87FBE337-ABF5-414C-B0CF-3C8832222AED}"/>
                </a:ext>
              </a:extLst>
            </p:cNvPr>
            <p:cNvSpPr txBox="1"/>
            <p:nvPr/>
          </p:nvSpPr>
          <p:spPr>
            <a:xfrm>
              <a:off x="7999772" y="1251055"/>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HUMIDITY,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82" name="TextBox 181">
              <a:extLst>
                <a:ext uri="{FF2B5EF4-FFF2-40B4-BE49-F238E27FC236}">
                  <a16:creationId xmlns:a16="http://schemas.microsoft.com/office/drawing/2014/main" id="{E127F26A-BAD2-44C0-8358-1287202EA4AB}"/>
                </a:ext>
              </a:extLst>
            </p:cNvPr>
            <p:cNvSpPr txBox="1"/>
            <p:nvPr/>
          </p:nvSpPr>
          <p:spPr>
            <a:xfrm>
              <a:off x="7571095" y="5500307"/>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C78FCD62-9569-C742-AA1F-E3DC411532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8504" y="1912352"/>
              <a:ext cx="384972" cy="384972"/>
            </a:xfrm>
            <a:prstGeom prst="rect">
              <a:avLst/>
            </a:prstGeom>
          </p:spPr>
        </p:pic>
        <p:pic>
          <p:nvPicPr>
            <p:cNvPr id="7" name="Picture 6">
              <a:extLst>
                <a:ext uri="{FF2B5EF4-FFF2-40B4-BE49-F238E27FC236}">
                  <a16:creationId xmlns:a16="http://schemas.microsoft.com/office/drawing/2014/main" id="{7A173D3D-350C-694B-8F0F-AA396AEBE3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9100" y="4392144"/>
              <a:ext cx="384972" cy="384972"/>
            </a:xfrm>
            <a:prstGeom prst="rect">
              <a:avLst/>
            </a:prstGeom>
          </p:spPr>
        </p:pic>
        <p:pic>
          <p:nvPicPr>
            <p:cNvPr id="9" name="Picture 8">
              <a:extLst>
                <a:ext uri="{FF2B5EF4-FFF2-40B4-BE49-F238E27FC236}">
                  <a16:creationId xmlns:a16="http://schemas.microsoft.com/office/drawing/2014/main" id="{B750191D-CBC3-E944-A34C-0FAC0DF78D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8556" y="5131490"/>
              <a:ext cx="384972" cy="384972"/>
            </a:xfrm>
            <a:prstGeom prst="rect">
              <a:avLst/>
            </a:prstGeom>
          </p:spPr>
        </p:pic>
        <p:pic>
          <p:nvPicPr>
            <p:cNvPr id="11" name="Picture 10">
              <a:extLst>
                <a:ext uri="{FF2B5EF4-FFF2-40B4-BE49-F238E27FC236}">
                  <a16:creationId xmlns:a16="http://schemas.microsoft.com/office/drawing/2014/main" id="{E8FCC8A0-B750-BD45-8393-B37EE9276C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6038" y="1792341"/>
              <a:ext cx="384972" cy="384972"/>
            </a:xfrm>
            <a:prstGeom prst="rect">
              <a:avLst/>
            </a:prstGeom>
          </p:spPr>
        </p:pic>
        <p:pic>
          <p:nvPicPr>
            <p:cNvPr id="15" name="Picture 14">
              <a:extLst>
                <a:ext uri="{FF2B5EF4-FFF2-40B4-BE49-F238E27FC236}">
                  <a16:creationId xmlns:a16="http://schemas.microsoft.com/office/drawing/2014/main" id="{2B8786BA-3BD4-4045-A925-F50249922C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03352" y="4794116"/>
              <a:ext cx="384972" cy="384972"/>
            </a:xfrm>
            <a:prstGeom prst="rect">
              <a:avLst/>
            </a:prstGeom>
          </p:spPr>
        </p:pic>
        <p:pic>
          <p:nvPicPr>
            <p:cNvPr id="17" name="Picture 16">
              <a:extLst>
                <a:ext uri="{FF2B5EF4-FFF2-40B4-BE49-F238E27FC236}">
                  <a16:creationId xmlns:a16="http://schemas.microsoft.com/office/drawing/2014/main" id="{1B85B297-1B78-DE4F-A78A-5091322A4F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16726" y="5413350"/>
              <a:ext cx="384972" cy="384972"/>
            </a:xfrm>
            <a:prstGeom prst="rect">
              <a:avLst/>
            </a:prstGeom>
          </p:spPr>
        </p:pic>
        <p:pic>
          <p:nvPicPr>
            <p:cNvPr id="19" name="Picture 18">
              <a:extLst>
                <a:ext uri="{FF2B5EF4-FFF2-40B4-BE49-F238E27FC236}">
                  <a16:creationId xmlns:a16="http://schemas.microsoft.com/office/drawing/2014/main" id="{37057C6A-A2A0-4C4C-B8E2-3DAFB96B31E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484351" y="5468708"/>
              <a:ext cx="384972" cy="384972"/>
            </a:xfrm>
            <a:prstGeom prst="rect">
              <a:avLst/>
            </a:prstGeom>
          </p:spPr>
        </p:pic>
        <p:pic>
          <p:nvPicPr>
            <p:cNvPr id="22" name="Picture 21">
              <a:extLst>
                <a:ext uri="{FF2B5EF4-FFF2-40B4-BE49-F238E27FC236}">
                  <a16:creationId xmlns:a16="http://schemas.microsoft.com/office/drawing/2014/main" id="{B5A2EC03-C1F4-B84E-9015-FDF78D161A4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58606" y="1143796"/>
              <a:ext cx="384972" cy="384972"/>
            </a:xfrm>
            <a:prstGeom prst="rect">
              <a:avLst/>
            </a:prstGeom>
          </p:spPr>
        </p:pic>
        <p:pic>
          <p:nvPicPr>
            <p:cNvPr id="189" name="Picture 188">
              <a:extLst>
                <a:ext uri="{FF2B5EF4-FFF2-40B4-BE49-F238E27FC236}">
                  <a16:creationId xmlns:a16="http://schemas.microsoft.com/office/drawing/2014/main" id="{3AD42723-509A-5C42-8C25-718046BEFD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5039" y="2253253"/>
              <a:ext cx="384972" cy="384972"/>
            </a:xfrm>
            <a:prstGeom prst="rect">
              <a:avLst/>
            </a:prstGeom>
          </p:spPr>
        </p:pic>
        <p:pic>
          <p:nvPicPr>
            <p:cNvPr id="190" name="Picture 189">
              <a:extLst>
                <a:ext uri="{FF2B5EF4-FFF2-40B4-BE49-F238E27FC236}">
                  <a16:creationId xmlns:a16="http://schemas.microsoft.com/office/drawing/2014/main" id="{8E54FFCC-9FAD-2141-8FA3-572770EA64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6824" y="2693038"/>
              <a:ext cx="384972" cy="384972"/>
            </a:xfrm>
            <a:prstGeom prst="rect">
              <a:avLst/>
            </a:prstGeom>
          </p:spPr>
        </p:pic>
        <p:pic>
          <p:nvPicPr>
            <p:cNvPr id="191" name="Picture 190">
              <a:extLst>
                <a:ext uri="{FF2B5EF4-FFF2-40B4-BE49-F238E27FC236}">
                  <a16:creationId xmlns:a16="http://schemas.microsoft.com/office/drawing/2014/main" id="{5F08105D-4B96-244F-91F8-522CD84ECEF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84719" y="3837809"/>
              <a:ext cx="384972" cy="384972"/>
            </a:xfrm>
            <a:prstGeom prst="rect">
              <a:avLst/>
            </a:prstGeom>
          </p:spPr>
        </p:pic>
        <p:pic>
          <p:nvPicPr>
            <p:cNvPr id="193" name="Picture 192">
              <a:extLst>
                <a:ext uri="{FF2B5EF4-FFF2-40B4-BE49-F238E27FC236}">
                  <a16:creationId xmlns:a16="http://schemas.microsoft.com/office/drawing/2014/main" id="{34E23D45-B15A-EA46-A7FC-1DB9B265D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9544" y="1390839"/>
              <a:ext cx="384972" cy="384972"/>
            </a:xfrm>
            <a:prstGeom prst="rect">
              <a:avLst/>
            </a:prstGeom>
          </p:spPr>
        </p:pic>
        <p:pic>
          <p:nvPicPr>
            <p:cNvPr id="195" name="Picture 194">
              <a:extLst>
                <a:ext uri="{FF2B5EF4-FFF2-40B4-BE49-F238E27FC236}">
                  <a16:creationId xmlns:a16="http://schemas.microsoft.com/office/drawing/2014/main" id="{490F123E-15FB-274D-BCC2-1E8B7641AA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4481" y="1126264"/>
              <a:ext cx="384972" cy="384972"/>
            </a:xfrm>
            <a:prstGeom prst="rect">
              <a:avLst/>
            </a:prstGeom>
          </p:spPr>
        </p:pic>
        <p:cxnSp>
          <p:nvCxnSpPr>
            <p:cNvPr id="96" name="Elbow Connector 215">
              <a:extLst>
                <a:ext uri="{FF2B5EF4-FFF2-40B4-BE49-F238E27FC236}">
                  <a16:creationId xmlns:a16="http://schemas.microsoft.com/office/drawing/2014/main" id="{67CD3D2D-AF81-064A-A798-788A849DEF7A}"/>
                </a:ext>
              </a:extLst>
            </p:cNvPr>
            <p:cNvCxnSpPr>
              <a:cxnSpLocks/>
              <a:endCxn id="15" idx="1"/>
            </p:cNvCxnSpPr>
            <p:nvPr/>
          </p:nvCxnSpPr>
          <p:spPr>
            <a:xfrm>
              <a:off x="5115355" y="3444428"/>
              <a:ext cx="4887997" cy="1542174"/>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Elbow Connector 215">
              <a:extLst>
                <a:ext uri="{FF2B5EF4-FFF2-40B4-BE49-F238E27FC236}">
                  <a16:creationId xmlns:a16="http://schemas.microsoft.com/office/drawing/2014/main" id="{91174109-FC79-DD4B-933E-3A1F2818D0E3}"/>
                </a:ext>
              </a:extLst>
            </p:cNvPr>
            <p:cNvCxnSpPr>
              <a:cxnSpLocks/>
            </p:cNvCxnSpPr>
            <p:nvPr/>
          </p:nvCxnSpPr>
          <p:spPr>
            <a:xfrm>
              <a:off x="1869480" y="2260315"/>
              <a:ext cx="1358729" cy="1064280"/>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Elbow Connector 180">
              <a:extLst>
                <a:ext uri="{FF2B5EF4-FFF2-40B4-BE49-F238E27FC236}">
                  <a16:creationId xmlns:a16="http://schemas.microsoft.com/office/drawing/2014/main" id="{9291AB2F-241C-D349-9440-931F58609A9C}"/>
                </a:ext>
              </a:extLst>
            </p:cNvPr>
            <p:cNvCxnSpPr>
              <a:cxnSpLocks/>
              <a:stCxn id="9" idx="3"/>
            </p:cNvCxnSpPr>
            <p:nvPr/>
          </p:nvCxnSpPr>
          <p:spPr>
            <a:xfrm flipV="1">
              <a:off x="2163528" y="3579320"/>
              <a:ext cx="850343" cy="1744656"/>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Elbow Connector 215">
              <a:extLst>
                <a:ext uri="{FF2B5EF4-FFF2-40B4-BE49-F238E27FC236}">
                  <a16:creationId xmlns:a16="http://schemas.microsoft.com/office/drawing/2014/main" id="{0F39190B-4DD4-0F46-85BC-2EEC111EAA1B}"/>
                </a:ext>
              </a:extLst>
            </p:cNvPr>
            <p:cNvCxnSpPr>
              <a:cxnSpLocks/>
            </p:cNvCxnSpPr>
            <p:nvPr/>
          </p:nvCxnSpPr>
          <p:spPr>
            <a:xfrm rot="16200000" flipH="1">
              <a:off x="3612762" y="2477898"/>
              <a:ext cx="899858" cy="707660"/>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6B5F715-A904-2E49-8364-A3630C268943}"/>
                </a:ext>
              </a:extLst>
            </p:cNvPr>
            <p:cNvSpPr txBox="1"/>
            <p:nvPr/>
          </p:nvSpPr>
          <p:spPr>
            <a:xfrm>
              <a:off x="3047610" y="2201143"/>
              <a:ext cx="1124511" cy="306155"/>
            </a:xfrm>
            <a:prstGeom prst="rect">
              <a:avLst/>
            </a:prstGeom>
            <a:noFill/>
          </p:spPr>
          <p:txBody>
            <a:bodyPr wrap="square" lIns="0" tIns="0" rIns="0" bIns="0" rtlCol="0" anchor="ctr">
              <a:noAutofit/>
            </a:bodyPr>
            <a:lstStyle/>
            <a:p>
              <a:pPr lvl="0">
                <a:lnSpc>
                  <a:spcPct val="80000"/>
                </a:lnSpc>
                <a:defRPr/>
              </a:pPr>
              <a:r>
                <a:rPr lang="en-US" sz="800" b="1">
                  <a:solidFill>
                    <a:srgbClr val="DC202E"/>
                  </a:solidFill>
                  <a:latin typeface="Arial Black"/>
                </a:rPr>
                <a:t>REFRIDGERATION</a:t>
              </a:r>
            </a:p>
            <a:p>
              <a:pPr lvl="0">
                <a:lnSpc>
                  <a:spcPct val="80000"/>
                </a:lnSpc>
                <a:defRPr/>
              </a:pPr>
              <a:r>
                <a:rPr lang="en-US" sz="800" b="1">
                  <a:solidFill>
                    <a:prstClr val="black"/>
                  </a:solidFill>
                </a:rPr>
                <a:t>MONITORING</a:t>
              </a:r>
            </a:p>
          </p:txBody>
        </p:sp>
        <p:pic>
          <p:nvPicPr>
            <p:cNvPr id="55" name="Picture 54">
              <a:extLst>
                <a:ext uri="{FF2B5EF4-FFF2-40B4-BE49-F238E27FC236}">
                  <a16:creationId xmlns:a16="http://schemas.microsoft.com/office/drawing/2014/main" id="{9DD5AD70-80A8-B243-AF45-3DF704BCBA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0200" y="2176676"/>
              <a:ext cx="384972" cy="384972"/>
            </a:xfrm>
            <a:prstGeom prst="rect">
              <a:avLst/>
            </a:prstGeom>
          </p:spPr>
        </p:pic>
      </p:grpSp>
    </p:spTree>
    <p:extLst>
      <p:ext uri="{BB962C8B-B14F-4D97-AF65-F5344CB8AC3E}">
        <p14:creationId xmlns:p14="http://schemas.microsoft.com/office/powerpoint/2010/main" val="294878078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2000"/>
                                  </p:stCondLst>
                                  <p:childTnLst>
                                    <p:set>
                                      <p:cBhvr>
                                        <p:cTn id="6" dur="1" fill="hold">
                                          <p:stCondLst>
                                            <p:cond delay="0"/>
                                          </p:stCondLst>
                                        </p:cTn>
                                        <p:tgtEl>
                                          <p:spTgt spid="48"/>
                                        </p:tgtEl>
                                        <p:attrNameLst>
                                          <p:attrName>style.visibility</p:attrName>
                                        </p:attrNameLst>
                                      </p:cBhvr>
                                      <p:to>
                                        <p:strVal val="visible"/>
                                      </p:to>
                                    </p:set>
                                    <p:animEffect transition="in" filter="strips(downLeft)">
                                      <p:cBhvr>
                                        <p:cTn id="7" dur="1000"/>
                                        <p:tgtEl>
                                          <p:spTgt spid="48"/>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C256ED-803D-C145-9718-C20D68ED45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14" name="Rectangle 13">
            <a:extLst>
              <a:ext uri="{FF2B5EF4-FFF2-40B4-BE49-F238E27FC236}">
                <a16:creationId xmlns:a16="http://schemas.microsoft.com/office/drawing/2014/main" id="{5AFEB6AF-3189-D449-BA6E-62A4349CE74E}"/>
              </a:ext>
            </a:extLst>
          </p:cNvPr>
          <p:cNvSpPr/>
          <p:nvPr/>
        </p:nvSpPr>
        <p:spPr>
          <a:xfrm rot="5400000">
            <a:off x="3598285" y="-7260219"/>
            <a:ext cx="4955557" cy="12231880"/>
          </a:xfrm>
          <a:prstGeom prst="rect">
            <a:avLst/>
          </a:prstGeom>
          <a:gradFill flip="none" rotWithShape="1">
            <a:gsLst>
              <a:gs pos="0">
                <a:schemeClr val="bg1">
                  <a:alpha val="0"/>
                </a:schemeClr>
              </a:gs>
              <a:gs pos="15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t>34</a:t>
            </a:fld>
            <a:endParaRPr lang="en-US"/>
          </a:p>
        </p:txBody>
      </p:sp>
      <p:sp>
        <p:nvSpPr>
          <p:cNvPr id="16" name="Titel 1">
            <a:extLst>
              <a:ext uri="{FF2B5EF4-FFF2-40B4-BE49-F238E27FC236}">
                <a16:creationId xmlns:a16="http://schemas.microsoft.com/office/drawing/2014/main" id="{9E4AD45D-EDB6-254D-93AA-C9DD8CD0731B}"/>
              </a:ext>
            </a:extLst>
          </p:cNvPr>
          <p:cNvSpPr txBox="1">
            <a:spLocks/>
          </p:cNvSpPr>
          <p:nvPr/>
        </p:nvSpPr>
        <p:spPr>
          <a:xfrm>
            <a:off x="389828" y="293171"/>
            <a:ext cx="11437082" cy="14113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LIGHT MEDICAL</a:t>
            </a:r>
          </a:p>
          <a:p>
            <a:pPr>
              <a:lnSpc>
                <a:spcPts val="3800"/>
              </a:lnSpc>
            </a:pPr>
            <a:endParaRPr lang="en-GB" sz="6000" spc="-150">
              <a:solidFill>
                <a:schemeClr val="accent1"/>
              </a:solidFill>
            </a:endParaRPr>
          </a:p>
        </p:txBody>
      </p:sp>
    </p:spTree>
    <p:extLst>
      <p:ext uri="{BB962C8B-B14F-4D97-AF65-F5344CB8AC3E}">
        <p14:creationId xmlns:p14="http://schemas.microsoft.com/office/powerpoint/2010/main" val="230206452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F6292-5298-BA46-A5B3-88D68F3AC9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74551FE7-EF81-DE48-9BFD-D6B26B89026E}"/>
              </a:ext>
            </a:extLst>
          </p:cNvPr>
          <p:cNvSpPr/>
          <p:nvPr/>
        </p:nvSpPr>
        <p:spPr>
          <a:xfrm>
            <a:off x="2279576" y="26431"/>
            <a:ext cx="13034967"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8C6AACE2-C030-B143-B092-89A9A1765267}"/>
              </a:ext>
            </a:extLst>
          </p:cNvPr>
          <p:cNvSpPr>
            <a:spLocks noGrp="1"/>
          </p:cNvSpPr>
          <p:nvPr>
            <p:ph type="sldNum" sz="quarter" idx="12"/>
          </p:nvPr>
        </p:nvSpPr>
        <p:spPr/>
        <p:txBody>
          <a:bodyPr/>
          <a:lstStyle/>
          <a:p>
            <a:fld id="{7B94EC18-1D2B-4535-B738-0E53AFE26620}" type="slidenum">
              <a:rPr lang="en-US" smtClean="0"/>
              <a:t>35</a:t>
            </a:fld>
            <a:endParaRPr lang="en-US"/>
          </a:p>
        </p:txBody>
      </p:sp>
      <p:sp>
        <p:nvSpPr>
          <p:cNvPr id="9" name="Titel 1">
            <a:extLst>
              <a:ext uri="{FF2B5EF4-FFF2-40B4-BE49-F238E27FC236}">
                <a16:creationId xmlns:a16="http://schemas.microsoft.com/office/drawing/2014/main" id="{ABAA9250-155C-A64A-BD3A-25A7C9F7E9AB}"/>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light</a:t>
            </a:r>
            <a:r>
              <a:rPr lang="en-GB"/>
              <a:t> medical</a:t>
            </a:r>
          </a:p>
          <a:p>
            <a:pPr>
              <a:lnSpc>
                <a:spcPts val="2800"/>
              </a:lnSpc>
            </a:pPr>
            <a:r>
              <a:rPr lang="en-GB">
                <a:solidFill>
                  <a:schemeClr val="bg1">
                    <a:lumMod val="50000"/>
                  </a:schemeClr>
                </a:solidFill>
              </a:rPr>
              <a:t>CHALLENGES</a:t>
            </a:r>
          </a:p>
        </p:txBody>
      </p:sp>
      <p:sp>
        <p:nvSpPr>
          <p:cNvPr id="12" name="Content Placeholder 8">
            <a:extLst>
              <a:ext uri="{FF2B5EF4-FFF2-40B4-BE49-F238E27FC236}">
                <a16:creationId xmlns:a16="http://schemas.microsoft.com/office/drawing/2014/main" id="{90E46844-3843-5442-874B-384E04D11BC5}"/>
              </a:ext>
            </a:extLst>
          </p:cNvPr>
          <p:cNvSpPr txBox="1">
            <a:spLocks/>
          </p:cNvSpPr>
          <p:nvPr/>
        </p:nvSpPr>
        <p:spPr>
          <a:xfrm>
            <a:off x="4583832" y="1379062"/>
            <a:ext cx="4627209" cy="11187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Provide a comfortable, healthier and safer environment for employees and patients</a:t>
            </a:r>
          </a:p>
          <a:p>
            <a:pPr marL="342900" indent="-342900">
              <a:buClr>
                <a:schemeClr val="accent1"/>
              </a:buClr>
              <a:buFont typeface="Arial" panose="020B0604020202020204" pitchFamily="34" charset="0"/>
              <a:buChar char="•"/>
            </a:pPr>
            <a:r>
              <a:rPr lang="en-GB" sz="1400" b="0" dirty="0">
                <a:latin typeface="Arial" panose="020B0604020202020204" pitchFamily="34" charset="0"/>
                <a:ea typeface="Calibri" panose="020F0502020204030204" pitchFamily="34" charset="0"/>
                <a:cs typeface="Arial" panose="020B0604020202020204" pitchFamily="34" charset="0"/>
              </a:rPr>
              <a:t>Maintain ideal temperature and humidity to improve efficiency and productivity</a:t>
            </a:r>
          </a:p>
        </p:txBody>
      </p:sp>
      <p:sp>
        <p:nvSpPr>
          <p:cNvPr id="13" name="TextBox 12">
            <a:extLst>
              <a:ext uri="{FF2B5EF4-FFF2-40B4-BE49-F238E27FC236}">
                <a16:creationId xmlns:a16="http://schemas.microsoft.com/office/drawing/2014/main" id="{8C3272CA-173F-BC44-B67E-42AB457EB194}"/>
              </a:ext>
            </a:extLst>
          </p:cNvPr>
          <p:cNvSpPr txBox="1"/>
          <p:nvPr/>
        </p:nvSpPr>
        <p:spPr>
          <a:xfrm>
            <a:off x="452243" y="1388797"/>
            <a:ext cx="3987570" cy="1680163"/>
          </a:xfrm>
          <a:prstGeom prst="rect">
            <a:avLst/>
          </a:prstGeom>
          <a:noFill/>
        </p:spPr>
        <p:txBody>
          <a:bodyPr wrap="square" lIns="0" tIns="0" rIns="0" bIns="0" rtlCol="0">
            <a:noAutofit/>
          </a:bodyPr>
          <a:lstStyle/>
          <a:p>
            <a:r>
              <a:rPr lang="en-GB" dirty="0">
                <a:latin typeface="+mj-lt"/>
                <a:ea typeface="Calibri" panose="020F0502020204030204" pitchFamily="34" charset="0"/>
                <a:cs typeface="Arial" panose="020B0604020202020204" pitchFamily="34" charset="0"/>
              </a:rPr>
              <a:t>IMPROVE OCCUPANT COMFORT TO OPTIMIZE PERFORMANCE AND OPERATIONAL PRODUCTIVITY</a:t>
            </a:r>
            <a:endParaRPr lang="en-US" dirty="0">
              <a:latin typeface="+mj-lt"/>
            </a:endParaRPr>
          </a:p>
        </p:txBody>
      </p:sp>
      <p:cxnSp>
        <p:nvCxnSpPr>
          <p:cNvPr id="14" name="Straight Connector 13">
            <a:extLst>
              <a:ext uri="{FF2B5EF4-FFF2-40B4-BE49-F238E27FC236}">
                <a16:creationId xmlns:a16="http://schemas.microsoft.com/office/drawing/2014/main" id="{3357C8CD-8BB1-3C42-845C-A7EC2891EF3E}"/>
              </a:ext>
            </a:extLst>
          </p:cNvPr>
          <p:cNvCxnSpPr>
            <a:cxnSpLocks/>
          </p:cNvCxnSpPr>
          <p:nvPr/>
        </p:nvCxnSpPr>
        <p:spPr>
          <a:xfrm>
            <a:off x="4439816" y="1409700"/>
            <a:ext cx="0" cy="108814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7762B5C-9DA6-D142-831E-06439AA09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524" y="5448298"/>
            <a:ext cx="683795" cy="683795"/>
          </a:xfrm>
          <a:prstGeom prst="rect">
            <a:avLst/>
          </a:prstGeom>
        </p:spPr>
      </p:pic>
      <p:pic>
        <p:nvPicPr>
          <p:cNvPr id="20" name="Picture 19">
            <a:extLst>
              <a:ext uri="{FF2B5EF4-FFF2-40B4-BE49-F238E27FC236}">
                <a16:creationId xmlns:a16="http://schemas.microsoft.com/office/drawing/2014/main" id="{087D4125-18E0-744C-A803-BC93071E9F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9916" y="2913618"/>
            <a:ext cx="813741" cy="813741"/>
          </a:xfrm>
          <a:prstGeom prst="rect">
            <a:avLst/>
          </a:prstGeom>
        </p:spPr>
      </p:pic>
      <p:pic>
        <p:nvPicPr>
          <p:cNvPr id="22" name="Picture 21">
            <a:extLst>
              <a:ext uri="{FF2B5EF4-FFF2-40B4-BE49-F238E27FC236}">
                <a16:creationId xmlns:a16="http://schemas.microsoft.com/office/drawing/2014/main" id="{5ABA46CC-8D54-5442-A335-45C5D38DE3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0891" y="5351485"/>
            <a:ext cx="813741" cy="813741"/>
          </a:xfrm>
          <a:prstGeom prst="rect">
            <a:avLst/>
          </a:prstGeom>
        </p:spPr>
      </p:pic>
      <p:sp>
        <p:nvSpPr>
          <p:cNvPr id="23" name="TextBox 22">
            <a:extLst>
              <a:ext uri="{FF2B5EF4-FFF2-40B4-BE49-F238E27FC236}">
                <a16:creationId xmlns:a16="http://schemas.microsoft.com/office/drawing/2014/main" id="{9D371EC9-A63F-594F-9C56-B5646D50AFA9}"/>
              </a:ext>
            </a:extLst>
          </p:cNvPr>
          <p:cNvSpPr txBox="1"/>
          <p:nvPr/>
        </p:nvSpPr>
        <p:spPr>
          <a:xfrm>
            <a:off x="1475161" y="3008055"/>
            <a:ext cx="2449787" cy="773882"/>
          </a:xfrm>
          <a:prstGeom prst="rect">
            <a:avLst/>
          </a:prstGeom>
          <a:noFill/>
        </p:spPr>
        <p:txBody>
          <a:bodyPr wrap="square" lIns="0" tIns="0" rIns="0" bIns="0" rtlCol="0">
            <a:noAutofit/>
          </a:bodyPr>
          <a:lstStyle/>
          <a:p>
            <a:r>
              <a:rPr lang="en-GB" sz="1400" dirty="0">
                <a:latin typeface="Arial" panose="020B0604020202020204" pitchFamily="34" charset="0"/>
                <a:ea typeface="Calibri" panose="020F0502020204030204" pitchFamily="34" charset="0"/>
                <a:cs typeface="Arial" panose="020B0604020202020204" pitchFamily="34" charset="0"/>
              </a:rPr>
              <a:t>Auto-correct zones that impact health, comfort and productivity of employees</a:t>
            </a:r>
          </a:p>
          <a:p>
            <a:endParaRPr lang="en-GB" sz="1400" dirty="0">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42095B-CA09-234F-A487-5A4F996B331E}"/>
              </a:ext>
            </a:extLst>
          </p:cNvPr>
          <p:cNvSpPr txBox="1"/>
          <p:nvPr/>
        </p:nvSpPr>
        <p:spPr>
          <a:xfrm>
            <a:off x="1474116" y="5452340"/>
            <a:ext cx="2138120"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Multiple audible alarm types are hard to distinguish or pinpoint exact location and cause</a:t>
            </a:r>
          </a:p>
        </p:txBody>
      </p:sp>
      <p:sp>
        <p:nvSpPr>
          <p:cNvPr id="26" name="TextBox 25">
            <a:extLst>
              <a:ext uri="{FF2B5EF4-FFF2-40B4-BE49-F238E27FC236}">
                <a16:creationId xmlns:a16="http://schemas.microsoft.com/office/drawing/2014/main" id="{051E0038-55A5-BE46-AC42-AD1B4B49D482}"/>
              </a:ext>
            </a:extLst>
          </p:cNvPr>
          <p:cNvSpPr txBox="1"/>
          <p:nvPr/>
        </p:nvSpPr>
        <p:spPr>
          <a:xfrm>
            <a:off x="5239101" y="4376649"/>
            <a:ext cx="2086077" cy="1068575"/>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Service call-outs to resolve onsite issues are frequent and expensive </a:t>
            </a:r>
          </a:p>
        </p:txBody>
      </p:sp>
      <p:sp>
        <p:nvSpPr>
          <p:cNvPr id="27" name="TextBox 26">
            <a:extLst>
              <a:ext uri="{FF2B5EF4-FFF2-40B4-BE49-F238E27FC236}">
                <a16:creationId xmlns:a16="http://schemas.microsoft.com/office/drawing/2014/main" id="{61204BF4-DE12-BB4B-91E9-8698A4179612}"/>
              </a:ext>
            </a:extLst>
          </p:cNvPr>
          <p:cNvSpPr txBox="1"/>
          <p:nvPr/>
        </p:nvSpPr>
        <p:spPr>
          <a:xfrm>
            <a:off x="5239101" y="5462714"/>
            <a:ext cx="2907907"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High energy consumption represents the most significant percentage of operating costs</a:t>
            </a:r>
            <a:endParaRPr lang="en-US" sz="1400"/>
          </a:p>
        </p:txBody>
      </p:sp>
      <p:sp>
        <p:nvSpPr>
          <p:cNvPr id="28" name="TextBox 27">
            <a:extLst>
              <a:ext uri="{FF2B5EF4-FFF2-40B4-BE49-F238E27FC236}">
                <a16:creationId xmlns:a16="http://schemas.microsoft.com/office/drawing/2014/main" id="{6889E38C-AA4F-6D48-9C85-5E6A3D06B838}"/>
              </a:ext>
            </a:extLst>
          </p:cNvPr>
          <p:cNvSpPr txBox="1"/>
          <p:nvPr/>
        </p:nvSpPr>
        <p:spPr>
          <a:xfrm>
            <a:off x="5269925" y="2979249"/>
            <a:ext cx="2575112" cy="654962"/>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HVAC controls are regularly switched on/off onsite resulting in too hot/cold environment leading to inaccurate patient temperature and diagnosis</a:t>
            </a:r>
          </a:p>
        </p:txBody>
      </p:sp>
      <p:pic>
        <p:nvPicPr>
          <p:cNvPr id="10" name="Picture 9">
            <a:extLst>
              <a:ext uri="{FF2B5EF4-FFF2-40B4-BE49-F238E27FC236}">
                <a16:creationId xmlns:a16="http://schemas.microsoft.com/office/drawing/2014/main" id="{84DD39E7-4AC0-0A4E-B517-D8B6E55B2E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431" y="2777897"/>
            <a:ext cx="949462" cy="949462"/>
          </a:xfrm>
          <a:prstGeom prst="rect">
            <a:avLst/>
          </a:prstGeom>
        </p:spPr>
      </p:pic>
      <p:pic>
        <p:nvPicPr>
          <p:cNvPr id="29" name="Picture 28">
            <a:extLst>
              <a:ext uri="{FF2B5EF4-FFF2-40B4-BE49-F238E27FC236}">
                <a16:creationId xmlns:a16="http://schemas.microsoft.com/office/drawing/2014/main" id="{2C120013-8B2E-514F-AA10-DE109ECB7E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0524" y="4315520"/>
            <a:ext cx="813741" cy="813741"/>
          </a:xfrm>
          <a:prstGeom prst="rect">
            <a:avLst/>
          </a:prstGeom>
        </p:spPr>
      </p:pic>
      <p:sp>
        <p:nvSpPr>
          <p:cNvPr id="35" name="TextBox 34">
            <a:extLst>
              <a:ext uri="{FF2B5EF4-FFF2-40B4-BE49-F238E27FC236}">
                <a16:creationId xmlns:a16="http://schemas.microsoft.com/office/drawing/2014/main" id="{67D8AD2E-DF83-E147-99B7-898C5579A726}"/>
              </a:ext>
            </a:extLst>
          </p:cNvPr>
          <p:cNvSpPr txBox="1"/>
          <p:nvPr/>
        </p:nvSpPr>
        <p:spPr>
          <a:xfrm>
            <a:off x="1474116" y="4376649"/>
            <a:ext cx="2590526" cy="875880"/>
          </a:xfrm>
          <a:prstGeom prst="rect">
            <a:avLst/>
          </a:prstGeom>
          <a:noFill/>
        </p:spPr>
        <p:txBody>
          <a:bodyPr wrap="square" lIns="0" tIns="0" rIns="0" bIns="0" rtlCol="0">
            <a:noAutofit/>
          </a:bodyPr>
          <a:lstStyle/>
          <a:p>
            <a:r>
              <a:rPr lang="en-GB" sz="1400">
                <a:latin typeface="Arial" panose="020B0604020202020204" pitchFamily="34" charset="0"/>
                <a:ea typeface="Calibri" panose="020F0502020204030204" pitchFamily="34" charset="0"/>
                <a:cs typeface="Arial" panose="020B0604020202020204" pitchFamily="34" charset="0"/>
              </a:rPr>
              <a:t>Faulty refrigeration and freezers, results in damaged medicine and medical devices</a:t>
            </a:r>
          </a:p>
          <a:p>
            <a:endParaRPr lang="en-US" sz="1400"/>
          </a:p>
        </p:txBody>
      </p:sp>
      <p:pic>
        <p:nvPicPr>
          <p:cNvPr id="25" name="Picture 24">
            <a:extLst>
              <a:ext uri="{FF2B5EF4-FFF2-40B4-BE49-F238E27FC236}">
                <a16:creationId xmlns:a16="http://schemas.microsoft.com/office/drawing/2014/main" id="{64B4A9AE-62CB-4514-A42F-D73B8E94B329}"/>
              </a:ext>
            </a:extLst>
          </p:cNvPr>
          <p:cNvPicPr>
            <a:picLocks noChangeAspect="1"/>
          </p:cNvPicPr>
          <p:nvPr/>
        </p:nvPicPr>
        <p:blipFill>
          <a:blip r:embed="rId8"/>
          <a:stretch>
            <a:fillRect/>
          </a:stretch>
        </p:blipFill>
        <p:spPr>
          <a:xfrm>
            <a:off x="4199128" y="4260278"/>
            <a:ext cx="816197" cy="924223"/>
          </a:xfrm>
          <a:prstGeom prst="rect">
            <a:avLst/>
          </a:prstGeom>
        </p:spPr>
      </p:pic>
    </p:spTree>
    <p:extLst>
      <p:ext uri="{BB962C8B-B14F-4D97-AF65-F5344CB8AC3E}">
        <p14:creationId xmlns:p14="http://schemas.microsoft.com/office/powerpoint/2010/main" val="5246572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0" y="3277"/>
            <a:ext cx="15385032" cy="6858000"/>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light</a:t>
            </a:r>
            <a:r>
              <a:rPr lang="en-GB"/>
              <a:t> medical</a:t>
            </a:r>
          </a:p>
          <a:p>
            <a:pPr>
              <a:lnSpc>
                <a:spcPts val="2800"/>
              </a:lnSpc>
            </a:pPr>
            <a:r>
              <a:rPr lang="en-GB">
                <a:solidFill>
                  <a:schemeClr val="bg1">
                    <a:lumMod val="50000"/>
                  </a:schemeClr>
                </a:solidFill>
              </a:rPr>
              <a:t>VALUE ADDED</a:t>
            </a:r>
          </a:p>
        </p:txBody>
      </p:sp>
      <p:grpSp>
        <p:nvGrpSpPr>
          <p:cNvPr id="5" name="Group 4">
            <a:extLst>
              <a:ext uri="{FF2B5EF4-FFF2-40B4-BE49-F238E27FC236}">
                <a16:creationId xmlns:a16="http://schemas.microsoft.com/office/drawing/2014/main" id="{59237CCA-09D4-9B4E-A20E-92E5FDB1F3EC}"/>
              </a:ext>
            </a:extLst>
          </p:cNvPr>
          <p:cNvGrpSpPr/>
          <p:nvPr/>
        </p:nvGrpSpPr>
        <p:grpSpPr>
          <a:xfrm>
            <a:off x="300918" y="1027842"/>
            <a:ext cx="4461582" cy="864300"/>
            <a:chOff x="389827" y="1255971"/>
            <a:chExt cx="4461582" cy="864300"/>
          </a:xfrm>
        </p:grpSpPr>
        <p:pic>
          <p:nvPicPr>
            <p:cNvPr id="32" name="Picture 31">
              <a:extLst>
                <a:ext uri="{FF2B5EF4-FFF2-40B4-BE49-F238E27FC236}">
                  <a16:creationId xmlns:a16="http://schemas.microsoft.com/office/drawing/2014/main" id="{6E4DCC42-3937-0B40-8892-D5FD3E85F9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827" y="1271563"/>
              <a:ext cx="848708" cy="848708"/>
            </a:xfrm>
            <a:prstGeom prst="rect">
              <a:avLst/>
            </a:prstGeom>
          </p:spPr>
        </p:pic>
        <p:sp>
          <p:nvSpPr>
            <p:cNvPr id="35" name="TextBox 34">
              <a:extLst>
                <a:ext uri="{FF2B5EF4-FFF2-40B4-BE49-F238E27FC236}">
                  <a16:creationId xmlns:a16="http://schemas.microsoft.com/office/drawing/2014/main" id="{DCE997D5-C440-C043-BAF6-203590F4F56C}"/>
                </a:ext>
              </a:extLst>
            </p:cNvPr>
            <p:cNvSpPr txBox="1"/>
            <p:nvPr/>
          </p:nvSpPr>
          <p:spPr>
            <a:xfrm>
              <a:off x="1318778" y="1255971"/>
              <a:ext cx="3532631" cy="331057"/>
            </a:xfrm>
            <a:prstGeom prst="rect">
              <a:avLst/>
            </a:prstGeom>
            <a:noFill/>
          </p:spPr>
          <p:txBody>
            <a:bodyPr wrap="square" lIns="0" tIns="0" rIns="0" bIns="0" rtlCol="0">
              <a:noAutofit/>
            </a:bodyPr>
            <a:lstStyle/>
            <a:p>
              <a:r>
                <a:rPr lang="en-US" sz="2200">
                  <a:latin typeface="Arial Black"/>
                </a:rPr>
                <a:t>REDUCE ENERGY</a:t>
              </a:r>
              <a:endParaRPr lang="en-US" sz="2200"/>
            </a:p>
          </p:txBody>
        </p:sp>
        <p:sp>
          <p:nvSpPr>
            <p:cNvPr id="36" name="TextBox 35">
              <a:extLst>
                <a:ext uri="{FF2B5EF4-FFF2-40B4-BE49-F238E27FC236}">
                  <a16:creationId xmlns:a16="http://schemas.microsoft.com/office/drawing/2014/main" id="{A04AE3BE-108E-AC4A-8806-CAAFBC4E87C8}"/>
                </a:ext>
              </a:extLst>
            </p:cNvPr>
            <p:cNvSpPr txBox="1"/>
            <p:nvPr/>
          </p:nvSpPr>
          <p:spPr>
            <a:xfrm>
              <a:off x="1318778" y="1535168"/>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AI learning to optimize setpoints.</a:t>
              </a:r>
              <a:endParaRPr lang="en-US" sz="1200" dirty="0"/>
            </a:p>
          </p:txBody>
        </p:sp>
      </p:grpSp>
      <p:grpSp>
        <p:nvGrpSpPr>
          <p:cNvPr id="2" name="Group 1">
            <a:extLst>
              <a:ext uri="{FF2B5EF4-FFF2-40B4-BE49-F238E27FC236}">
                <a16:creationId xmlns:a16="http://schemas.microsoft.com/office/drawing/2014/main" id="{A45E1708-5E51-C945-9546-E0F013113AEC}"/>
              </a:ext>
            </a:extLst>
          </p:cNvPr>
          <p:cNvGrpSpPr/>
          <p:nvPr/>
        </p:nvGrpSpPr>
        <p:grpSpPr>
          <a:xfrm>
            <a:off x="3253604" y="1763728"/>
            <a:ext cx="5388199" cy="881149"/>
            <a:chOff x="459889" y="2221836"/>
            <a:chExt cx="5388199" cy="881149"/>
          </a:xfrm>
        </p:grpSpPr>
        <p:pic>
          <p:nvPicPr>
            <p:cNvPr id="34" name="Picture 33">
              <a:extLst>
                <a:ext uri="{FF2B5EF4-FFF2-40B4-BE49-F238E27FC236}">
                  <a16:creationId xmlns:a16="http://schemas.microsoft.com/office/drawing/2014/main" id="{74F44675-BEC8-C543-9458-1571708A10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89" y="2221836"/>
              <a:ext cx="774441" cy="774441"/>
            </a:xfrm>
            <a:prstGeom prst="rect">
              <a:avLst/>
            </a:prstGeom>
          </p:spPr>
        </p:pic>
        <p:sp>
          <p:nvSpPr>
            <p:cNvPr id="39" name="TextBox 38">
              <a:extLst>
                <a:ext uri="{FF2B5EF4-FFF2-40B4-BE49-F238E27FC236}">
                  <a16:creationId xmlns:a16="http://schemas.microsoft.com/office/drawing/2014/main" id="{A90DD228-84AA-DA40-A45A-30D18F214B55}"/>
                </a:ext>
              </a:extLst>
            </p:cNvPr>
            <p:cNvSpPr txBox="1"/>
            <p:nvPr/>
          </p:nvSpPr>
          <p:spPr>
            <a:xfrm>
              <a:off x="1291666" y="2292392"/>
              <a:ext cx="4556422" cy="303955"/>
            </a:xfrm>
            <a:prstGeom prst="rect">
              <a:avLst/>
            </a:prstGeom>
            <a:noFill/>
          </p:spPr>
          <p:txBody>
            <a:bodyPr wrap="square" lIns="0" tIns="0" rIns="0" bIns="0" rtlCol="0">
              <a:noAutofit/>
            </a:bodyPr>
            <a:lstStyle/>
            <a:p>
              <a:pPr>
                <a:lnSpc>
                  <a:spcPts val="1500"/>
                </a:lnSpc>
              </a:pPr>
              <a:r>
                <a:rPr lang="en-US" sz="1400">
                  <a:solidFill>
                    <a:schemeClr val="accent1"/>
                  </a:solidFill>
                  <a:latin typeface="Arial Black"/>
                </a:rPr>
                <a:t>REDUCE LOSS OF EXPENSIVE</a:t>
              </a:r>
              <a:endParaRPr lang="en-US" sz="1400">
                <a:solidFill>
                  <a:schemeClr val="accent1"/>
                </a:solidFill>
              </a:endParaRPr>
            </a:p>
          </p:txBody>
        </p:sp>
        <p:sp>
          <p:nvSpPr>
            <p:cNvPr id="40" name="TextBox 39">
              <a:extLst>
                <a:ext uri="{FF2B5EF4-FFF2-40B4-BE49-F238E27FC236}">
                  <a16:creationId xmlns:a16="http://schemas.microsoft.com/office/drawing/2014/main" id="{5E650C3E-7DE9-7642-B264-DCBCAD973528}"/>
                </a:ext>
              </a:extLst>
            </p:cNvPr>
            <p:cNvSpPr txBox="1"/>
            <p:nvPr/>
          </p:nvSpPr>
          <p:spPr>
            <a:xfrm>
              <a:off x="1291666" y="2452090"/>
              <a:ext cx="2699220" cy="435487"/>
            </a:xfrm>
            <a:prstGeom prst="rect">
              <a:avLst/>
            </a:prstGeom>
            <a:noFill/>
          </p:spPr>
          <p:txBody>
            <a:bodyPr wrap="square" lIns="0" tIns="0" rIns="0" bIns="0" rtlCol="0">
              <a:noAutofit/>
            </a:bodyPr>
            <a:lstStyle/>
            <a:p>
              <a:r>
                <a:rPr lang="en-US" sz="1200">
                  <a:solidFill>
                    <a:schemeClr val="accent1"/>
                  </a:solidFill>
                  <a:cs typeface="Arial" pitchFamily="34" charset="0"/>
                </a:rPr>
                <a:t>medical perishables with awareness of High and/or Low temperatures through</a:t>
              </a:r>
              <a:endParaRPr lang="en-US" sz="1200">
                <a:solidFill>
                  <a:schemeClr val="accent1"/>
                </a:solidFill>
              </a:endParaRPr>
            </a:p>
          </p:txBody>
        </p:sp>
        <p:sp>
          <p:nvSpPr>
            <p:cNvPr id="41" name="TextBox 40">
              <a:extLst>
                <a:ext uri="{FF2B5EF4-FFF2-40B4-BE49-F238E27FC236}">
                  <a16:creationId xmlns:a16="http://schemas.microsoft.com/office/drawing/2014/main" id="{887262DA-F114-B840-9F67-207565E26824}"/>
                </a:ext>
              </a:extLst>
            </p:cNvPr>
            <p:cNvSpPr txBox="1"/>
            <p:nvPr/>
          </p:nvSpPr>
          <p:spPr>
            <a:xfrm>
              <a:off x="1285040" y="2795190"/>
              <a:ext cx="3858745" cy="307795"/>
            </a:xfrm>
            <a:prstGeom prst="rect">
              <a:avLst/>
            </a:prstGeom>
            <a:noFill/>
          </p:spPr>
          <p:txBody>
            <a:bodyPr wrap="square" lIns="0" tIns="0" rIns="0" bIns="0" rtlCol="0">
              <a:noAutofit/>
            </a:bodyPr>
            <a:lstStyle/>
            <a:p>
              <a:r>
                <a:rPr lang="en-US" sz="2200">
                  <a:solidFill>
                    <a:schemeClr val="accent1"/>
                  </a:solidFill>
                  <a:latin typeface="Arial Black"/>
                </a:rPr>
                <a:t>PROACTIVE ALARMING</a:t>
              </a:r>
              <a:endParaRPr lang="en-US" sz="2200">
                <a:solidFill>
                  <a:schemeClr val="accent1"/>
                </a:solidFill>
              </a:endParaRPr>
            </a:p>
          </p:txBody>
        </p:sp>
      </p:grpSp>
      <p:grpSp>
        <p:nvGrpSpPr>
          <p:cNvPr id="3" name="Group 2">
            <a:extLst>
              <a:ext uri="{FF2B5EF4-FFF2-40B4-BE49-F238E27FC236}">
                <a16:creationId xmlns:a16="http://schemas.microsoft.com/office/drawing/2014/main" id="{547A06CC-B743-A141-9661-5E65821873CC}"/>
              </a:ext>
            </a:extLst>
          </p:cNvPr>
          <p:cNvGrpSpPr/>
          <p:nvPr/>
        </p:nvGrpSpPr>
        <p:grpSpPr>
          <a:xfrm>
            <a:off x="2233291" y="3769905"/>
            <a:ext cx="4978898" cy="1285478"/>
            <a:chOff x="455771" y="4167220"/>
            <a:chExt cx="4978898" cy="1285478"/>
          </a:xfrm>
        </p:grpSpPr>
        <p:pic>
          <p:nvPicPr>
            <p:cNvPr id="33" name="Picture 32">
              <a:extLst>
                <a:ext uri="{FF2B5EF4-FFF2-40B4-BE49-F238E27FC236}">
                  <a16:creationId xmlns:a16="http://schemas.microsoft.com/office/drawing/2014/main" id="{60AB9ABA-3D63-ED41-B1C3-58706E7DE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771" y="4167220"/>
              <a:ext cx="774441" cy="774441"/>
            </a:xfrm>
            <a:prstGeom prst="rect">
              <a:avLst/>
            </a:prstGeom>
          </p:spPr>
        </p:pic>
        <p:sp>
          <p:nvSpPr>
            <p:cNvPr id="47" name="TextBox 46">
              <a:extLst>
                <a:ext uri="{FF2B5EF4-FFF2-40B4-BE49-F238E27FC236}">
                  <a16:creationId xmlns:a16="http://schemas.microsoft.com/office/drawing/2014/main" id="{ECB03EEC-8E65-4542-8354-E9D830EEE5AD}"/>
                </a:ext>
              </a:extLst>
            </p:cNvPr>
            <p:cNvSpPr txBox="1"/>
            <p:nvPr/>
          </p:nvSpPr>
          <p:spPr>
            <a:xfrm>
              <a:off x="1299286" y="4228069"/>
              <a:ext cx="2796045" cy="303955"/>
            </a:xfrm>
            <a:prstGeom prst="rect">
              <a:avLst/>
            </a:prstGeom>
            <a:noFill/>
          </p:spPr>
          <p:txBody>
            <a:bodyPr wrap="square" lIns="0" tIns="0" rIns="0" bIns="0" rtlCol="0">
              <a:noAutofit/>
            </a:bodyPr>
            <a:lstStyle/>
            <a:p>
              <a:r>
                <a:rPr lang="en-US" sz="2200" dirty="0">
                  <a:solidFill>
                    <a:schemeClr val="accent1"/>
                  </a:solidFill>
                  <a:latin typeface="Arial Black"/>
                </a:rPr>
                <a:t>EMPLOYEE</a:t>
              </a:r>
              <a:endParaRPr lang="en-US" sz="2200" dirty="0">
                <a:solidFill>
                  <a:schemeClr val="accent1"/>
                </a:solidFill>
              </a:endParaRPr>
            </a:p>
          </p:txBody>
        </p:sp>
        <p:sp>
          <p:nvSpPr>
            <p:cNvPr id="48" name="TextBox 47">
              <a:extLst>
                <a:ext uri="{FF2B5EF4-FFF2-40B4-BE49-F238E27FC236}">
                  <a16:creationId xmlns:a16="http://schemas.microsoft.com/office/drawing/2014/main" id="{D7770E3A-EE6A-EE4C-9431-A0F9869AFBE1}"/>
                </a:ext>
              </a:extLst>
            </p:cNvPr>
            <p:cNvSpPr txBox="1"/>
            <p:nvPr/>
          </p:nvSpPr>
          <p:spPr>
            <a:xfrm>
              <a:off x="1316220" y="4738856"/>
              <a:ext cx="3344354" cy="713842"/>
            </a:xfrm>
            <a:prstGeom prst="rect">
              <a:avLst/>
            </a:prstGeom>
            <a:noFill/>
          </p:spPr>
          <p:txBody>
            <a:bodyPr wrap="square" lIns="0" tIns="0" rIns="0" bIns="0" rtlCol="0">
              <a:noAutofit/>
            </a:bodyPr>
            <a:lstStyle/>
            <a:p>
              <a:r>
                <a:rPr lang="en-US" sz="1100">
                  <a:solidFill>
                    <a:schemeClr val="accent1"/>
                  </a:solidFill>
                </a:rPr>
                <a:t>improvement through increased temperature, </a:t>
              </a:r>
              <a:br>
                <a:rPr lang="en-US" sz="1100">
                  <a:solidFill>
                    <a:schemeClr val="accent1"/>
                  </a:solidFill>
                </a:rPr>
              </a:br>
              <a:r>
                <a:rPr lang="en-US" sz="1100">
                  <a:solidFill>
                    <a:schemeClr val="accent1"/>
                  </a:solidFill>
                </a:rPr>
                <a:t>humidity and air quality control</a:t>
              </a:r>
            </a:p>
          </p:txBody>
        </p:sp>
        <p:sp>
          <p:nvSpPr>
            <p:cNvPr id="49" name="TextBox 48">
              <a:extLst>
                <a:ext uri="{FF2B5EF4-FFF2-40B4-BE49-F238E27FC236}">
                  <a16:creationId xmlns:a16="http://schemas.microsoft.com/office/drawing/2014/main" id="{A3B32F7E-A29B-BC44-BC00-91112F2EA226}"/>
                </a:ext>
              </a:extLst>
            </p:cNvPr>
            <p:cNvSpPr txBox="1"/>
            <p:nvPr/>
          </p:nvSpPr>
          <p:spPr>
            <a:xfrm>
              <a:off x="1291883" y="4462040"/>
              <a:ext cx="4142786" cy="307795"/>
            </a:xfrm>
            <a:prstGeom prst="rect">
              <a:avLst/>
            </a:prstGeom>
            <a:noFill/>
          </p:spPr>
          <p:txBody>
            <a:bodyPr wrap="square" lIns="0" tIns="0" rIns="0" bIns="0" rtlCol="0">
              <a:noAutofit/>
            </a:bodyPr>
            <a:lstStyle/>
            <a:p>
              <a:r>
                <a:rPr lang="en-US" sz="2200" spc="-150">
                  <a:solidFill>
                    <a:schemeClr val="accent1"/>
                  </a:solidFill>
                  <a:latin typeface="Arial Black"/>
                </a:rPr>
                <a:t>PRODUCTIVITY</a:t>
              </a:r>
              <a:endParaRPr lang="en-US" sz="2200" spc="-150">
                <a:solidFill>
                  <a:schemeClr val="accent1"/>
                </a:solidFill>
              </a:endParaRPr>
            </a:p>
          </p:txBody>
        </p:sp>
      </p:grpSp>
      <p:grpSp>
        <p:nvGrpSpPr>
          <p:cNvPr id="7" name="Group 6">
            <a:extLst>
              <a:ext uri="{FF2B5EF4-FFF2-40B4-BE49-F238E27FC236}">
                <a16:creationId xmlns:a16="http://schemas.microsoft.com/office/drawing/2014/main" id="{D29E3E31-16FA-5A44-8835-33B69340DD03}"/>
              </a:ext>
            </a:extLst>
          </p:cNvPr>
          <p:cNvGrpSpPr/>
          <p:nvPr/>
        </p:nvGrpSpPr>
        <p:grpSpPr>
          <a:xfrm>
            <a:off x="389809" y="2755034"/>
            <a:ext cx="4616720" cy="1024247"/>
            <a:chOff x="393416" y="3105575"/>
            <a:chExt cx="4616720" cy="1024247"/>
          </a:xfrm>
        </p:grpSpPr>
        <p:sp>
          <p:nvSpPr>
            <p:cNvPr id="42" name="TextBox 41">
              <a:extLst>
                <a:ext uri="{FF2B5EF4-FFF2-40B4-BE49-F238E27FC236}">
                  <a16:creationId xmlns:a16="http://schemas.microsoft.com/office/drawing/2014/main" id="{7FEB849F-4DB4-CF4C-BA54-6330AC5EC41C}"/>
                </a:ext>
              </a:extLst>
            </p:cNvPr>
            <p:cNvSpPr txBox="1"/>
            <p:nvPr/>
          </p:nvSpPr>
          <p:spPr>
            <a:xfrm>
              <a:off x="1316219" y="3176379"/>
              <a:ext cx="3693917" cy="313884"/>
            </a:xfrm>
            <a:prstGeom prst="rect">
              <a:avLst/>
            </a:prstGeom>
            <a:noFill/>
          </p:spPr>
          <p:txBody>
            <a:bodyPr wrap="square" lIns="0" tIns="0" rIns="0" bIns="0" rtlCol="0">
              <a:noAutofit/>
            </a:bodyPr>
            <a:lstStyle/>
            <a:p>
              <a:r>
                <a:rPr lang="en-US" sz="2200">
                  <a:latin typeface="Arial Black"/>
                </a:rPr>
                <a:t>REMOTE MONITORING</a:t>
              </a:r>
              <a:endParaRPr lang="en-US" sz="2200"/>
            </a:p>
          </p:txBody>
        </p:sp>
        <p:sp>
          <p:nvSpPr>
            <p:cNvPr id="43" name="TextBox 42">
              <a:extLst>
                <a:ext uri="{FF2B5EF4-FFF2-40B4-BE49-F238E27FC236}">
                  <a16:creationId xmlns:a16="http://schemas.microsoft.com/office/drawing/2014/main" id="{7644F505-90F4-DD4D-8BBA-C12EEE477CE9}"/>
                </a:ext>
              </a:extLst>
            </p:cNvPr>
            <p:cNvSpPr txBox="1"/>
            <p:nvPr/>
          </p:nvSpPr>
          <p:spPr>
            <a:xfrm>
              <a:off x="1316219" y="3438088"/>
              <a:ext cx="3202211" cy="435487"/>
            </a:xfrm>
            <a:prstGeom prst="rect">
              <a:avLst/>
            </a:prstGeom>
            <a:noFill/>
          </p:spPr>
          <p:txBody>
            <a:bodyPr wrap="square" lIns="0" tIns="0" rIns="0" bIns="0" rtlCol="0">
              <a:noAutofit/>
            </a:bodyPr>
            <a:lstStyle/>
            <a:p>
              <a:r>
                <a:rPr lang="en-US" sz="1200">
                  <a:cs typeface="Arial" pitchFamily="34" charset="0"/>
                </a:rPr>
                <a:t>allows you to see your sites and trouble shoot remotely</a:t>
              </a:r>
              <a:endParaRPr lang="en-US" sz="1200"/>
            </a:p>
          </p:txBody>
        </p:sp>
        <p:sp>
          <p:nvSpPr>
            <p:cNvPr id="44" name="TextBox 43">
              <a:extLst>
                <a:ext uri="{FF2B5EF4-FFF2-40B4-BE49-F238E27FC236}">
                  <a16:creationId xmlns:a16="http://schemas.microsoft.com/office/drawing/2014/main" id="{CCD15E31-261B-6445-AD07-9D9F33F46817}"/>
                </a:ext>
              </a:extLst>
            </p:cNvPr>
            <p:cNvSpPr txBox="1"/>
            <p:nvPr/>
          </p:nvSpPr>
          <p:spPr>
            <a:xfrm>
              <a:off x="1925044" y="3598810"/>
              <a:ext cx="2660719" cy="307795"/>
            </a:xfrm>
            <a:prstGeom prst="rect">
              <a:avLst/>
            </a:prstGeom>
            <a:noFill/>
          </p:spPr>
          <p:txBody>
            <a:bodyPr wrap="square" lIns="0" tIns="0" rIns="0" bIns="0" rtlCol="0">
              <a:noAutofit/>
            </a:bodyPr>
            <a:lstStyle/>
            <a:p>
              <a:r>
                <a:rPr lang="en-US" dirty="0">
                  <a:latin typeface="Arial Black"/>
                </a:rPr>
                <a:t>REDUCING ONSITE</a:t>
              </a:r>
              <a:endParaRPr lang="en-US" dirty="0"/>
            </a:p>
          </p:txBody>
        </p:sp>
        <p:sp>
          <p:nvSpPr>
            <p:cNvPr id="46" name="TextBox 45">
              <a:extLst>
                <a:ext uri="{FF2B5EF4-FFF2-40B4-BE49-F238E27FC236}">
                  <a16:creationId xmlns:a16="http://schemas.microsoft.com/office/drawing/2014/main" id="{A0290CE1-CB5D-5F46-AC09-8C8D5F9AD22B}"/>
                </a:ext>
              </a:extLst>
            </p:cNvPr>
            <p:cNvSpPr txBox="1"/>
            <p:nvPr/>
          </p:nvSpPr>
          <p:spPr>
            <a:xfrm>
              <a:off x="1319612" y="3822027"/>
              <a:ext cx="2126962" cy="307795"/>
            </a:xfrm>
            <a:prstGeom prst="rect">
              <a:avLst/>
            </a:prstGeom>
            <a:noFill/>
          </p:spPr>
          <p:txBody>
            <a:bodyPr wrap="square" lIns="0" tIns="0" rIns="0" bIns="0" rtlCol="0">
              <a:noAutofit/>
            </a:bodyPr>
            <a:lstStyle/>
            <a:p>
              <a:r>
                <a:rPr lang="en-US">
                  <a:latin typeface="Arial Black"/>
                </a:rPr>
                <a:t>VISITS</a:t>
              </a:r>
              <a:endParaRPr lang="en-US"/>
            </a:p>
          </p:txBody>
        </p:sp>
        <p:pic>
          <p:nvPicPr>
            <p:cNvPr id="50" name="Picture 49">
              <a:extLst>
                <a:ext uri="{FF2B5EF4-FFF2-40B4-BE49-F238E27FC236}">
                  <a16:creationId xmlns:a16="http://schemas.microsoft.com/office/drawing/2014/main" id="{5488C7DF-EDC9-5B45-94CD-18E8F6D340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416" y="3105575"/>
              <a:ext cx="841529" cy="841529"/>
            </a:xfrm>
            <a:prstGeom prst="rect">
              <a:avLst/>
            </a:prstGeom>
          </p:spPr>
        </p:pic>
      </p:grpSp>
      <p:grpSp>
        <p:nvGrpSpPr>
          <p:cNvPr id="6" name="Group 5">
            <a:extLst>
              <a:ext uri="{FF2B5EF4-FFF2-40B4-BE49-F238E27FC236}">
                <a16:creationId xmlns:a16="http://schemas.microsoft.com/office/drawing/2014/main" id="{7C022BE5-4541-8840-975F-6EFDD43688B3}"/>
              </a:ext>
            </a:extLst>
          </p:cNvPr>
          <p:cNvGrpSpPr/>
          <p:nvPr/>
        </p:nvGrpSpPr>
        <p:grpSpPr>
          <a:xfrm>
            <a:off x="415624" y="4711202"/>
            <a:ext cx="5895369" cy="1106674"/>
            <a:chOff x="399031" y="5043416"/>
            <a:chExt cx="5895369" cy="1106674"/>
          </a:xfrm>
        </p:grpSpPr>
        <p:sp>
          <p:nvSpPr>
            <p:cNvPr id="55" name="TextBox 54">
              <a:extLst>
                <a:ext uri="{FF2B5EF4-FFF2-40B4-BE49-F238E27FC236}">
                  <a16:creationId xmlns:a16="http://schemas.microsoft.com/office/drawing/2014/main" id="{BDDECC2D-5F74-7F42-BB53-957AA7A52596}"/>
                </a:ext>
              </a:extLst>
            </p:cNvPr>
            <p:cNvSpPr txBox="1"/>
            <p:nvPr/>
          </p:nvSpPr>
          <p:spPr>
            <a:xfrm>
              <a:off x="1291666" y="5103390"/>
              <a:ext cx="2796045" cy="303955"/>
            </a:xfrm>
            <a:prstGeom prst="rect">
              <a:avLst/>
            </a:prstGeom>
            <a:noFill/>
          </p:spPr>
          <p:txBody>
            <a:bodyPr wrap="square" lIns="0" tIns="0" rIns="0" bIns="0" rtlCol="0">
              <a:noAutofit/>
            </a:bodyPr>
            <a:lstStyle/>
            <a:p>
              <a:r>
                <a:rPr lang="en-US" sz="2200">
                  <a:latin typeface="Arial Black"/>
                </a:rPr>
                <a:t>REDUCE ESTATE</a:t>
              </a:r>
              <a:endParaRPr lang="en-US" sz="2200"/>
            </a:p>
          </p:txBody>
        </p:sp>
        <p:sp>
          <p:nvSpPr>
            <p:cNvPr id="57" name="TextBox 56">
              <a:extLst>
                <a:ext uri="{FF2B5EF4-FFF2-40B4-BE49-F238E27FC236}">
                  <a16:creationId xmlns:a16="http://schemas.microsoft.com/office/drawing/2014/main" id="{8A8E68E6-D1DB-A243-A215-97378E34F8DF}"/>
                </a:ext>
              </a:extLst>
            </p:cNvPr>
            <p:cNvSpPr txBox="1"/>
            <p:nvPr/>
          </p:nvSpPr>
          <p:spPr>
            <a:xfrm>
              <a:off x="1291666" y="5367159"/>
              <a:ext cx="5002734" cy="303955"/>
            </a:xfrm>
            <a:prstGeom prst="rect">
              <a:avLst/>
            </a:prstGeom>
            <a:noFill/>
          </p:spPr>
          <p:txBody>
            <a:bodyPr wrap="square" lIns="0" tIns="0" rIns="0" bIns="0" rtlCol="0">
              <a:noAutofit/>
            </a:bodyPr>
            <a:lstStyle/>
            <a:p>
              <a:r>
                <a:rPr lang="en-US" sz="2200">
                  <a:latin typeface="Arial Black"/>
                </a:rPr>
                <a:t>TEMPERATURE COMPLAINTS</a:t>
              </a:r>
              <a:endParaRPr lang="en-US" sz="2200"/>
            </a:p>
          </p:txBody>
        </p:sp>
        <p:sp>
          <p:nvSpPr>
            <p:cNvPr id="58" name="TextBox 57">
              <a:extLst>
                <a:ext uri="{FF2B5EF4-FFF2-40B4-BE49-F238E27FC236}">
                  <a16:creationId xmlns:a16="http://schemas.microsoft.com/office/drawing/2014/main" id="{4ECD5606-E38B-AD40-B806-96D1844DB23C}"/>
                </a:ext>
              </a:extLst>
            </p:cNvPr>
            <p:cNvSpPr txBox="1"/>
            <p:nvPr/>
          </p:nvSpPr>
          <p:spPr>
            <a:xfrm>
              <a:off x="1348025" y="5696629"/>
              <a:ext cx="1912636" cy="453461"/>
            </a:xfrm>
            <a:prstGeom prst="rect">
              <a:avLst/>
            </a:prstGeom>
            <a:noFill/>
          </p:spPr>
          <p:txBody>
            <a:bodyPr wrap="square" lIns="0" tIns="0" rIns="0" bIns="0" rtlCol="0">
              <a:noAutofit/>
            </a:bodyPr>
            <a:lstStyle/>
            <a:p>
              <a:r>
                <a:rPr lang="en-US" sz="1200"/>
                <a:t>with real time temperature adjustments</a:t>
              </a:r>
            </a:p>
          </p:txBody>
        </p:sp>
        <p:pic>
          <p:nvPicPr>
            <p:cNvPr id="60" name="Picture 59">
              <a:extLst>
                <a:ext uri="{FF2B5EF4-FFF2-40B4-BE49-F238E27FC236}">
                  <a16:creationId xmlns:a16="http://schemas.microsoft.com/office/drawing/2014/main" id="{4CA1D2C2-525B-B44E-8138-76B79C1D32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9031" y="5043416"/>
              <a:ext cx="893557" cy="893557"/>
            </a:xfrm>
            <a:prstGeom prst="rect">
              <a:avLst/>
            </a:prstGeom>
          </p:spPr>
        </p:pic>
      </p:grpSp>
      <p:grpSp>
        <p:nvGrpSpPr>
          <p:cNvPr id="4" name="Group 3">
            <a:extLst>
              <a:ext uri="{FF2B5EF4-FFF2-40B4-BE49-F238E27FC236}">
                <a16:creationId xmlns:a16="http://schemas.microsoft.com/office/drawing/2014/main" id="{D0CBCAA4-B6CA-544F-86E5-EAAC1FC77171}"/>
              </a:ext>
            </a:extLst>
          </p:cNvPr>
          <p:cNvGrpSpPr/>
          <p:nvPr/>
        </p:nvGrpSpPr>
        <p:grpSpPr>
          <a:xfrm>
            <a:off x="4049984" y="5843580"/>
            <a:ext cx="3956739" cy="985108"/>
            <a:chOff x="1291666" y="6122749"/>
            <a:chExt cx="3956739" cy="985108"/>
          </a:xfrm>
        </p:grpSpPr>
        <p:sp>
          <p:nvSpPr>
            <p:cNvPr id="62" name="TextBox 61">
              <a:extLst>
                <a:ext uri="{FF2B5EF4-FFF2-40B4-BE49-F238E27FC236}">
                  <a16:creationId xmlns:a16="http://schemas.microsoft.com/office/drawing/2014/main" id="{191AFDEE-4325-7541-BA16-324C9F5B3E9B}"/>
                </a:ext>
              </a:extLst>
            </p:cNvPr>
            <p:cNvSpPr txBox="1"/>
            <p:nvPr/>
          </p:nvSpPr>
          <p:spPr>
            <a:xfrm>
              <a:off x="1291666" y="6122749"/>
              <a:ext cx="3956739" cy="303955"/>
            </a:xfrm>
            <a:prstGeom prst="rect">
              <a:avLst/>
            </a:prstGeom>
            <a:noFill/>
          </p:spPr>
          <p:txBody>
            <a:bodyPr wrap="square" lIns="0" tIns="0" rIns="0" bIns="0" rtlCol="0">
              <a:noAutofit/>
            </a:bodyPr>
            <a:lstStyle/>
            <a:p>
              <a:r>
                <a:rPr lang="en-US" sz="2200" spc="-100">
                  <a:solidFill>
                    <a:schemeClr val="accent1"/>
                  </a:solidFill>
                  <a:latin typeface="Arial Black"/>
                </a:rPr>
                <a:t>PORTFOLIO MANAGEMENT</a:t>
              </a:r>
              <a:endParaRPr lang="en-US" sz="2200" spc="-100">
                <a:solidFill>
                  <a:schemeClr val="accent1"/>
                </a:solidFill>
              </a:endParaRPr>
            </a:p>
          </p:txBody>
        </p:sp>
        <p:sp>
          <p:nvSpPr>
            <p:cNvPr id="63" name="TextBox 62">
              <a:extLst>
                <a:ext uri="{FF2B5EF4-FFF2-40B4-BE49-F238E27FC236}">
                  <a16:creationId xmlns:a16="http://schemas.microsoft.com/office/drawing/2014/main" id="{3F8193FD-F1CA-9545-8399-203FD26FFF95}"/>
                </a:ext>
              </a:extLst>
            </p:cNvPr>
            <p:cNvSpPr txBox="1"/>
            <p:nvPr/>
          </p:nvSpPr>
          <p:spPr>
            <a:xfrm>
              <a:off x="1308600" y="6394015"/>
              <a:ext cx="3344354" cy="713842"/>
            </a:xfrm>
            <a:prstGeom prst="rect">
              <a:avLst/>
            </a:prstGeom>
            <a:noFill/>
          </p:spPr>
          <p:txBody>
            <a:bodyPr wrap="square" lIns="0" tIns="0" rIns="0" bIns="0" rtlCol="0">
              <a:noAutofit/>
            </a:bodyPr>
            <a:lstStyle/>
            <a:p>
              <a:r>
                <a:rPr lang="en-US" sz="1100" dirty="0">
                  <a:solidFill>
                    <a:schemeClr val="accent1"/>
                  </a:solidFill>
                </a:rPr>
                <a:t>with flexible enterprise dashboards to make </a:t>
              </a:r>
              <a:br>
                <a:rPr lang="en-US" sz="1100" dirty="0">
                  <a:solidFill>
                    <a:schemeClr val="accent1"/>
                  </a:solidFill>
                </a:rPr>
              </a:br>
              <a:r>
                <a:rPr lang="en-US" sz="1100" dirty="0">
                  <a:solidFill>
                    <a:schemeClr val="accent1"/>
                  </a:solidFill>
                </a:rPr>
                <a:t>informed decisions with real time data</a:t>
              </a:r>
            </a:p>
          </p:txBody>
        </p:sp>
      </p:grpSp>
      <p:pic>
        <p:nvPicPr>
          <p:cNvPr id="78" name="Picture 77">
            <a:extLst>
              <a:ext uri="{FF2B5EF4-FFF2-40B4-BE49-F238E27FC236}">
                <a16:creationId xmlns:a16="http://schemas.microsoft.com/office/drawing/2014/main" id="{AC176E94-74E6-414C-AD6C-B759E11971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59640" y="5665673"/>
            <a:ext cx="910937" cy="910937"/>
          </a:xfrm>
          <a:prstGeom prst="rect">
            <a:avLst/>
          </a:prstGeom>
        </p:spPr>
      </p:pic>
    </p:spTree>
    <p:extLst>
      <p:ext uri="{BB962C8B-B14F-4D97-AF65-F5344CB8AC3E}">
        <p14:creationId xmlns:p14="http://schemas.microsoft.com/office/powerpoint/2010/main" val="412515735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83479" y="-30142"/>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light </a:t>
            </a:r>
            <a:r>
              <a:rPr lang="en-GB"/>
              <a:t>medical</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1" y="2841461"/>
            <a:ext cx="1646789" cy="954107"/>
          </a:xfrm>
          <a:prstGeom prst="rect">
            <a:avLst/>
          </a:prstGeom>
          <a:noFill/>
        </p:spPr>
        <p:txBody>
          <a:bodyPr wrap="square" rtlCol="0">
            <a:spAutoFit/>
          </a:bodyPr>
          <a:lstStyle/>
          <a:p>
            <a:r>
              <a:rPr lang="en-GB" sz="1400" b="1">
                <a:solidFill>
                  <a:schemeClr val="accent1"/>
                </a:solidFill>
                <a:latin typeface="+mj-lt"/>
              </a:rPr>
              <a:t>REDUCE ENERGY</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4" y="4708527"/>
            <a:ext cx="2116913"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a:solidFill>
                  <a:schemeClr val="accent1"/>
                </a:solidFill>
                <a:latin typeface="+mj-lt"/>
              </a:rPr>
              <a:t>ROOF TOP UNIT HEALTH CHECK</a:t>
            </a:r>
          </a:p>
          <a:p>
            <a:r>
              <a:rPr lang="en-GB" sz="1400"/>
              <a:t>Reduce the time spent on </a:t>
            </a:r>
            <a:br>
              <a:rPr lang="en-GB" sz="1400"/>
            </a:br>
            <a:r>
              <a:rPr lang="en-GB" sz="1400"/>
              <a:t>site checking your HVAC equipment</a:t>
            </a:r>
            <a:endParaRPr lang="en-GB" sz="1400" b="1">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648094" cy="1169551"/>
          </a:xfrm>
          <a:prstGeom prst="rect">
            <a:avLst/>
          </a:prstGeom>
          <a:noFill/>
        </p:spPr>
        <p:txBody>
          <a:bodyPr wrap="square" rtlCol="0">
            <a:spAutoFit/>
          </a:bodyPr>
          <a:lstStyle/>
          <a:p>
            <a:r>
              <a:rPr lang="en-GB" sz="1400" b="1" dirty="0">
                <a:solidFill>
                  <a:schemeClr val="accent1"/>
                </a:solidFill>
                <a:latin typeface="+mj-lt"/>
              </a:rPr>
              <a:t>EMPLOYEE PRODUCTIVITY </a:t>
            </a:r>
          </a:p>
          <a:p>
            <a:r>
              <a:rPr lang="en-GB" sz="1400" dirty="0"/>
              <a:t>Increased through temperature, humidity and air quality control.</a:t>
            </a:r>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46777"/>
            <a:ext cx="2368561" cy="954107"/>
          </a:xfrm>
          <a:prstGeom prst="rect">
            <a:avLst/>
          </a:prstGeom>
          <a:noFill/>
        </p:spPr>
        <p:txBody>
          <a:bodyPr wrap="square" rtlCol="0">
            <a:spAutoFit/>
          </a:bodyPr>
          <a:lstStyle/>
          <a:p>
            <a:r>
              <a:rPr lang="en-GB" sz="1400" b="1">
                <a:solidFill>
                  <a:schemeClr val="accent1"/>
                </a:solidFill>
                <a:latin typeface="+mj-lt"/>
              </a:rPr>
              <a:t>REMOTE REACTIVE</a:t>
            </a:r>
          </a:p>
          <a:p>
            <a:r>
              <a:rPr lang="en-GB" sz="1400"/>
              <a:t>Reduce site call outs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saving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flipV="1">
            <a:off x="2914408" y="4711220"/>
            <a:ext cx="1624387" cy="138164"/>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111896" y="2986811"/>
            <a:ext cx="2045810" cy="22648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626645" y="1120036"/>
            <a:ext cx="1190731" cy="914456"/>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833282" y="4702645"/>
            <a:ext cx="984094" cy="146739"/>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199531"/>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50" y="288383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3553" y="4697672"/>
            <a:ext cx="708759" cy="708759"/>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5523" y="2881463"/>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32" name="TextBox 31">
            <a:extLst>
              <a:ext uri="{FF2B5EF4-FFF2-40B4-BE49-F238E27FC236}">
                <a16:creationId xmlns:a16="http://schemas.microsoft.com/office/drawing/2014/main" id="{9910F4A6-2ACA-45A7-AA93-604184593F12}"/>
              </a:ext>
            </a:extLst>
          </p:cNvPr>
          <p:cNvSpPr txBox="1"/>
          <p:nvPr/>
        </p:nvSpPr>
        <p:spPr>
          <a:xfrm>
            <a:off x="5237259" y="2894869"/>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33" name="TextBox 32">
            <a:extLst>
              <a:ext uri="{FF2B5EF4-FFF2-40B4-BE49-F238E27FC236}">
                <a16:creationId xmlns:a16="http://schemas.microsoft.com/office/drawing/2014/main" id="{9F21F767-4585-4E1E-A529-26A02C58F3BE}"/>
              </a:ext>
            </a:extLst>
          </p:cNvPr>
          <p:cNvSpPr txBox="1"/>
          <p:nvPr/>
        </p:nvSpPr>
        <p:spPr>
          <a:xfrm>
            <a:off x="5155561" y="3743804"/>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34" name="TextBox 33">
            <a:extLst>
              <a:ext uri="{FF2B5EF4-FFF2-40B4-BE49-F238E27FC236}">
                <a16:creationId xmlns:a16="http://schemas.microsoft.com/office/drawing/2014/main" id="{B2666404-7B45-4769-86B7-1275965EDFC1}"/>
              </a:ext>
            </a:extLst>
          </p:cNvPr>
          <p:cNvSpPr txBox="1"/>
          <p:nvPr/>
        </p:nvSpPr>
        <p:spPr>
          <a:xfrm>
            <a:off x="5212107" y="3152667"/>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27" name="TextBox 26">
            <a:extLst>
              <a:ext uri="{FF2B5EF4-FFF2-40B4-BE49-F238E27FC236}">
                <a16:creationId xmlns:a16="http://schemas.microsoft.com/office/drawing/2014/main" id="{1A6943B3-C16C-4B89-B681-F2DFEB0818EC}"/>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28" name="TextBox 27">
            <a:extLst>
              <a:ext uri="{FF2B5EF4-FFF2-40B4-BE49-F238E27FC236}">
                <a16:creationId xmlns:a16="http://schemas.microsoft.com/office/drawing/2014/main" id="{DD2C9DE3-C428-4AA6-B3E5-857DD23DCDEE}"/>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29" name="TextBox 28">
            <a:extLst>
              <a:ext uri="{FF2B5EF4-FFF2-40B4-BE49-F238E27FC236}">
                <a16:creationId xmlns:a16="http://schemas.microsoft.com/office/drawing/2014/main" id="{CB26F268-BDE0-4225-86FE-22EBAA1D9D1A}"/>
              </a:ext>
            </a:extLst>
          </p:cNvPr>
          <p:cNvSpPr txBox="1"/>
          <p:nvPr/>
        </p:nvSpPr>
        <p:spPr>
          <a:xfrm>
            <a:off x="9286102" y="1922239"/>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30" name="TextBox 29">
            <a:extLst>
              <a:ext uri="{FF2B5EF4-FFF2-40B4-BE49-F238E27FC236}">
                <a16:creationId xmlns:a16="http://schemas.microsoft.com/office/drawing/2014/main" id="{77C4190E-2ECC-416F-8F2D-1736F9E24208}"/>
              </a:ext>
            </a:extLst>
          </p:cNvPr>
          <p:cNvSpPr txBox="1"/>
          <p:nvPr/>
        </p:nvSpPr>
        <p:spPr>
          <a:xfrm>
            <a:off x="10193184" y="1818677"/>
            <a:ext cx="1379360" cy="707886"/>
          </a:xfrm>
          <a:prstGeom prst="rect">
            <a:avLst/>
          </a:prstGeom>
          <a:noFill/>
        </p:spPr>
        <p:txBody>
          <a:bodyPr wrap="square">
            <a:spAutoFit/>
          </a:bodyPr>
          <a:lstStyle/>
          <a:p>
            <a:r>
              <a:rPr lang="en-US" sz="4000" b="1" dirty="0">
                <a:solidFill>
                  <a:schemeClr val="accent1"/>
                </a:solidFill>
                <a:latin typeface="+mj-lt"/>
              </a:rPr>
              <a:t>10%</a:t>
            </a:r>
          </a:p>
        </p:txBody>
      </p:sp>
      <p:sp>
        <p:nvSpPr>
          <p:cNvPr id="31" name="TextBox 30">
            <a:extLst>
              <a:ext uri="{FF2B5EF4-FFF2-40B4-BE49-F238E27FC236}">
                <a16:creationId xmlns:a16="http://schemas.microsoft.com/office/drawing/2014/main" id="{920576D9-19F1-4D18-83D3-2DD0F9B3EACF}"/>
              </a:ext>
            </a:extLst>
          </p:cNvPr>
          <p:cNvSpPr txBox="1"/>
          <p:nvPr/>
        </p:nvSpPr>
        <p:spPr>
          <a:xfrm>
            <a:off x="2583479" y="1969830"/>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
        <p:nvSpPr>
          <p:cNvPr id="36" name="TextBox 35">
            <a:extLst>
              <a:ext uri="{FF2B5EF4-FFF2-40B4-BE49-F238E27FC236}">
                <a16:creationId xmlns:a16="http://schemas.microsoft.com/office/drawing/2014/main" id="{D239FE5C-6F11-477C-8059-043145C60A70}"/>
              </a:ext>
            </a:extLst>
          </p:cNvPr>
          <p:cNvSpPr txBox="1"/>
          <p:nvPr/>
        </p:nvSpPr>
        <p:spPr>
          <a:xfrm>
            <a:off x="389827" y="6574464"/>
            <a:ext cx="6738942" cy="174337"/>
          </a:xfrm>
          <a:prstGeom prst="rect">
            <a:avLst/>
          </a:prstGeom>
          <a:noFill/>
        </p:spPr>
        <p:txBody>
          <a:bodyPr wrap="square" lIns="0" tIns="0" rIns="0" bIns="0" rtlCol="0" anchor="t">
            <a:noAutofit/>
          </a:bodyPr>
          <a:lstStyle/>
          <a:p>
            <a:r>
              <a:rPr lang="en-US" sz="600" dirty="0"/>
              <a:t>1. </a:t>
            </a:r>
            <a:r>
              <a:rPr lang="en-US" sz="600" dirty="0">
                <a:ea typeface="+mn-lt"/>
                <a:cs typeface="+mn-lt"/>
              </a:rPr>
              <a:t>Average Honeywell customer sites across a monthly reporting period</a:t>
            </a:r>
          </a:p>
          <a:p>
            <a:pPr algn="l"/>
            <a:r>
              <a:rPr lang="en-US" sz="600" dirty="0"/>
              <a:t>2. </a:t>
            </a:r>
            <a:r>
              <a:rPr lang="en-GB" sz="600" u="sng" dirty="0">
                <a:solidFill>
                  <a:srgbClr val="FF0000"/>
                </a:solidFill>
                <a:effectLst/>
                <a:ea typeface="Times New Roman" panose="02020603050405020304" pitchFamily="18" charset="0"/>
                <a:hlinkClick r:id="rId9"/>
              </a:rPr>
              <a:t>https://hbr.org/2017/03/research-stale-office-air-is-making-you-less-productive</a:t>
            </a:r>
            <a:endParaRPr lang="en-GB" sz="600" u="sng" dirty="0">
              <a:solidFill>
                <a:srgbClr val="FF0000"/>
              </a:solidFill>
              <a:effectLst/>
              <a:ea typeface="Times New Roman" panose="02020603050405020304" pitchFamily="18" charset="0"/>
            </a:endParaRPr>
          </a:p>
          <a:p>
            <a:pPr algn="l"/>
            <a:r>
              <a:rPr lang="en-GB" sz="600" dirty="0">
                <a:solidFill>
                  <a:srgbClr val="FF0000"/>
                </a:solidFill>
                <a:effectLst/>
                <a:ea typeface="Times New Roman" panose="02020603050405020304" pitchFamily="18" charset="0"/>
              </a:rPr>
              <a:t> </a:t>
            </a:r>
            <a:endParaRPr lang="en-US" sz="600" dirty="0"/>
          </a:p>
        </p:txBody>
      </p:sp>
      <p:sp>
        <p:nvSpPr>
          <p:cNvPr id="37" name="TextBox 36">
            <a:extLst>
              <a:ext uri="{FF2B5EF4-FFF2-40B4-BE49-F238E27FC236}">
                <a16:creationId xmlns:a16="http://schemas.microsoft.com/office/drawing/2014/main" id="{C41A031E-64B4-450B-AAE8-265E746DF9D7}"/>
              </a:ext>
            </a:extLst>
          </p:cNvPr>
          <p:cNvSpPr txBox="1"/>
          <p:nvPr/>
        </p:nvSpPr>
        <p:spPr>
          <a:xfrm>
            <a:off x="11394828" y="1937573"/>
            <a:ext cx="142323" cy="307795"/>
          </a:xfrm>
          <a:prstGeom prst="rect">
            <a:avLst/>
          </a:prstGeom>
          <a:noFill/>
        </p:spPr>
        <p:txBody>
          <a:bodyPr wrap="square" lIns="0" tIns="0" rIns="0" bIns="0" rtlCol="0">
            <a:noAutofit/>
          </a:bodyPr>
          <a:lstStyle/>
          <a:p>
            <a:r>
              <a:rPr lang="en-US" sz="1000" b="1" spc="-150" dirty="0">
                <a:solidFill>
                  <a:srgbClr val="FF0000"/>
                </a:solidFill>
              </a:rPr>
              <a:t>2</a:t>
            </a:r>
          </a:p>
        </p:txBody>
      </p:sp>
    </p:spTree>
    <p:extLst>
      <p:ext uri="{BB962C8B-B14F-4D97-AF65-F5344CB8AC3E}">
        <p14:creationId xmlns:p14="http://schemas.microsoft.com/office/powerpoint/2010/main" val="31061753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3247DC9-D3BD-D144-9E9B-B1E3DD26CC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2105" y="1529843"/>
            <a:ext cx="6666881" cy="4072379"/>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light</a:t>
            </a:r>
            <a:r>
              <a:rPr lang="en-GB"/>
              <a:t> medical</a:t>
            </a:r>
          </a:p>
        </p:txBody>
      </p:sp>
      <p:pic>
        <p:nvPicPr>
          <p:cNvPr id="95" name="Picture 94">
            <a:hlinkClick r:id="rId3"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grpSp>
        <p:nvGrpSpPr>
          <p:cNvPr id="3" name="Group 2">
            <a:extLst>
              <a:ext uri="{FF2B5EF4-FFF2-40B4-BE49-F238E27FC236}">
                <a16:creationId xmlns:a16="http://schemas.microsoft.com/office/drawing/2014/main" id="{F8A0CF62-24A0-C04E-AE71-06EA002A4E4B}"/>
              </a:ext>
            </a:extLst>
          </p:cNvPr>
          <p:cNvGrpSpPr/>
          <p:nvPr/>
        </p:nvGrpSpPr>
        <p:grpSpPr>
          <a:xfrm>
            <a:off x="525709" y="1104815"/>
            <a:ext cx="11522151" cy="5258381"/>
            <a:chOff x="525709" y="1104815"/>
            <a:chExt cx="11522151" cy="5258381"/>
          </a:xfrm>
        </p:grpSpPr>
        <p:grpSp>
          <p:nvGrpSpPr>
            <p:cNvPr id="2" name="Group 1">
              <a:extLst>
                <a:ext uri="{FF2B5EF4-FFF2-40B4-BE49-F238E27FC236}">
                  <a16:creationId xmlns:a16="http://schemas.microsoft.com/office/drawing/2014/main" id="{82CCA919-5D35-434F-9EBF-CBC3FAE6D893}"/>
                </a:ext>
              </a:extLst>
            </p:cNvPr>
            <p:cNvGrpSpPr/>
            <p:nvPr/>
          </p:nvGrpSpPr>
          <p:grpSpPr>
            <a:xfrm>
              <a:off x="525709" y="1104815"/>
              <a:ext cx="11522151" cy="5258381"/>
              <a:chOff x="525709" y="1104815"/>
              <a:chExt cx="11522151" cy="5258381"/>
            </a:xfrm>
          </p:grpSpPr>
          <p:sp>
            <p:nvSpPr>
              <p:cNvPr id="176" name="TextBox 175">
                <a:extLst>
                  <a:ext uri="{FF2B5EF4-FFF2-40B4-BE49-F238E27FC236}">
                    <a16:creationId xmlns:a16="http://schemas.microsoft.com/office/drawing/2014/main" id="{205BD2C4-2F1A-490D-B39A-5FB1E304B6DF}"/>
                  </a:ext>
                </a:extLst>
              </p:cNvPr>
              <p:cNvSpPr txBox="1"/>
              <p:nvPr/>
            </p:nvSpPr>
            <p:spPr>
              <a:xfrm>
                <a:off x="10937621" y="3896260"/>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C202E"/>
                    </a:solidFill>
                    <a:effectLst/>
                    <a:uLnTx/>
                    <a:uFillTx/>
                    <a:latin typeface="Arial Black"/>
                    <a:ea typeface="+mn-ea"/>
                    <a:cs typeface="+mn-cs"/>
                  </a:rPr>
                  <a:t>PC/MOBILE </a:t>
                </a:r>
                <a:r>
                  <a:rPr lang="en-US" sz="800" b="1" dirty="0">
                    <a:solidFill>
                      <a:srgbClr val="DC202E"/>
                    </a:solidFill>
                    <a:latin typeface="Arial Black"/>
                  </a:rPr>
                  <a:t>ACCESS</a:t>
                </a:r>
                <a:r>
                  <a:rPr kumimoji="0" lang="en-US" sz="800" b="1" i="0" u="none" strike="noStrike" kern="1200" cap="none" spc="0" normalizeH="0" baseline="0" noProof="0" dirty="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dirty="0">
                    <a:solidFill>
                      <a:prstClr val="black"/>
                    </a:solidFill>
                    <a:latin typeface="Arial"/>
                  </a:rPr>
                  <a:t>REMOTE MANAGEMENT</a:t>
                </a:r>
                <a:endParaRPr kumimoji="0" lang="en-US" sz="800" b="1" i="0" u="none" strike="noStrike" kern="1200" cap="none" spc="0" normalizeH="0" baseline="0" noProof="0" dirty="0">
                  <a:ln>
                    <a:noFill/>
                  </a:ln>
                  <a:solidFill>
                    <a:prstClr val="black"/>
                  </a:solidFill>
                  <a:effectLst/>
                  <a:uLnTx/>
                  <a:uFillTx/>
                  <a:latin typeface="Arial"/>
                  <a:ea typeface="+mn-ea"/>
                  <a:cs typeface="+mn-cs"/>
                </a:endParaRPr>
              </a:p>
            </p:txBody>
          </p:sp>
          <p:sp>
            <p:nvSpPr>
              <p:cNvPr id="120" name="TextBox 119">
                <a:extLst>
                  <a:ext uri="{FF2B5EF4-FFF2-40B4-BE49-F238E27FC236}">
                    <a16:creationId xmlns:a16="http://schemas.microsoft.com/office/drawing/2014/main" id="{0297FDF7-AB19-4D85-AABE-4F983EF7B2EF}"/>
                  </a:ext>
                </a:extLst>
              </p:cNvPr>
              <p:cNvSpPr txBox="1"/>
              <p:nvPr/>
            </p:nvSpPr>
            <p:spPr>
              <a:xfrm>
                <a:off x="2130252" y="1194743"/>
                <a:ext cx="1922816"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124" name="Straight Connector 123">
                <a:extLst>
                  <a:ext uri="{FF2B5EF4-FFF2-40B4-BE49-F238E27FC236}">
                    <a16:creationId xmlns:a16="http://schemas.microsoft.com/office/drawing/2014/main" id="{4BC5ED45-4868-4448-9157-EC71A964F07A}"/>
                  </a:ext>
                </a:extLst>
              </p:cNvPr>
              <p:cNvCxnSpPr>
                <a:cxnSpLocks/>
                <a:stCxn id="193" idx="2"/>
              </p:cNvCxnSpPr>
              <p:nvPr/>
            </p:nvCxnSpPr>
            <p:spPr>
              <a:xfrm>
                <a:off x="4304717" y="1489787"/>
                <a:ext cx="0" cy="1074360"/>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125" name="Elbow Connector 180">
                <a:extLst>
                  <a:ext uri="{FF2B5EF4-FFF2-40B4-BE49-F238E27FC236}">
                    <a16:creationId xmlns:a16="http://schemas.microsoft.com/office/drawing/2014/main" id="{25D0BB84-47EE-4901-9569-D2807FF62FAB}"/>
                  </a:ext>
                </a:extLst>
              </p:cNvPr>
              <p:cNvCxnSpPr>
                <a:cxnSpLocks/>
                <a:stCxn id="11" idx="1"/>
              </p:cNvCxnSpPr>
              <p:nvPr/>
            </p:nvCxnSpPr>
            <p:spPr>
              <a:xfrm rot="10800000" flipV="1">
                <a:off x="8446630" y="1955479"/>
                <a:ext cx="1950220" cy="1126197"/>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E8DF042-65E7-4A56-8BC3-34DC4B8835D4}"/>
                  </a:ext>
                </a:extLst>
              </p:cNvPr>
              <p:cNvSpPr txBox="1"/>
              <p:nvPr/>
            </p:nvSpPr>
            <p:spPr>
              <a:xfrm>
                <a:off x="10800326" y="1883280"/>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132" name="TextBox 131">
                <a:extLst>
                  <a:ext uri="{FF2B5EF4-FFF2-40B4-BE49-F238E27FC236}">
                    <a16:creationId xmlns:a16="http://schemas.microsoft.com/office/drawing/2014/main" id="{4E843F19-A4A9-44A9-AFB6-04F5B5B4E61A}"/>
                  </a:ext>
                </a:extLst>
              </p:cNvPr>
              <p:cNvSpPr txBox="1"/>
              <p:nvPr/>
            </p:nvSpPr>
            <p:spPr>
              <a:xfrm>
                <a:off x="10803198" y="2292449"/>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137" name="TextBox 136">
                <a:extLst>
                  <a:ext uri="{FF2B5EF4-FFF2-40B4-BE49-F238E27FC236}">
                    <a16:creationId xmlns:a16="http://schemas.microsoft.com/office/drawing/2014/main" id="{3D3BE92C-AD71-47D4-8FB0-D4133A36441E}"/>
                  </a:ext>
                </a:extLst>
              </p:cNvPr>
              <p:cNvSpPr txBox="1"/>
              <p:nvPr/>
            </p:nvSpPr>
            <p:spPr>
              <a:xfrm>
                <a:off x="3531345" y="5253678"/>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141" name="Elbow Connector 180">
                <a:extLst>
                  <a:ext uri="{FF2B5EF4-FFF2-40B4-BE49-F238E27FC236}">
                    <a16:creationId xmlns:a16="http://schemas.microsoft.com/office/drawing/2014/main" id="{C386A0AC-808B-460F-9E86-B42D53580FB5}"/>
                  </a:ext>
                </a:extLst>
              </p:cNvPr>
              <p:cNvCxnSpPr>
                <a:cxnSpLocks/>
              </p:cNvCxnSpPr>
              <p:nvPr/>
            </p:nvCxnSpPr>
            <p:spPr>
              <a:xfrm rot="5400000" flipH="1" flipV="1">
                <a:off x="3224232" y="3775718"/>
                <a:ext cx="1482526" cy="1323533"/>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2080E6E5-F22A-4253-B223-105C549E7169}"/>
                  </a:ext>
                </a:extLst>
              </p:cNvPr>
              <p:cNvSpPr txBox="1"/>
              <p:nvPr/>
            </p:nvSpPr>
            <p:spPr>
              <a:xfrm>
                <a:off x="5927826" y="1185305"/>
                <a:ext cx="984773"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LIGHTING LEVEL </a:t>
                </a:r>
                <a:r>
                  <a:rPr kumimoji="0" lang="en-US" sz="800" b="1" i="0" u="none" strike="noStrike" kern="1200" cap="none" spc="0" normalizeH="0" baseline="0" noProof="0">
                    <a:ln>
                      <a:noFill/>
                    </a:ln>
                    <a:solidFill>
                      <a:prstClr val="black"/>
                    </a:solidFill>
                    <a:effectLst/>
                    <a:uLnTx/>
                    <a:uFillTx/>
                    <a:latin typeface="Arial"/>
                    <a:ea typeface="+mn-ea"/>
                    <a:cs typeface="+mn-cs"/>
                  </a:rPr>
                  <a:t>CONTROL</a:t>
                </a:r>
              </a:p>
            </p:txBody>
          </p:sp>
          <p:cxnSp>
            <p:nvCxnSpPr>
              <p:cNvPr id="147" name="Elbow Connector 215">
                <a:extLst>
                  <a:ext uri="{FF2B5EF4-FFF2-40B4-BE49-F238E27FC236}">
                    <a16:creationId xmlns:a16="http://schemas.microsoft.com/office/drawing/2014/main" id="{C0973876-D757-421D-98EE-CB5CCBB48A9C}"/>
                  </a:ext>
                </a:extLst>
              </p:cNvPr>
              <p:cNvCxnSpPr>
                <a:cxnSpLocks/>
                <a:stCxn id="143" idx="3"/>
              </p:cNvCxnSpPr>
              <p:nvPr/>
            </p:nvCxnSpPr>
            <p:spPr>
              <a:xfrm flipH="1">
                <a:off x="5733367" y="1338383"/>
                <a:ext cx="1179232" cy="885523"/>
              </a:xfrm>
              <a:prstGeom prst="bentConnector3">
                <a:avLst>
                  <a:gd name="adj1" fmla="val -19385"/>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CC32515E-C269-4A39-8E5A-61ACABF23FA0}"/>
                  </a:ext>
                </a:extLst>
              </p:cNvPr>
              <p:cNvSpPr txBox="1"/>
              <p:nvPr/>
            </p:nvSpPr>
            <p:spPr>
              <a:xfrm>
                <a:off x="629207" y="5330418"/>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55" name="TextBox 154">
                <a:extLst>
                  <a:ext uri="{FF2B5EF4-FFF2-40B4-BE49-F238E27FC236}">
                    <a16:creationId xmlns:a16="http://schemas.microsoft.com/office/drawing/2014/main" id="{CEC71B1D-3D58-4318-B656-8D50BC4E7348}"/>
                  </a:ext>
                </a:extLst>
              </p:cNvPr>
              <p:cNvSpPr txBox="1"/>
              <p:nvPr/>
            </p:nvSpPr>
            <p:spPr>
              <a:xfrm>
                <a:off x="9624098" y="4795041"/>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160" name="TextBox 159">
                <a:extLst>
                  <a:ext uri="{FF2B5EF4-FFF2-40B4-BE49-F238E27FC236}">
                    <a16:creationId xmlns:a16="http://schemas.microsoft.com/office/drawing/2014/main" id="{9002C523-9A68-4ECC-AF61-9E860A3CC7CF}"/>
                  </a:ext>
                </a:extLst>
              </p:cNvPr>
              <p:cNvSpPr txBox="1"/>
              <p:nvPr/>
            </p:nvSpPr>
            <p:spPr>
              <a:xfrm>
                <a:off x="525709" y="2009237"/>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66" name="TextBox 165">
                <a:extLst>
                  <a:ext uri="{FF2B5EF4-FFF2-40B4-BE49-F238E27FC236}">
                    <a16:creationId xmlns:a16="http://schemas.microsoft.com/office/drawing/2014/main" id="{CBE3E7D9-A480-40D4-9C41-DED7D8283063}"/>
                  </a:ext>
                </a:extLst>
              </p:cNvPr>
              <p:cNvSpPr txBox="1"/>
              <p:nvPr/>
            </p:nvSpPr>
            <p:spPr>
              <a:xfrm>
                <a:off x="955735" y="4411249"/>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170" name="Elbow Connector 215">
                <a:extLst>
                  <a:ext uri="{FF2B5EF4-FFF2-40B4-BE49-F238E27FC236}">
                    <a16:creationId xmlns:a16="http://schemas.microsoft.com/office/drawing/2014/main" id="{007DC69A-88B2-4B55-80C1-3661816E3EEE}"/>
                  </a:ext>
                </a:extLst>
              </p:cNvPr>
              <p:cNvCxnSpPr>
                <a:cxnSpLocks/>
                <a:stCxn id="7" idx="0"/>
              </p:cNvCxnSpPr>
              <p:nvPr/>
            </p:nvCxnSpPr>
            <p:spPr>
              <a:xfrm rot="5400000" flipH="1" flipV="1">
                <a:off x="2531827" y="3328986"/>
                <a:ext cx="490005" cy="1577619"/>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240" name="TextBox 239">
                <a:extLst>
                  <a:ext uri="{FF2B5EF4-FFF2-40B4-BE49-F238E27FC236}">
                    <a16:creationId xmlns:a16="http://schemas.microsoft.com/office/drawing/2014/main" id="{5ACA39A3-C0D2-48BB-8B4A-FFA80EB2994D}"/>
                  </a:ext>
                </a:extLst>
              </p:cNvPr>
              <p:cNvSpPr txBox="1"/>
              <p:nvPr/>
            </p:nvSpPr>
            <p:spPr>
              <a:xfrm>
                <a:off x="10800326" y="2738604"/>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258" name="Elbow Connector 205">
                <a:extLst>
                  <a:ext uri="{FF2B5EF4-FFF2-40B4-BE49-F238E27FC236}">
                    <a16:creationId xmlns:a16="http://schemas.microsoft.com/office/drawing/2014/main" id="{2657CE76-9B06-4DD0-851C-25BD84C5723B}"/>
                  </a:ext>
                </a:extLst>
              </p:cNvPr>
              <p:cNvCxnSpPr>
                <a:cxnSpLocks/>
              </p:cNvCxnSpPr>
              <p:nvPr/>
            </p:nvCxnSpPr>
            <p:spPr>
              <a:xfrm rot="5400000">
                <a:off x="6646670" y="1743750"/>
                <a:ext cx="1918063" cy="1450903"/>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63D1A6B-7068-1342-BE6B-692F4BE8CA10}"/>
                  </a:ext>
                </a:extLst>
              </p:cNvPr>
              <p:cNvGrpSpPr/>
              <p:nvPr/>
            </p:nvGrpSpPr>
            <p:grpSpPr>
              <a:xfrm>
                <a:off x="1180941" y="5910923"/>
                <a:ext cx="9825231" cy="452273"/>
                <a:chOff x="2519169" y="5910923"/>
                <a:chExt cx="7056507" cy="452273"/>
              </a:xfrm>
            </p:grpSpPr>
            <p:sp>
              <p:nvSpPr>
                <p:cNvPr id="171" name="TextBox 170">
                  <a:extLst>
                    <a:ext uri="{FF2B5EF4-FFF2-40B4-BE49-F238E27FC236}">
                      <a16:creationId xmlns:a16="http://schemas.microsoft.com/office/drawing/2014/main" id="{DFE73419-34A0-4785-849A-E65766D41730}"/>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172" name="TextBox 171">
                  <a:extLst>
                    <a:ext uri="{FF2B5EF4-FFF2-40B4-BE49-F238E27FC236}">
                      <a16:creationId xmlns:a16="http://schemas.microsoft.com/office/drawing/2014/main" id="{E3B65279-1ABC-45A2-BAD4-5B491582A37D}"/>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173" name="TextBox 172">
                  <a:extLst>
                    <a:ext uri="{FF2B5EF4-FFF2-40B4-BE49-F238E27FC236}">
                      <a16:creationId xmlns:a16="http://schemas.microsoft.com/office/drawing/2014/main" id="{4F563E43-9CFD-4F5D-A9B9-32DC58B41F52}"/>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180" name="Elbow Connector 205">
                <a:extLst>
                  <a:ext uri="{FF2B5EF4-FFF2-40B4-BE49-F238E27FC236}">
                    <a16:creationId xmlns:a16="http://schemas.microsoft.com/office/drawing/2014/main" id="{648EA9B4-1669-4A75-A9B9-F9B352304023}"/>
                  </a:ext>
                </a:extLst>
              </p:cNvPr>
              <p:cNvCxnSpPr>
                <a:cxnSpLocks/>
                <a:stCxn id="191" idx="1"/>
              </p:cNvCxnSpPr>
              <p:nvPr/>
            </p:nvCxnSpPr>
            <p:spPr>
              <a:xfrm rot="10800000" flipV="1">
                <a:off x="7840718" y="4000948"/>
                <a:ext cx="2654167" cy="222034"/>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186" name="Elbow Connector 215">
                <a:extLst>
                  <a:ext uri="{FF2B5EF4-FFF2-40B4-BE49-F238E27FC236}">
                    <a16:creationId xmlns:a16="http://schemas.microsoft.com/office/drawing/2014/main" id="{6247DC1B-FD97-4C08-A961-AFADCB0016B6}"/>
                  </a:ext>
                </a:extLst>
              </p:cNvPr>
              <p:cNvCxnSpPr>
                <a:cxnSpLocks/>
              </p:cNvCxnSpPr>
              <p:nvPr/>
            </p:nvCxnSpPr>
            <p:spPr>
              <a:xfrm>
                <a:off x="6096002" y="4193129"/>
                <a:ext cx="1220307" cy="1165451"/>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87FBE337-ABF5-414C-B0CF-3C8832222AED}"/>
                  </a:ext>
                </a:extLst>
              </p:cNvPr>
              <p:cNvSpPr txBox="1"/>
              <p:nvPr/>
            </p:nvSpPr>
            <p:spPr>
              <a:xfrm>
                <a:off x="8564229" y="1221708"/>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HUMIDITY,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82" name="TextBox 181">
                <a:extLst>
                  <a:ext uri="{FF2B5EF4-FFF2-40B4-BE49-F238E27FC236}">
                    <a16:creationId xmlns:a16="http://schemas.microsoft.com/office/drawing/2014/main" id="{E127F26A-BAD2-44C0-8358-1287202EA4AB}"/>
                  </a:ext>
                </a:extLst>
              </p:cNvPr>
              <p:cNvSpPr txBox="1"/>
              <p:nvPr/>
            </p:nvSpPr>
            <p:spPr>
              <a:xfrm>
                <a:off x="7802713" y="5243905"/>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C78FCD62-9569-C742-AA1F-E3DC411532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604" y="1938833"/>
                <a:ext cx="384972" cy="384972"/>
              </a:xfrm>
              <a:prstGeom prst="rect">
                <a:avLst/>
              </a:prstGeom>
            </p:spPr>
          </p:pic>
          <p:pic>
            <p:nvPicPr>
              <p:cNvPr id="7" name="Picture 6">
                <a:extLst>
                  <a:ext uri="{FF2B5EF4-FFF2-40B4-BE49-F238E27FC236}">
                    <a16:creationId xmlns:a16="http://schemas.microsoft.com/office/drawing/2014/main" id="{7A173D3D-350C-694B-8F0F-AA396AEBE3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534" y="4362797"/>
                <a:ext cx="384972" cy="384972"/>
              </a:xfrm>
              <a:prstGeom prst="rect">
                <a:avLst/>
              </a:prstGeom>
            </p:spPr>
          </p:pic>
          <p:pic>
            <p:nvPicPr>
              <p:cNvPr id="9" name="Picture 8">
                <a:extLst>
                  <a:ext uri="{FF2B5EF4-FFF2-40B4-BE49-F238E27FC236}">
                    <a16:creationId xmlns:a16="http://schemas.microsoft.com/office/drawing/2014/main" id="{B750191D-CBC3-E944-A34C-0FAC0DF78D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70119" y="5237774"/>
                <a:ext cx="384972" cy="384972"/>
              </a:xfrm>
              <a:prstGeom prst="rect">
                <a:avLst/>
              </a:prstGeom>
            </p:spPr>
          </p:pic>
          <p:pic>
            <p:nvPicPr>
              <p:cNvPr id="11" name="Picture 10">
                <a:extLst>
                  <a:ext uri="{FF2B5EF4-FFF2-40B4-BE49-F238E27FC236}">
                    <a16:creationId xmlns:a16="http://schemas.microsoft.com/office/drawing/2014/main" id="{E8FCC8A0-B750-BD45-8393-B37EE9276C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6850" y="1762994"/>
                <a:ext cx="384972" cy="384972"/>
              </a:xfrm>
              <a:prstGeom prst="rect">
                <a:avLst/>
              </a:prstGeom>
            </p:spPr>
          </p:pic>
          <p:pic>
            <p:nvPicPr>
              <p:cNvPr id="15" name="Picture 14">
                <a:extLst>
                  <a:ext uri="{FF2B5EF4-FFF2-40B4-BE49-F238E27FC236}">
                    <a16:creationId xmlns:a16="http://schemas.microsoft.com/office/drawing/2014/main" id="{2B8786BA-3BD4-4045-A925-F50249922C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99994" y="4764769"/>
                <a:ext cx="384972" cy="384972"/>
              </a:xfrm>
              <a:prstGeom prst="rect">
                <a:avLst/>
              </a:prstGeom>
            </p:spPr>
          </p:pic>
          <p:pic>
            <p:nvPicPr>
              <p:cNvPr id="17" name="Picture 16">
                <a:extLst>
                  <a:ext uri="{FF2B5EF4-FFF2-40B4-BE49-F238E27FC236}">
                    <a16:creationId xmlns:a16="http://schemas.microsoft.com/office/drawing/2014/main" id="{1B85B297-1B78-DE4F-A78A-5091322A4F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48344" y="5156948"/>
                <a:ext cx="384972" cy="384972"/>
              </a:xfrm>
              <a:prstGeom prst="rect">
                <a:avLst/>
              </a:prstGeom>
            </p:spPr>
          </p:pic>
          <p:pic>
            <p:nvPicPr>
              <p:cNvPr id="19" name="Picture 18">
                <a:extLst>
                  <a:ext uri="{FF2B5EF4-FFF2-40B4-BE49-F238E27FC236}">
                    <a16:creationId xmlns:a16="http://schemas.microsoft.com/office/drawing/2014/main" id="{37057C6A-A2A0-4C4C-B8E2-3DAFB96B31E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117836" y="5207738"/>
                <a:ext cx="384972" cy="384972"/>
              </a:xfrm>
              <a:prstGeom prst="rect">
                <a:avLst/>
              </a:prstGeom>
            </p:spPr>
          </p:pic>
          <p:pic>
            <p:nvPicPr>
              <p:cNvPr id="22" name="Picture 21">
                <a:extLst>
                  <a:ext uri="{FF2B5EF4-FFF2-40B4-BE49-F238E27FC236}">
                    <a16:creationId xmlns:a16="http://schemas.microsoft.com/office/drawing/2014/main" id="{B5A2EC03-C1F4-B84E-9015-FDF78D161A4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23063" y="1114449"/>
                <a:ext cx="384972" cy="384972"/>
              </a:xfrm>
              <a:prstGeom prst="rect">
                <a:avLst/>
              </a:prstGeom>
            </p:spPr>
          </p:pic>
          <p:pic>
            <p:nvPicPr>
              <p:cNvPr id="189" name="Picture 188">
                <a:extLst>
                  <a:ext uri="{FF2B5EF4-FFF2-40B4-BE49-F238E27FC236}">
                    <a16:creationId xmlns:a16="http://schemas.microsoft.com/office/drawing/2014/main" id="{3AD42723-509A-5C42-8C25-718046BEFD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5851" y="2223906"/>
                <a:ext cx="384972" cy="384972"/>
              </a:xfrm>
              <a:prstGeom prst="rect">
                <a:avLst/>
              </a:prstGeom>
            </p:spPr>
          </p:pic>
          <p:pic>
            <p:nvPicPr>
              <p:cNvPr id="190" name="Picture 189">
                <a:extLst>
                  <a:ext uri="{FF2B5EF4-FFF2-40B4-BE49-F238E27FC236}">
                    <a16:creationId xmlns:a16="http://schemas.microsoft.com/office/drawing/2014/main" id="{8E54FFCC-9FAD-2141-8FA3-572770EA64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7636" y="2663691"/>
                <a:ext cx="384972" cy="384972"/>
              </a:xfrm>
              <a:prstGeom prst="rect">
                <a:avLst/>
              </a:prstGeom>
            </p:spPr>
          </p:pic>
          <p:pic>
            <p:nvPicPr>
              <p:cNvPr id="191" name="Picture 190">
                <a:extLst>
                  <a:ext uri="{FF2B5EF4-FFF2-40B4-BE49-F238E27FC236}">
                    <a16:creationId xmlns:a16="http://schemas.microsoft.com/office/drawing/2014/main" id="{5F08105D-4B96-244F-91F8-522CD84ECEF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494884" y="3808462"/>
                <a:ext cx="384972" cy="384972"/>
              </a:xfrm>
              <a:prstGeom prst="rect">
                <a:avLst/>
              </a:prstGeom>
            </p:spPr>
          </p:pic>
          <p:pic>
            <p:nvPicPr>
              <p:cNvPr id="193" name="Picture 192">
                <a:extLst>
                  <a:ext uri="{FF2B5EF4-FFF2-40B4-BE49-F238E27FC236}">
                    <a16:creationId xmlns:a16="http://schemas.microsoft.com/office/drawing/2014/main" id="{34E23D45-B15A-EA46-A7FC-1DB9B265D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2231" y="1104815"/>
                <a:ext cx="384972" cy="384972"/>
              </a:xfrm>
              <a:prstGeom prst="rect">
                <a:avLst/>
              </a:prstGeom>
            </p:spPr>
          </p:pic>
          <p:pic>
            <p:nvPicPr>
              <p:cNvPr id="195" name="Picture 194">
                <a:extLst>
                  <a:ext uri="{FF2B5EF4-FFF2-40B4-BE49-F238E27FC236}">
                    <a16:creationId xmlns:a16="http://schemas.microsoft.com/office/drawing/2014/main" id="{490F123E-15FB-274D-BCC2-1E8B7641AA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4636" y="1125198"/>
                <a:ext cx="384972" cy="384972"/>
              </a:xfrm>
              <a:prstGeom prst="rect">
                <a:avLst/>
              </a:prstGeom>
            </p:spPr>
          </p:pic>
          <p:cxnSp>
            <p:nvCxnSpPr>
              <p:cNvPr id="96" name="Elbow Connector 215">
                <a:extLst>
                  <a:ext uri="{FF2B5EF4-FFF2-40B4-BE49-F238E27FC236}">
                    <a16:creationId xmlns:a16="http://schemas.microsoft.com/office/drawing/2014/main" id="{67CD3D2D-AF81-064A-A798-788A849DEF7A}"/>
                  </a:ext>
                </a:extLst>
              </p:cNvPr>
              <p:cNvCxnSpPr>
                <a:cxnSpLocks/>
                <a:endCxn id="15" idx="1"/>
              </p:cNvCxnSpPr>
              <p:nvPr/>
            </p:nvCxnSpPr>
            <p:spPr>
              <a:xfrm>
                <a:off x="7577529" y="3429000"/>
                <a:ext cx="1622465" cy="1528255"/>
              </a:xfrm>
              <a:prstGeom prst="bentConnector3">
                <a:avLst>
                  <a:gd name="adj1" fmla="val 58475"/>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Elbow Connector 215">
                <a:extLst>
                  <a:ext uri="{FF2B5EF4-FFF2-40B4-BE49-F238E27FC236}">
                    <a16:creationId xmlns:a16="http://schemas.microsoft.com/office/drawing/2014/main" id="{91174109-FC79-DD4B-933E-3A1F2818D0E3}"/>
                  </a:ext>
                </a:extLst>
              </p:cNvPr>
              <p:cNvCxnSpPr>
                <a:cxnSpLocks/>
                <a:stCxn id="5" idx="3"/>
              </p:cNvCxnSpPr>
              <p:nvPr/>
            </p:nvCxnSpPr>
            <p:spPr>
              <a:xfrm>
                <a:off x="2215576" y="2131319"/>
                <a:ext cx="1527888" cy="1007244"/>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49" name="Elbow Connector 180">
              <a:extLst>
                <a:ext uri="{FF2B5EF4-FFF2-40B4-BE49-F238E27FC236}">
                  <a16:creationId xmlns:a16="http://schemas.microsoft.com/office/drawing/2014/main" id="{570F0960-3C49-8A4B-B46D-9C2BC943FB91}"/>
                </a:ext>
              </a:extLst>
            </p:cNvPr>
            <p:cNvCxnSpPr>
              <a:cxnSpLocks/>
              <a:stCxn id="9" idx="3"/>
            </p:cNvCxnSpPr>
            <p:nvPr/>
          </p:nvCxnSpPr>
          <p:spPr>
            <a:xfrm flipV="1">
              <a:off x="2155091" y="3490959"/>
              <a:ext cx="483659" cy="1939301"/>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196146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2000"/>
                                  </p:stCondLst>
                                  <p:childTnLst>
                                    <p:set>
                                      <p:cBhvr>
                                        <p:cTn id="6" dur="1" fill="hold">
                                          <p:stCondLst>
                                            <p:cond delay="0"/>
                                          </p:stCondLst>
                                        </p:cTn>
                                        <p:tgtEl>
                                          <p:spTgt spid="48"/>
                                        </p:tgtEl>
                                        <p:attrNameLst>
                                          <p:attrName>style.visibility</p:attrName>
                                        </p:attrNameLst>
                                      </p:cBhvr>
                                      <p:to>
                                        <p:strVal val="visible"/>
                                      </p:to>
                                    </p:set>
                                    <p:animEffect transition="in" filter="strips(downLeft)">
                                      <p:cBhvr>
                                        <p:cTn id="7" dur="1000"/>
                                        <p:tgtEl>
                                          <p:spTgt spid="48"/>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3CE0BF-71EA-854F-9D2E-20560D49BB69}"/>
              </a:ext>
            </a:extLst>
          </p:cNvPr>
          <p:cNvSpPr/>
          <p:nvPr/>
        </p:nvSpPr>
        <p:spPr>
          <a:xfrm>
            <a:off x="5948496" y="0"/>
            <a:ext cx="624350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14DFB902-C642-4130-AB80-7E03A4873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9" name="Title 1">
            <a:extLst>
              <a:ext uri="{FF2B5EF4-FFF2-40B4-BE49-F238E27FC236}">
                <a16:creationId xmlns:a16="http://schemas.microsoft.com/office/drawing/2014/main" id="{4E6B5DF8-265A-47DF-BA56-5F74CEC536A3}"/>
              </a:ext>
            </a:extLst>
          </p:cNvPr>
          <p:cNvSpPr txBox="1">
            <a:spLocks/>
          </p:cNvSpPr>
          <p:nvPr/>
        </p:nvSpPr>
        <p:spPr bwMode="auto">
          <a:xfrm>
            <a:off x="1413123" y="1623213"/>
            <a:ext cx="3992253" cy="1080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800" b="0">
                <a:solidFill>
                  <a:schemeClr val="accent1"/>
                </a:solidFill>
                <a:latin typeface="+mj-lt"/>
              </a:rPr>
              <a:t>FACILITY MANAGER and</a:t>
            </a:r>
            <a:br>
              <a:rPr lang="en-US" sz="1800" b="0" i="1">
                <a:solidFill>
                  <a:schemeClr val="bg1">
                    <a:lumMod val="85000"/>
                  </a:schemeClr>
                </a:solidFill>
                <a:latin typeface="+mj-lt"/>
              </a:rPr>
            </a:br>
            <a:r>
              <a:rPr lang="en-US" sz="1800" b="0">
                <a:solidFill>
                  <a:schemeClr val="accent1"/>
                </a:solidFill>
                <a:latin typeface="Arial Black"/>
              </a:rPr>
              <a:t>ENERGY MANAGERS</a:t>
            </a:r>
            <a:r>
              <a:rPr lang="en-US" sz="1800" b="0">
                <a:latin typeface="Arial Black"/>
              </a:rPr>
              <a:t> </a:t>
            </a:r>
            <a:br>
              <a:rPr lang="en-US" sz="1800" b="0">
                <a:latin typeface="Arial Black"/>
              </a:rPr>
            </a:br>
            <a:r>
              <a:rPr lang="en-US" sz="1400" b="0">
                <a:latin typeface="+mn-lt"/>
              </a:rPr>
              <a:t>with a portfolio of </a:t>
            </a:r>
            <a:r>
              <a:rPr lang="en-US" sz="1400" b="0">
                <a:latin typeface="+mj-lt"/>
              </a:rPr>
              <a:t>SMALL AND MEDIUM </a:t>
            </a:r>
            <a:br>
              <a:rPr lang="en-US" sz="1400" b="0">
                <a:latin typeface="+mj-lt"/>
              </a:rPr>
            </a:br>
            <a:r>
              <a:rPr lang="en-US" sz="1400" b="0">
                <a:latin typeface="+mj-lt"/>
              </a:rPr>
              <a:t>MULTI-SITE FACILITIES</a:t>
            </a:r>
            <a:r>
              <a:rPr lang="en-US" sz="1400" b="0">
                <a:latin typeface="+mn-lt"/>
              </a:rPr>
              <a:t> </a:t>
            </a:r>
            <a:br>
              <a:rPr lang="en-US" sz="1400" b="0">
                <a:latin typeface="+mn-lt"/>
              </a:rPr>
            </a:br>
            <a:r>
              <a:rPr lang="en-US" sz="1400" b="0">
                <a:latin typeface="+mn-lt"/>
              </a:rPr>
              <a:t>in any vertical.</a:t>
            </a:r>
          </a:p>
        </p:txBody>
      </p:sp>
      <p:sp>
        <p:nvSpPr>
          <p:cNvPr id="10" name="Title 1">
            <a:extLst>
              <a:ext uri="{FF2B5EF4-FFF2-40B4-BE49-F238E27FC236}">
                <a16:creationId xmlns:a16="http://schemas.microsoft.com/office/drawing/2014/main" id="{A3A71C69-EDBA-4FA3-B5FF-8B0827C1F63B}"/>
              </a:ext>
            </a:extLst>
          </p:cNvPr>
          <p:cNvSpPr txBox="1">
            <a:spLocks/>
          </p:cNvSpPr>
          <p:nvPr/>
        </p:nvSpPr>
        <p:spPr bwMode="auto">
          <a:xfrm>
            <a:off x="1413124" y="3117644"/>
            <a:ext cx="3031928"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WHO NEED TO</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11" name="Title 1">
            <a:extLst>
              <a:ext uri="{FF2B5EF4-FFF2-40B4-BE49-F238E27FC236}">
                <a16:creationId xmlns:a16="http://schemas.microsoft.com/office/drawing/2014/main" id="{5DED4183-74D7-491D-8608-D1A492BD42CA}"/>
              </a:ext>
            </a:extLst>
          </p:cNvPr>
          <p:cNvSpPr txBox="1">
            <a:spLocks/>
          </p:cNvSpPr>
          <p:nvPr/>
        </p:nvSpPr>
        <p:spPr bwMode="auto">
          <a:xfrm>
            <a:off x="1413124" y="3354258"/>
            <a:ext cx="4294902" cy="775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400" b="0"/>
              <a:t>Optimize the </a:t>
            </a:r>
            <a:r>
              <a:rPr lang="en-US" sz="1400" b="0">
                <a:latin typeface="+mj-lt"/>
              </a:rPr>
              <a:t>ENERGY</a:t>
            </a:r>
            <a:r>
              <a:rPr lang="en-US" sz="1400" b="0"/>
              <a:t> and </a:t>
            </a:r>
            <a:br>
              <a:rPr lang="en-US" sz="1400" b="0"/>
            </a:br>
            <a:r>
              <a:rPr lang="en-US" sz="1400" b="0">
                <a:latin typeface="+mj-lt"/>
              </a:rPr>
              <a:t>OPERATIONAL COSTS</a:t>
            </a:r>
            <a:r>
              <a:rPr lang="en-US" sz="1400" b="0"/>
              <a:t> </a:t>
            </a:r>
            <a:br>
              <a:rPr lang="en-US" sz="1400" b="0"/>
            </a:br>
            <a:r>
              <a:rPr lang="en-US" sz="1400" b="0"/>
              <a:t>while increasing the Occupant comfort </a:t>
            </a:r>
            <a:br>
              <a:rPr lang="en-US" sz="1400" b="0"/>
            </a:br>
            <a:r>
              <a:rPr lang="en-US" sz="1400" b="0"/>
              <a:t>(specially during pandemic times).</a:t>
            </a:r>
          </a:p>
        </p:txBody>
      </p:sp>
      <p:sp>
        <p:nvSpPr>
          <p:cNvPr id="13" name="Title 1">
            <a:extLst>
              <a:ext uri="{FF2B5EF4-FFF2-40B4-BE49-F238E27FC236}">
                <a16:creationId xmlns:a16="http://schemas.microsoft.com/office/drawing/2014/main" id="{AD7D3489-FFB6-45B6-9EDF-300085120659}"/>
              </a:ext>
            </a:extLst>
          </p:cNvPr>
          <p:cNvSpPr txBox="1">
            <a:spLocks/>
          </p:cNvSpPr>
          <p:nvPr/>
        </p:nvSpPr>
        <p:spPr bwMode="auto">
          <a:xfrm>
            <a:off x="1413124" y="4597980"/>
            <a:ext cx="2126199"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OUT OF REACH</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17" name="Title 1">
            <a:extLst>
              <a:ext uri="{FF2B5EF4-FFF2-40B4-BE49-F238E27FC236}">
                <a16:creationId xmlns:a16="http://schemas.microsoft.com/office/drawing/2014/main" id="{51175CA2-82F2-43F9-9F2E-638C110E3CCD}"/>
              </a:ext>
            </a:extLst>
          </p:cNvPr>
          <p:cNvSpPr txBox="1">
            <a:spLocks/>
          </p:cNvSpPr>
          <p:nvPr/>
        </p:nvSpPr>
        <p:spPr bwMode="auto">
          <a:xfrm>
            <a:off x="1413124" y="4836220"/>
            <a:ext cx="2869509" cy="775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400" b="0">
                <a:latin typeface="Arial"/>
              </a:rPr>
              <a:t>Available BMS systems are </a:t>
            </a:r>
            <a:r>
              <a:rPr lang="en-US" sz="1400">
                <a:latin typeface="+mj-lt"/>
              </a:rPr>
              <a:t>EXPENSIVE</a:t>
            </a:r>
            <a:r>
              <a:rPr lang="en-US" sz="1400" b="0">
                <a:latin typeface="Arial"/>
              </a:rPr>
              <a:t> and </a:t>
            </a:r>
            <a:r>
              <a:rPr lang="en-US" sz="1400" b="0">
                <a:latin typeface="+mj-lt"/>
              </a:rPr>
              <a:t>COMPLEX</a:t>
            </a:r>
            <a:r>
              <a:rPr lang="en-US" sz="1400" b="0">
                <a:latin typeface="Arial"/>
              </a:rPr>
              <a:t> as they are not designed for small and medium buildings.</a:t>
            </a:r>
          </a:p>
        </p:txBody>
      </p:sp>
      <p:sp>
        <p:nvSpPr>
          <p:cNvPr id="18" name="Title 1">
            <a:extLst>
              <a:ext uri="{FF2B5EF4-FFF2-40B4-BE49-F238E27FC236}">
                <a16:creationId xmlns:a16="http://schemas.microsoft.com/office/drawing/2014/main" id="{3CDF723A-97BD-4DE7-82B2-C36C0EEC581E}"/>
              </a:ext>
            </a:extLst>
          </p:cNvPr>
          <p:cNvSpPr txBox="1">
            <a:spLocks/>
          </p:cNvSpPr>
          <p:nvPr/>
        </p:nvSpPr>
        <p:spPr bwMode="auto">
          <a:xfrm>
            <a:off x="7400110" y="1870705"/>
            <a:ext cx="3953763" cy="116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defTabSz="1066800">
              <a:lnSpc>
                <a:spcPct val="90000"/>
              </a:lnSpc>
              <a:spcAft>
                <a:spcPts val="0"/>
              </a:spcAft>
              <a:defRPr/>
            </a:pPr>
            <a:r>
              <a:rPr lang="en-GB" sz="1400" b="0">
                <a:latin typeface="+mj-lt"/>
              </a:rPr>
              <a:t>EASY TO: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Install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Configure</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Maintain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Minimizing disruptions</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Wireless connectivity </a:t>
            </a:r>
          </a:p>
        </p:txBody>
      </p:sp>
      <p:sp>
        <p:nvSpPr>
          <p:cNvPr id="3" name="Text Placeholder 2">
            <a:extLst>
              <a:ext uri="{FF2B5EF4-FFF2-40B4-BE49-F238E27FC236}">
                <a16:creationId xmlns:a16="http://schemas.microsoft.com/office/drawing/2014/main" id="{8046DBC3-B146-4A8D-B9A9-777BC0AEE594}"/>
              </a:ext>
            </a:extLst>
          </p:cNvPr>
          <p:cNvSpPr>
            <a:spLocks noGrp="1"/>
          </p:cNvSpPr>
          <p:nvPr>
            <p:ph type="body" sz="quarter" idx="16"/>
          </p:nvPr>
        </p:nvSpPr>
        <p:spPr/>
        <p:txBody>
          <a:bodyPr/>
          <a:lstStyle/>
          <a:p>
            <a:r>
              <a:rPr lang="en-US" b="0"/>
              <a:t> Honeywell </a:t>
            </a:r>
            <a:r>
              <a:rPr lang="en-US"/>
              <a:t>Small and Medium Building Administrator</a:t>
            </a:r>
          </a:p>
        </p:txBody>
      </p:sp>
      <p:grpSp>
        <p:nvGrpSpPr>
          <p:cNvPr id="22" name="Group 21">
            <a:extLst>
              <a:ext uri="{FF2B5EF4-FFF2-40B4-BE49-F238E27FC236}">
                <a16:creationId xmlns:a16="http://schemas.microsoft.com/office/drawing/2014/main" id="{D85EFBFF-7474-47D1-9C13-5B74B997B915}"/>
              </a:ext>
            </a:extLst>
          </p:cNvPr>
          <p:cNvGrpSpPr/>
          <p:nvPr/>
        </p:nvGrpSpPr>
        <p:grpSpPr>
          <a:xfrm>
            <a:off x="6372887" y="3385208"/>
            <a:ext cx="797630" cy="648565"/>
            <a:chOff x="8128000" y="5243513"/>
            <a:chExt cx="652463" cy="507999"/>
          </a:xfrm>
          <a:solidFill>
            <a:schemeClr val="accent1"/>
          </a:solidFill>
        </p:grpSpPr>
        <p:sp>
          <p:nvSpPr>
            <p:cNvPr id="23" name="Freeform 23">
              <a:extLst>
                <a:ext uri="{FF2B5EF4-FFF2-40B4-BE49-F238E27FC236}">
                  <a16:creationId xmlns:a16="http://schemas.microsoft.com/office/drawing/2014/main" id="{A6BF8ED9-035A-4786-9967-A9A19145DF2F}"/>
                </a:ext>
              </a:extLst>
            </p:cNvPr>
            <p:cNvSpPr>
              <a:spLocks noEditPoints="1"/>
            </p:cNvSpPr>
            <p:nvPr/>
          </p:nvSpPr>
          <p:spPr bwMode="auto">
            <a:xfrm>
              <a:off x="8128000" y="5243513"/>
              <a:ext cx="652463" cy="507999"/>
            </a:xfrm>
            <a:custGeom>
              <a:avLst/>
              <a:gdLst>
                <a:gd name="T0" fmla="*/ 236 w 411"/>
                <a:gd name="T1" fmla="*/ 261 h 320"/>
                <a:gd name="T2" fmla="*/ 275 w 411"/>
                <a:gd name="T3" fmla="*/ 261 h 320"/>
                <a:gd name="T4" fmla="*/ 411 w 411"/>
                <a:gd name="T5" fmla="*/ 261 h 320"/>
                <a:gd name="T6" fmla="*/ 411 w 411"/>
                <a:gd name="T7" fmla="*/ 0 h 320"/>
                <a:gd name="T8" fmla="*/ 0 w 411"/>
                <a:gd name="T9" fmla="*/ 0 h 320"/>
                <a:gd name="T10" fmla="*/ 0 w 411"/>
                <a:gd name="T11" fmla="*/ 261 h 320"/>
                <a:gd name="T12" fmla="*/ 135 w 411"/>
                <a:gd name="T13" fmla="*/ 261 h 320"/>
                <a:gd name="T14" fmla="*/ 175 w 411"/>
                <a:gd name="T15" fmla="*/ 261 h 320"/>
                <a:gd name="T16" fmla="*/ 189 w 411"/>
                <a:gd name="T17" fmla="*/ 261 h 320"/>
                <a:gd name="T18" fmla="*/ 189 w 411"/>
                <a:gd name="T19" fmla="*/ 285 h 320"/>
                <a:gd name="T20" fmla="*/ 89 w 411"/>
                <a:gd name="T21" fmla="*/ 285 h 320"/>
                <a:gd name="T22" fmla="*/ 89 w 411"/>
                <a:gd name="T23" fmla="*/ 320 h 320"/>
                <a:gd name="T24" fmla="*/ 322 w 411"/>
                <a:gd name="T25" fmla="*/ 320 h 320"/>
                <a:gd name="T26" fmla="*/ 322 w 411"/>
                <a:gd name="T27" fmla="*/ 285 h 320"/>
                <a:gd name="T28" fmla="*/ 224 w 411"/>
                <a:gd name="T29" fmla="*/ 285 h 320"/>
                <a:gd name="T30" fmla="*/ 224 w 411"/>
                <a:gd name="T31" fmla="*/ 261 h 320"/>
                <a:gd name="T32" fmla="*/ 236 w 411"/>
                <a:gd name="T33" fmla="*/ 261 h 320"/>
                <a:gd name="T34" fmla="*/ 155 w 411"/>
                <a:gd name="T35" fmla="*/ 226 h 320"/>
                <a:gd name="T36" fmla="*/ 34 w 411"/>
                <a:gd name="T37" fmla="*/ 226 h 320"/>
                <a:gd name="T38" fmla="*/ 34 w 411"/>
                <a:gd name="T39" fmla="*/ 34 h 320"/>
                <a:gd name="T40" fmla="*/ 376 w 411"/>
                <a:gd name="T41" fmla="*/ 34 h 320"/>
                <a:gd name="T42" fmla="*/ 376 w 411"/>
                <a:gd name="T43" fmla="*/ 226 h 320"/>
                <a:gd name="T44" fmla="*/ 256 w 411"/>
                <a:gd name="T45" fmla="*/ 226 h 320"/>
                <a:gd name="T46" fmla="*/ 216 w 411"/>
                <a:gd name="T47" fmla="*/ 226 h 320"/>
                <a:gd name="T48" fmla="*/ 194 w 411"/>
                <a:gd name="T49" fmla="*/ 226 h 320"/>
                <a:gd name="T50" fmla="*/ 155 w 411"/>
                <a:gd name="T51" fmla="*/ 22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1" h="320">
                  <a:moveTo>
                    <a:pt x="236" y="261"/>
                  </a:moveTo>
                  <a:lnTo>
                    <a:pt x="275" y="261"/>
                  </a:lnTo>
                  <a:lnTo>
                    <a:pt x="411" y="261"/>
                  </a:lnTo>
                  <a:lnTo>
                    <a:pt x="411" y="0"/>
                  </a:lnTo>
                  <a:lnTo>
                    <a:pt x="0" y="0"/>
                  </a:lnTo>
                  <a:lnTo>
                    <a:pt x="0" y="261"/>
                  </a:lnTo>
                  <a:lnTo>
                    <a:pt x="135" y="261"/>
                  </a:lnTo>
                  <a:lnTo>
                    <a:pt x="175" y="261"/>
                  </a:lnTo>
                  <a:lnTo>
                    <a:pt x="189" y="261"/>
                  </a:lnTo>
                  <a:lnTo>
                    <a:pt x="189" y="285"/>
                  </a:lnTo>
                  <a:lnTo>
                    <a:pt x="89" y="285"/>
                  </a:lnTo>
                  <a:lnTo>
                    <a:pt x="89" y="320"/>
                  </a:lnTo>
                  <a:lnTo>
                    <a:pt x="322" y="320"/>
                  </a:lnTo>
                  <a:lnTo>
                    <a:pt x="322" y="285"/>
                  </a:lnTo>
                  <a:lnTo>
                    <a:pt x="224" y="285"/>
                  </a:lnTo>
                  <a:lnTo>
                    <a:pt x="224" y="261"/>
                  </a:lnTo>
                  <a:lnTo>
                    <a:pt x="236" y="261"/>
                  </a:lnTo>
                  <a:close/>
                  <a:moveTo>
                    <a:pt x="155" y="226"/>
                  </a:moveTo>
                  <a:lnTo>
                    <a:pt x="34" y="226"/>
                  </a:lnTo>
                  <a:lnTo>
                    <a:pt x="34" y="34"/>
                  </a:lnTo>
                  <a:lnTo>
                    <a:pt x="376" y="34"/>
                  </a:lnTo>
                  <a:lnTo>
                    <a:pt x="376" y="226"/>
                  </a:lnTo>
                  <a:lnTo>
                    <a:pt x="256" y="226"/>
                  </a:lnTo>
                  <a:lnTo>
                    <a:pt x="216" y="226"/>
                  </a:lnTo>
                  <a:lnTo>
                    <a:pt x="194" y="226"/>
                  </a:lnTo>
                  <a:lnTo>
                    <a:pt x="155"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24">
              <a:extLst>
                <a:ext uri="{FF2B5EF4-FFF2-40B4-BE49-F238E27FC236}">
                  <a16:creationId xmlns:a16="http://schemas.microsoft.com/office/drawing/2014/main" id="{36038DB3-1AAC-4711-B22C-3E15DE7CC659}"/>
                </a:ext>
              </a:extLst>
            </p:cNvPr>
            <p:cNvSpPr>
              <a:spLocks noChangeArrowheads="1"/>
            </p:cNvSpPr>
            <p:nvPr/>
          </p:nvSpPr>
          <p:spPr bwMode="auto">
            <a:xfrm>
              <a:off x="8218488" y="5422900"/>
              <a:ext cx="3016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tangle 25">
              <a:extLst>
                <a:ext uri="{FF2B5EF4-FFF2-40B4-BE49-F238E27FC236}">
                  <a16:creationId xmlns:a16="http://schemas.microsoft.com/office/drawing/2014/main" id="{8A286A8A-1A76-408F-B9A2-6E879103B5CF}"/>
                </a:ext>
              </a:extLst>
            </p:cNvPr>
            <p:cNvSpPr>
              <a:spLocks noChangeArrowheads="1"/>
            </p:cNvSpPr>
            <p:nvPr/>
          </p:nvSpPr>
          <p:spPr bwMode="auto">
            <a:xfrm>
              <a:off x="8280400" y="5454650"/>
              <a:ext cx="31750"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Rectangle 26">
              <a:extLst>
                <a:ext uri="{FF2B5EF4-FFF2-40B4-BE49-F238E27FC236}">
                  <a16:creationId xmlns:a16="http://schemas.microsoft.com/office/drawing/2014/main" id="{4580A488-DC2B-4FA7-814E-9097634A9E06}"/>
                </a:ext>
              </a:extLst>
            </p:cNvPr>
            <p:cNvSpPr>
              <a:spLocks noChangeArrowheads="1"/>
            </p:cNvSpPr>
            <p:nvPr/>
          </p:nvSpPr>
          <p:spPr bwMode="auto">
            <a:xfrm>
              <a:off x="8339138" y="5407025"/>
              <a:ext cx="30163"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7">
              <a:extLst>
                <a:ext uri="{FF2B5EF4-FFF2-40B4-BE49-F238E27FC236}">
                  <a16:creationId xmlns:a16="http://schemas.microsoft.com/office/drawing/2014/main" id="{C9E250E7-735B-4AE8-B2E4-F1FD7BD1BA72}"/>
                </a:ext>
              </a:extLst>
            </p:cNvPr>
            <p:cNvSpPr>
              <a:spLocks noChangeArrowheads="1"/>
            </p:cNvSpPr>
            <p:nvPr/>
          </p:nvSpPr>
          <p:spPr bwMode="auto">
            <a:xfrm>
              <a:off x="8401050" y="5332413"/>
              <a:ext cx="31750" cy="2270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28">
              <a:extLst>
                <a:ext uri="{FF2B5EF4-FFF2-40B4-BE49-F238E27FC236}">
                  <a16:creationId xmlns:a16="http://schemas.microsoft.com/office/drawing/2014/main" id="{11FA0367-C2B9-4D51-8CF0-F0A5C75CB67F}"/>
                </a:ext>
              </a:extLst>
            </p:cNvPr>
            <p:cNvSpPr>
              <a:spLocks noEditPoints="1"/>
            </p:cNvSpPr>
            <p:nvPr/>
          </p:nvSpPr>
          <p:spPr bwMode="auto">
            <a:xfrm>
              <a:off x="8470900" y="5332413"/>
              <a:ext cx="215900" cy="215900"/>
            </a:xfrm>
            <a:custGeom>
              <a:avLst/>
              <a:gdLst>
                <a:gd name="T0" fmla="*/ 28 w 55"/>
                <a:gd name="T1" fmla="*/ 55 h 55"/>
                <a:gd name="T2" fmla="*/ 0 w 55"/>
                <a:gd name="T3" fmla="*/ 28 h 55"/>
                <a:gd name="T4" fmla="*/ 28 w 55"/>
                <a:gd name="T5" fmla="*/ 0 h 55"/>
                <a:gd name="T6" fmla="*/ 55 w 55"/>
                <a:gd name="T7" fmla="*/ 28 h 55"/>
                <a:gd name="T8" fmla="*/ 28 w 55"/>
                <a:gd name="T9" fmla="*/ 55 h 55"/>
                <a:gd name="T10" fmla="*/ 28 w 55"/>
                <a:gd name="T11" fmla="*/ 8 h 55"/>
                <a:gd name="T12" fmla="*/ 8 w 55"/>
                <a:gd name="T13" fmla="*/ 28 h 55"/>
                <a:gd name="T14" fmla="*/ 28 w 55"/>
                <a:gd name="T15" fmla="*/ 47 h 55"/>
                <a:gd name="T16" fmla="*/ 47 w 55"/>
                <a:gd name="T17" fmla="*/ 28 h 55"/>
                <a:gd name="T18" fmla="*/ 28 w 55"/>
                <a:gd name="T19"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3" y="55"/>
                    <a:pt x="0" y="43"/>
                    <a:pt x="0" y="28"/>
                  </a:cubicBezTo>
                  <a:cubicBezTo>
                    <a:pt x="0" y="12"/>
                    <a:pt x="13" y="0"/>
                    <a:pt x="28" y="0"/>
                  </a:cubicBezTo>
                  <a:cubicBezTo>
                    <a:pt x="43" y="0"/>
                    <a:pt x="55" y="12"/>
                    <a:pt x="55" y="28"/>
                  </a:cubicBezTo>
                  <a:cubicBezTo>
                    <a:pt x="55" y="43"/>
                    <a:pt x="43" y="55"/>
                    <a:pt x="28" y="55"/>
                  </a:cubicBezTo>
                  <a:close/>
                  <a:moveTo>
                    <a:pt x="28" y="8"/>
                  </a:moveTo>
                  <a:cubicBezTo>
                    <a:pt x="17" y="8"/>
                    <a:pt x="8" y="17"/>
                    <a:pt x="8" y="28"/>
                  </a:cubicBezTo>
                  <a:cubicBezTo>
                    <a:pt x="8" y="38"/>
                    <a:pt x="17" y="47"/>
                    <a:pt x="28" y="47"/>
                  </a:cubicBezTo>
                  <a:cubicBezTo>
                    <a:pt x="39" y="47"/>
                    <a:pt x="47" y="38"/>
                    <a:pt x="47" y="28"/>
                  </a:cubicBezTo>
                  <a:cubicBezTo>
                    <a:pt x="47" y="17"/>
                    <a:pt x="39"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29">
              <a:extLst>
                <a:ext uri="{FF2B5EF4-FFF2-40B4-BE49-F238E27FC236}">
                  <a16:creationId xmlns:a16="http://schemas.microsoft.com/office/drawing/2014/main" id="{90312B34-D58C-4333-9248-6E78D27AB6C2}"/>
                </a:ext>
              </a:extLst>
            </p:cNvPr>
            <p:cNvSpPr>
              <a:spLocks/>
            </p:cNvSpPr>
            <p:nvPr/>
          </p:nvSpPr>
          <p:spPr bwMode="auto">
            <a:xfrm>
              <a:off x="8564563" y="5348288"/>
              <a:ext cx="106363" cy="109537"/>
            </a:xfrm>
            <a:custGeom>
              <a:avLst/>
              <a:gdLst>
                <a:gd name="T0" fmla="*/ 67 w 67"/>
                <a:gd name="T1" fmla="*/ 69 h 69"/>
                <a:gd name="T2" fmla="*/ 0 w 67"/>
                <a:gd name="T3" fmla="*/ 69 h 69"/>
                <a:gd name="T4" fmla="*/ 0 w 67"/>
                <a:gd name="T5" fmla="*/ 0 h 69"/>
                <a:gd name="T6" fmla="*/ 20 w 67"/>
                <a:gd name="T7" fmla="*/ 0 h 69"/>
                <a:gd name="T8" fmla="*/ 20 w 67"/>
                <a:gd name="T9" fmla="*/ 49 h 69"/>
                <a:gd name="T10" fmla="*/ 67 w 67"/>
                <a:gd name="T11" fmla="*/ 49 h 69"/>
                <a:gd name="T12" fmla="*/ 67 w 67"/>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7" h="69">
                  <a:moveTo>
                    <a:pt x="67" y="69"/>
                  </a:moveTo>
                  <a:lnTo>
                    <a:pt x="0" y="69"/>
                  </a:lnTo>
                  <a:lnTo>
                    <a:pt x="0" y="0"/>
                  </a:lnTo>
                  <a:lnTo>
                    <a:pt x="20" y="0"/>
                  </a:lnTo>
                  <a:lnTo>
                    <a:pt x="20" y="49"/>
                  </a:lnTo>
                  <a:lnTo>
                    <a:pt x="67" y="49"/>
                  </a:lnTo>
                  <a:lnTo>
                    <a:pt x="67"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454B1680-0860-434A-8EA8-B20133D61FD9}"/>
              </a:ext>
            </a:extLst>
          </p:cNvPr>
          <p:cNvGrpSpPr/>
          <p:nvPr/>
        </p:nvGrpSpPr>
        <p:grpSpPr>
          <a:xfrm>
            <a:off x="514676" y="3111892"/>
            <a:ext cx="726259" cy="456654"/>
            <a:chOff x="6211891" y="4951419"/>
            <a:chExt cx="284163" cy="157157"/>
          </a:xfrm>
          <a:solidFill>
            <a:schemeClr val="accent1"/>
          </a:solidFill>
        </p:grpSpPr>
        <p:sp>
          <p:nvSpPr>
            <p:cNvPr id="33" name="Freeform 23">
              <a:extLst>
                <a:ext uri="{FF2B5EF4-FFF2-40B4-BE49-F238E27FC236}">
                  <a16:creationId xmlns:a16="http://schemas.microsoft.com/office/drawing/2014/main" id="{4B968901-7B5B-407A-A46F-A984F15D7AB8}"/>
                </a:ext>
              </a:extLst>
            </p:cNvPr>
            <p:cNvSpPr>
              <a:spLocks/>
            </p:cNvSpPr>
            <p:nvPr/>
          </p:nvSpPr>
          <p:spPr bwMode="auto">
            <a:xfrm>
              <a:off x="6211891" y="4951419"/>
              <a:ext cx="284163" cy="150813"/>
            </a:xfrm>
            <a:custGeom>
              <a:avLst/>
              <a:gdLst>
                <a:gd name="T0" fmla="*/ 72 w 144"/>
                <a:gd name="T1" fmla="*/ 0 h 76"/>
                <a:gd name="T2" fmla="*/ 71 w 144"/>
                <a:gd name="T3" fmla="*/ 0 h 76"/>
                <a:gd name="T4" fmla="*/ 0 w 144"/>
                <a:gd name="T5" fmla="*/ 73 h 76"/>
                <a:gd name="T6" fmla="*/ 0 w 144"/>
                <a:gd name="T7" fmla="*/ 76 h 76"/>
                <a:gd name="T8" fmla="*/ 48 w 144"/>
                <a:gd name="T9" fmla="*/ 76 h 76"/>
                <a:gd name="T10" fmla="*/ 48 w 144"/>
                <a:gd name="T11" fmla="*/ 60 h 76"/>
                <a:gd name="T12" fmla="*/ 18 w 144"/>
                <a:gd name="T13" fmla="*/ 60 h 76"/>
                <a:gd name="T14" fmla="*/ 32 w 144"/>
                <a:gd name="T15" fmla="*/ 33 h 76"/>
                <a:gd name="T16" fmla="*/ 71 w 144"/>
                <a:gd name="T17" fmla="*/ 16 h 76"/>
                <a:gd name="T18" fmla="*/ 72 w 144"/>
                <a:gd name="T19" fmla="*/ 16 h 76"/>
                <a:gd name="T20" fmla="*/ 127 w 144"/>
                <a:gd name="T21" fmla="*/ 60 h 76"/>
                <a:gd name="T22" fmla="*/ 96 w 144"/>
                <a:gd name="T23" fmla="*/ 60 h 76"/>
                <a:gd name="T24" fmla="*/ 96 w 144"/>
                <a:gd name="T25" fmla="*/ 76 h 76"/>
                <a:gd name="T26" fmla="*/ 144 w 144"/>
                <a:gd name="T27" fmla="*/ 76 h 76"/>
                <a:gd name="T28" fmla="*/ 144 w 144"/>
                <a:gd name="T29" fmla="*/ 71 h 76"/>
                <a:gd name="T30" fmla="*/ 72 w 144"/>
                <a:gd name="T3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76">
                  <a:moveTo>
                    <a:pt x="72" y="0"/>
                  </a:moveTo>
                  <a:cubicBezTo>
                    <a:pt x="72" y="0"/>
                    <a:pt x="71" y="0"/>
                    <a:pt x="71" y="0"/>
                  </a:cubicBezTo>
                  <a:cubicBezTo>
                    <a:pt x="31" y="1"/>
                    <a:pt x="0" y="33"/>
                    <a:pt x="0" y="73"/>
                  </a:cubicBezTo>
                  <a:cubicBezTo>
                    <a:pt x="0" y="74"/>
                    <a:pt x="0" y="75"/>
                    <a:pt x="0" y="76"/>
                  </a:cubicBezTo>
                  <a:cubicBezTo>
                    <a:pt x="48" y="76"/>
                    <a:pt x="48" y="76"/>
                    <a:pt x="48" y="76"/>
                  </a:cubicBezTo>
                  <a:cubicBezTo>
                    <a:pt x="48" y="60"/>
                    <a:pt x="48" y="60"/>
                    <a:pt x="48" y="60"/>
                  </a:cubicBezTo>
                  <a:cubicBezTo>
                    <a:pt x="18" y="60"/>
                    <a:pt x="18" y="60"/>
                    <a:pt x="18" y="60"/>
                  </a:cubicBezTo>
                  <a:cubicBezTo>
                    <a:pt x="20" y="50"/>
                    <a:pt x="25" y="41"/>
                    <a:pt x="32" y="33"/>
                  </a:cubicBezTo>
                  <a:cubicBezTo>
                    <a:pt x="42" y="22"/>
                    <a:pt x="56" y="16"/>
                    <a:pt x="71" y="16"/>
                  </a:cubicBezTo>
                  <a:cubicBezTo>
                    <a:pt x="72" y="16"/>
                    <a:pt x="72" y="16"/>
                    <a:pt x="72" y="16"/>
                  </a:cubicBezTo>
                  <a:cubicBezTo>
                    <a:pt x="99" y="16"/>
                    <a:pt x="121" y="35"/>
                    <a:pt x="127" y="60"/>
                  </a:cubicBezTo>
                  <a:cubicBezTo>
                    <a:pt x="96" y="60"/>
                    <a:pt x="96" y="60"/>
                    <a:pt x="96" y="60"/>
                  </a:cubicBezTo>
                  <a:cubicBezTo>
                    <a:pt x="96" y="76"/>
                    <a:pt x="96" y="76"/>
                    <a:pt x="96" y="76"/>
                  </a:cubicBezTo>
                  <a:cubicBezTo>
                    <a:pt x="144" y="76"/>
                    <a:pt x="144" y="76"/>
                    <a:pt x="144" y="76"/>
                  </a:cubicBezTo>
                  <a:cubicBezTo>
                    <a:pt x="144" y="74"/>
                    <a:pt x="144" y="73"/>
                    <a:pt x="144" y="71"/>
                  </a:cubicBezTo>
                  <a:cubicBezTo>
                    <a:pt x="144" y="32"/>
                    <a:pt x="111"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latin typeface="Arial"/>
              </a:endParaRPr>
            </a:p>
          </p:txBody>
        </p:sp>
        <p:sp>
          <p:nvSpPr>
            <p:cNvPr id="34" name="Freeform 24">
              <a:extLst>
                <a:ext uri="{FF2B5EF4-FFF2-40B4-BE49-F238E27FC236}">
                  <a16:creationId xmlns:a16="http://schemas.microsoft.com/office/drawing/2014/main" id="{92C65279-5796-4567-ACD6-24EC98A48DDE}"/>
                </a:ext>
              </a:extLst>
            </p:cNvPr>
            <p:cNvSpPr>
              <a:spLocks/>
            </p:cNvSpPr>
            <p:nvPr/>
          </p:nvSpPr>
          <p:spPr bwMode="auto">
            <a:xfrm>
              <a:off x="6300788" y="5021263"/>
              <a:ext cx="87313" cy="87313"/>
            </a:xfrm>
            <a:custGeom>
              <a:avLst/>
              <a:gdLst>
                <a:gd name="T0" fmla="*/ 9 w 44"/>
                <a:gd name="T1" fmla="*/ 1 h 44"/>
                <a:gd name="T2" fmla="*/ 9 w 44"/>
                <a:gd name="T3" fmla="*/ 1 h 44"/>
                <a:gd name="T4" fmla="*/ 39 w 44"/>
                <a:gd name="T5" fmla="*/ 24 h 44"/>
                <a:gd name="T6" fmla="*/ 39 w 44"/>
                <a:gd name="T7" fmla="*/ 25 h 44"/>
                <a:gd name="T8" fmla="*/ 40 w 44"/>
                <a:gd name="T9" fmla="*/ 25 h 44"/>
                <a:gd name="T10" fmla="*/ 40 w 44"/>
                <a:gd name="T11" fmla="*/ 26 h 44"/>
                <a:gd name="T12" fmla="*/ 44 w 44"/>
                <a:gd name="T13" fmla="*/ 34 h 44"/>
                <a:gd name="T14" fmla="*/ 41 w 44"/>
                <a:gd name="T15" fmla="*/ 40 h 44"/>
                <a:gd name="T16" fmla="*/ 41 w 44"/>
                <a:gd name="T17" fmla="*/ 41 h 44"/>
                <a:gd name="T18" fmla="*/ 34 w 44"/>
                <a:gd name="T19" fmla="*/ 44 h 44"/>
                <a:gd name="T20" fmla="*/ 25 w 44"/>
                <a:gd name="T21" fmla="*/ 40 h 44"/>
                <a:gd name="T22" fmla="*/ 25 w 44"/>
                <a:gd name="T23" fmla="*/ 40 h 44"/>
                <a:gd name="T24" fmla="*/ 24 w 44"/>
                <a:gd name="T25" fmla="*/ 39 h 44"/>
                <a:gd name="T26" fmla="*/ 0 w 44"/>
                <a:gd name="T27" fmla="*/ 8 h 44"/>
                <a:gd name="T28" fmla="*/ 8 w 44"/>
                <a:gd name="T29" fmla="*/ 0 h 44"/>
                <a:gd name="T30" fmla="*/ 9 w 44"/>
                <a:gd name="T31"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44">
                  <a:moveTo>
                    <a:pt x="9" y="1"/>
                  </a:moveTo>
                  <a:cubicBezTo>
                    <a:pt x="9" y="1"/>
                    <a:pt x="9" y="1"/>
                    <a:pt x="9" y="1"/>
                  </a:cubicBezTo>
                  <a:cubicBezTo>
                    <a:pt x="39" y="24"/>
                    <a:pt x="39" y="24"/>
                    <a:pt x="39" y="24"/>
                  </a:cubicBezTo>
                  <a:cubicBezTo>
                    <a:pt x="39" y="24"/>
                    <a:pt x="39" y="25"/>
                    <a:pt x="39" y="25"/>
                  </a:cubicBezTo>
                  <a:cubicBezTo>
                    <a:pt x="40" y="25"/>
                    <a:pt x="40" y="25"/>
                    <a:pt x="40" y="25"/>
                  </a:cubicBezTo>
                  <a:cubicBezTo>
                    <a:pt x="40" y="26"/>
                    <a:pt x="40" y="26"/>
                    <a:pt x="40" y="26"/>
                  </a:cubicBezTo>
                  <a:cubicBezTo>
                    <a:pt x="41" y="27"/>
                    <a:pt x="44" y="30"/>
                    <a:pt x="44" y="34"/>
                  </a:cubicBezTo>
                  <a:cubicBezTo>
                    <a:pt x="44" y="36"/>
                    <a:pt x="43" y="38"/>
                    <a:pt x="41" y="40"/>
                  </a:cubicBezTo>
                  <a:cubicBezTo>
                    <a:pt x="41" y="41"/>
                    <a:pt x="41" y="41"/>
                    <a:pt x="41" y="41"/>
                  </a:cubicBezTo>
                  <a:cubicBezTo>
                    <a:pt x="38" y="43"/>
                    <a:pt x="36" y="44"/>
                    <a:pt x="34" y="44"/>
                  </a:cubicBezTo>
                  <a:cubicBezTo>
                    <a:pt x="30" y="44"/>
                    <a:pt x="28" y="42"/>
                    <a:pt x="25" y="40"/>
                  </a:cubicBezTo>
                  <a:cubicBezTo>
                    <a:pt x="25" y="40"/>
                    <a:pt x="25" y="40"/>
                    <a:pt x="25" y="40"/>
                  </a:cubicBezTo>
                  <a:cubicBezTo>
                    <a:pt x="25" y="39"/>
                    <a:pt x="24" y="39"/>
                    <a:pt x="24" y="39"/>
                  </a:cubicBezTo>
                  <a:cubicBezTo>
                    <a:pt x="0" y="8"/>
                    <a:pt x="0" y="8"/>
                    <a:pt x="0" y="8"/>
                  </a:cubicBezTo>
                  <a:cubicBezTo>
                    <a:pt x="8" y="0"/>
                    <a:pt x="8" y="0"/>
                    <a:pt x="8" y="0"/>
                  </a:cubicBez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latin typeface="Arial"/>
              </a:endParaRPr>
            </a:p>
          </p:txBody>
        </p:sp>
      </p:grpSp>
      <p:grpSp>
        <p:nvGrpSpPr>
          <p:cNvPr id="4" name="Group 3">
            <a:extLst>
              <a:ext uri="{FF2B5EF4-FFF2-40B4-BE49-F238E27FC236}">
                <a16:creationId xmlns:a16="http://schemas.microsoft.com/office/drawing/2014/main" id="{F908F6B3-831B-455E-B949-E5810416CA02}"/>
              </a:ext>
            </a:extLst>
          </p:cNvPr>
          <p:cNvGrpSpPr/>
          <p:nvPr/>
        </p:nvGrpSpPr>
        <p:grpSpPr>
          <a:xfrm>
            <a:off x="6373655" y="4742292"/>
            <a:ext cx="666066" cy="575528"/>
            <a:chOff x="8746179" y="3583245"/>
            <a:chExt cx="666066" cy="575528"/>
          </a:xfrm>
          <a:solidFill>
            <a:schemeClr val="accent1"/>
          </a:solidFill>
        </p:grpSpPr>
        <p:sp>
          <p:nvSpPr>
            <p:cNvPr id="35" name="Freeform 5">
              <a:extLst>
                <a:ext uri="{FF2B5EF4-FFF2-40B4-BE49-F238E27FC236}">
                  <a16:creationId xmlns:a16="http://schemas.microsoft.com/office/drawing/2014/main" id="{D00BB3F2-D142-4EE5-85F8-03F1E25CFB35}"/>
                </a:ext>
              </a:extLst>
            </p:cNvPr>
            <p:cNvSpPr>
              <a:spLocks/>
            </p:cNvSpPr>
            <p:nvPr/>
          </p:nvSpPr>
          <p:spPr bwMode="auto">
            <a:xfrm>
              <a:off x="8746179" y="3583245"/>
              <a:ext cx="666066" cy="575528"/>
            </a:xfrm>
            <a:custGeom>
              <a:avLst/>
              <a:gdLst>
                <a:gd name="T0" fmla="*/ 71 w 167"/>
                <a:gd name="T1" fmla="*/ 0 h 144"/>
                <a:gd name="T2" fmla="*/ 143 w 167"/>
                <a:gd name="T3" fmla="*/ 72 h 144"/>
                <a:gd name="T4" fmla="*/ 143 w 167"/>
                <a:gd name="T5" fmla="*/ 72 h 144"/>
                <a:gd name="T6" fmla="*/ 156 w 167"/>
                <a:gd name="T7" fmla="*/ 59 h 144"/>
                <a:gd name="T8" fmla="*/ 167 w 167"/>
                <a:gd name="T9" fmla="*/ 70 h 144"/>
                <a:gd name="T10" fmla="*/ 135 w 167"/>
                <a:gd name="T11" fmla="*/ 102 h 144"/>
                <a:gd name="T12" fmla="*/ 103 w 167"/>
                <a:gd name="T13" fmla="*/ 70 h 144"/>
                <a:gd name="T14" fmla="*/ 115 w 167"/>
                <a:gd name="T15" fmla="*/ 59 h 144"/>
                <a:gd name="T16" fmla="*/ 127 w 167"/>
                <a:gd name="T17" fmla="*/ 71 h 144"/>
                <a:gd name="T18" fmla="*/ 71 w 167"/>
                <a:gd name="T19" fmla="*/ 16 h 144"/>
                <a:gd name="T20" fmla="*/ 16 w 167"/>
                <a:gd name="T21" fmla="*/ 72 h 144"/>
                <a:gd name="T22" fmla="*/ 72 w 167"/>
                <a:gd name="T23" fmla="*/ 128 h 144"/>
                <a:gd name="T24" fmla="*/ 72 w 167"/>
                <a:gd name="T25" fmla="*/ 144 h 144"/>
                <a:gd name="T26" fmla="*/ 0 w 167"/>
                <a:gd name="T27" fmla="*/ 72 h 144"/>
                <a:gd name="T28" fmla="*/ 71 w 167"/>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7" h="144">
                  <a:moveTo>
                    <a:pt x="71" y="0"/>
                  </a:moveTo>
                  <a:cubicBezTo>
                    <a:pt x="111" y="0"/>
                    <a:pt x="143" y="32"/>
                    <a:pt x="143" y="72"/>
                  </a:cubicBezTo>
                  <a:cubicBezTo>
                    <a:pt x="143" y="72"/>
                    <a:pt x="143" y="72"/>
                    <a:pt x="143" y="72"/>
                  </a:cubicBezTo>
                  <a:cubicBezTo>
                    <a:pt x="156" y="59"/>
                    <a:pt x="156" y="59"/>
                    <a:pt x="156" y="59"/>
                  </a:cubicBezTo>
                  <a:cubicBezTo>
                    <a:pt x="167" y="70"/>
                    <a:pt x="167" y="70"/>
                    <a:pt x="167" y="70"/>
                  </a:cubicBezTo>
                  <a:cubicBezTo>
                    <a:pt x="135" y="102"/>
                    <a:pt x="135" y="102"/>
                    <a:pt x="135" y="102"/>
                  </a:cubicBezTo>
                  <a:cubicBezTo>
                    <a:pt x="103" y="70"/>
                    <a:pt x="103" y="70"/>
                    <a:pt x="103" y="70"/>
                  </a:cubicBezTo>
                  <a:cubicBezTo>
                    <a:pt x="115" y="59"/>
                    <a:pt x="115" y="59"/>
                    <a:pt x="115" y="59"/>
                  </a:cubicBezTo>
                  <a:cubicBezTo>
                    <a:pt x="127" y="71"/>
                    <a:pt x="127" y="71"/>
                    <a:pt x="127" y="71"/>
                  </a:cubicBezTo>
                  <a:cubicBezTo>
                    <a:pt x="127" y="40"/>
                    <a:pt x="102" y="16"/>
                    <a:pt x="71" y="16"/>
                  </a:cubicBezTo>
                  <a:cubicBezTo>
                    <a:pt x="41" y="16"/>
                    <a:pt x="16" y="41"/>
                    <a:pt x="16" y="72"/>
                  </a:cubicBezTo>
                  <a:cubicBezTo>
                    <a:pt x="16" y="102"/>
                    <a:pt x="40" y="128"/>
                    <a:pt x="72" y="128"/>
                  </a:cubicBezTo>
                  <a:cubicBezTo>
                    <a:pt x="72" y="144"/>
                    <a:pt x="72" y="144"/>
                    <a:pt x="72" y="144"/>
                  </a:cubicBezTo>
                  <a:cubicBezTo>
                    <a:pt x="32" y="144"/>
                    <a:pt x="0" y="112"/>
                    <a:pt x="0" y="72"/>
                  </a:cubicBezTo>
                  <a:cubicBezTo>
                    <a:pt x="0" y="32"/>
                    <a:pt x="32"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 name="Freeform 6">
              <a:extLst>
                <a:ext uri="{FF2B5EF4-FFF2-40B4-BE49-F238E27FC236}">
                  <a16:creationId xmlns:a16="http://schemas.microsoft.com/office/drawing/2014/main" id="{F9688E54-1DC0-4283-B643-B9B4EB68C919}"/>
                </a:ext>
              </a:extLst>
            </p:cNvPr>
            <p:cNvSpPr>
              <a:spLocks noEditPoints="1"/>
            </p:cNvSpPr>
            <p:nvPr/>
          </p:nvSpPr>
          <p:spPr bwMode="auto">
            <a:xfrm>
              <a:off x="8936944" y="3719044"/>
              <a:ext cx="197234" cy="303931"/>
            </a:xfrm>
            <a:custGeom>
              <a:avLst/>
              <a:gdLst>
                <a:gd name="T0" fmla="*/ 29 w 49"/>
                <a:gd name="T1" fmla="*/ 33 h 76"/>
                <a:gd name="T2" fmla="*/ 28 w 49"/>
                <a:gd name="T3" fmla="*/ 33 h 76"/>
                <a:gd name="T4" fmla="*/ 28 w 49"/>
                <a:gd name="T5" fmla="*/ 18 h 76"/>
                <a:gd name="T6" fmla="*/ 37 w 49"/>
                <a:gd name="T7" fmla="*/ 24 h 76"/>
                <a:gd name="T8" fmla="*/ 47 w 49"/>
                <a:gd name="T9" fmla="*/ 17 h 76"/>
                <a:gd name="T10" fmla="*/ 28 w 49"/>
                <a:gd name="T11" fmla="*/ 7 h 76"/>
                <a:gd name="T12" fmla="*/ 28 w 49"/>
                <a:gd name="T13" fmla="*/ 0 h 76"/>
                <a:gd name="T14" fmla="*/ 20 w 49"/>
                <a:gd name="T15" fmla="*/ 0 h 76"/>
                <a:gd name="T16" fmla="*/ 21 w 49"/>
                <a:gd name="T17" fmla="*/ 7 h 76"/>
                <a:gd name="T18" fmla="*/ 1 w 49"/>
                <a:gd name="T19" fmla="*/ 25 h 76"/>
                <a:gd name="T20" fmla="*/ 21 w 49"/>
                <a:gd name="T21" fmla="*/ 43 h 76"/>
                <a:gd name="T22" fmla="*/ 21 w 49"/>
                <a:gd name="T23" fmla="*/ 44 h 76"/>
                <a:gd name="T24" fmla="*/ 22 w 49"/>
                <a:gd name="T25" fmla="*/ 59 h 76"/>
                <a:gd name="T26" fmla="*/ 10 w 49"/>
                <a:gd name="T27" fmla="*/ 51 h 76"/>
                <a:gd name="T28" fmla="*/ 0 w 49"/>
                <a:gd name="T29" fmla="*/ 58 h 76"/>
                <a:gd name="T30" fmla="*/ 22 w 49"/>
                <a:gd name="T31" fmla="*/ 70 h 76"/>
                <a:gd name="T32" fmla="*/ 22 w 49"/>
                <a:gd name="T33" fmla="*/ 76 h 76"/>
                <a:gd name="T34" fmla="*/ 29 w 49"/>
                <a:gd name="T35" fmla="*/ 76 h 76"/>
                <a:gd name="T36" fmla="*/ 29 w 49"/>
                <a:gd name="T37" fmla="*/ 69 h 76"/>
                <a:gd name="T38" fmla="*/ 49 w 49"/>
                <a:gd name="T39" fmla="*/ 50 h 76"/>
                <a:gd name="T40" fmla="*/ 29 w 49"/>
                <a:gd name="T41" fmla="*/ 33 h 76"/>
                <a:gd name="T42" fmla="*/ 21 w 49"/>
                <a:gd name="T43" fmla="*/ 31 h 76"/>
                <a:gd name="T44" fmla="*/ 14 w 49"/>
                <a:gd name="T45" fmla="*/ 24 h 76"/>
                <a:gd name="T46" fmla="*/ 21 w 49"/>
                <a:gd name="T47" fmla="*/ 18 h 76"/>
                <a:gd name="T48" fmla="*/ 21 w 49"/>
                <a:gd name="T49" fmla="*/ 31 h 76"/>
                <a:gd name="T50" fmla="*/ 29 w 49"/>
                <a:gd name="T51" fmla="*/ 59 h 76"/>
                <a:gd name="T52" fmla="*/ 29 w 49"/>
                <a:gd name="T53" fmla="*/ 45 h 76"/>
                <a:gd name="T54" fmla="*/ 36 w 49"/>
                <a:gd name="T55" fmla="*/ 52 h 76"/>
                <a:gd name="T56" fmla="*/ 29 w 49"/>
                <a:gd name="T57"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6">
                  <a:moveTo>
                    <a:pt x="29" y="33"/>
                  </a:moveTo>
                  <a:cubicBezTo>
                    <a:pt x="28" y="33"/>
                    <a:pt x="28" y="33"/>
                    <a:pt x="28" y="33"/>
                  </a:cubicBezTo>
                  <a:cubicBezTo>
                    <a:pt x="28" y="18"/>
                    <a:pt x="28" y="18"/>
                    <a:pt x="28" y="18"/>
                  </a:cubicBezTo>
                  <a:cubicBezTo>
                    <a:pt x="32" y="18"/>
                    <a:pt x="35" y="20"/>
                    <a:pt x="37" y="24"/>
                  </a:cubicBezTo>
                  <a:cubicBezTo>
                    <a:pt x="47" y="17"/>
                    <a:pt x="47" y="17"/>
                    <a:pt x="47" y="17"/>
                  </a:cubicBezTo>
                  <a:cubicBezTo>
                    <a:pt x="43" y="10"/>
                    <a:pt x="36" y="7"/>
                    <a:pt x="28" y="7"/>
                  </a:cubicBezTo>
                  <a:cubicBezTo>
                    <a:pt x="28" y="0"/>
                    <a:pt x="28" y="0"/>
                    <a:pt x="28" y="0"/>
                  </a:cubicBezTo>
                  <a:cubicBezTo>
                    <a:pt x="20" y="0"/>
                    <a:pt x="20" y="0"/>
                    <a:pt x="20" y="0"/>
                  </a:cubicBezTo>
                  <a:cubicBezTo>
                    <a:pt x="21" y="7"/>
                    <a:pt x="21" y="7"/>
                    <a:pt x="21" y="7"/>
                  </a:cubicBezTo>
                  <a:cubicBezTo>
                    <a:pt x="7" y="8"/>
                    <a:pt x="1" y="15"/>
                    <a:pt x="1" y="25"/>
                  </a:cubicBezTo>
                  <a:cubicBezTo>
                    <a:pt x="2" y="35"/>
                    <a:pt x="8" y="41"/>
                    <a:pt x="21" y="43"/>
                  </a:cubicBezTo>
                  <a:cubicBezTo>
                    <a:pt x="21" y="44"/>
                    <a:pt x="21" y="44"/>
                    <a:pt x="21" y="44"/>
                  </a:cubicBezTo>
                  <a:cubicBezTo>
                    <a:pt x="22" y="59"/>
                    <a:pt x="22" y="59"/>
                    <a:pt x="22" y="59"/>
                  </a:cubicBezTo>
                  <a:cubicBezTo>
                    <a:pt x="16" y="58"/>
                    <a:pt x="13" y="56"/>
                    <a:pt x="10" y="51"/>
                  </a:cubicBezTo>
                  <a:cubicBezTo>
                    <a:pt x="0" y="58"/>
                    <a:pt x="0" y="58"/>
                    <a:pt x="0" y="58"/>
                  </a:cubicBezTo>
                  <a:cubicBezTo>
                    <a:pt x="5" y="66"/>
                    <a:pt x="13" y="69"/>
                    <a:pt x="22" y="70"/>
                  </a:cubicBezTo>
                  <a:cubicBezTo>
                    <a:pt x="22" y="76"/>
                    <a:pt x="22" y="76"/>
                    <a:pt x="22" y="76"/>
                  </a:cubicBezTo>
                  <a:cubicBezTo>
                    <a:pt x="29" y="76"/>
                    <a:pt x="29" y="76"/>
                    <a:pt x="29" y="76"/>
                  </a:cubicBezTo>
                  <a:cubicBezTo>
                    <a:pt x="29" y="69"/>
                    <a:pt x="29" y="69"/>
                    <a:pt x="29" y="69"/>
                  </a:cubicBezTo>
                  <a:cubicBezTo>
                    <a:pt x="43" y="68"/>
                    <a:pt x="49" y="62"/>
                    <a:pt x="49" y="50"/>
                  </a:cubicBezTo>
                  <a:cubicBezTo>
                    <a:pt x="49" y="42"/>
                    <a:pt x="44" y="36"/>
                    <a:pt x="29" y="33"/>
                  </a:cubicBezTo>
                  <a:close/>
                  <a:moveTo>
                    <a:pt x="21" y="31"/>
                  </a:moveTo>
                  <a:cubicBezTo>
                    <a:pt x="16" y="29"/>
                    <a:pt x="14" y="27"/>
                    <a:pt x="14" y="24"/>
                  </a:cubicBezTo>
                  <a:cubicBezTo>
                    <a:pt x="14" y="20"/>
                    <a:pt x="16" y="18"/>
                    <a:pt x="21" y="18"/>
                  </a:cubicBezTo>
                  <a:lnTo>
                    <a:pt x="21" y="31"/>
                  </a:lnTo>
                  <a:close/>
                  <a:moveTo>
                    <a:pt x="29" y="59"/>
                  </a:moveTo>
                  <a:cubicBezTo>
                    <a:pt x="29" y="45"/>
                    <a:pt x="29" y="45"/>
                    <a:pt x="29" y="45"/>
                  </a:cubicBezTo>
                  <a:cubicBezTo>
                    <a:pt x="34" y="47"/>
                    <a:pt x="36" y="49"/>
                    <a:pt x="36" y="52"/>
                  </a:cubicBezTo>
                  <a:cubicBezTo>
                    <a:pt x="36" y="55"/>
                    <a:pt x="34" y="58"/>
                    <a:pt x="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37" name="Picture 36" descr="A close up of a mans face&#10;&#10;Description automatically generated">
            <a:extLst>
              <a:ext uri="{FF2B5EF4-FFF2-40B4-BE49-F238E27FC236}">
                <a16:creationId xmlns:a16="http://schemas.microsoft.com/office/drawing/2014/main" id="{06EBF962-018E-4320-820D-089D7C50DEC0}"/>
              </a:ext>
            </a:extLst>
          </p:cNvPr>
          <p:cNvPicPr>
            <a:picLocks/>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t="-9219"/>
          <a:stretch/>
        </p:blipFill>
        <p:spPr>
          <a:xfrm>
            <a:off x="438429" y="1530590"/>
            <a:ext cx="878755" cy="952722"/>
          </a:xfrm>
          <a:prstGeom prst="ellipse">
            <a:avLst/>
          </a:prstGeom>
          <a:ln>
            <a:noFill/>
          </a:ln>
        </p:spPr>
      </p:pic>
      <p:sp>
        <p:nvSpPr>
          <p:cNvPr id="46" name="Rectangle 45">
            <a:extLst>
              <a:ext uri="{FF2B5EF4-FFF2-40B4-BE49-F238E27FC236}">
                <a16:creationId xmlns:a16="http://schemas.microsoft.com/office/drawing/2014/main" id="{18F473A1-290C-431D-81E2-DB34D7790044}"/>
              </a:ext>
            </a:extLst>
          </p:cNvPr>
          <p:cNvSpPr/>
          <p:nvPr/>
        </p:nvSpPr>
        <p:spPr>
          <a:xfrm>
            <a:off x="7318360" y="4906263"/>
            <a:ext cx="4035513" cy="738664"/>
          </a:xfrm>
          <a:prstGeom prst="rect">
            <a:avLst/>
          </a:prstGeom>
        </p:spPr>
        <p:txBody>
          <a:bodyPr wrap="square">
            <a:spAutoFit/>
          </a:bodyPr>
          <a:lstStyle/>
          <a:p>
            <a:pPr lvl="0">
              <a:buClr>
                <a:schemeClr val="accent1"/>
              </a:buClr>
              <a:defRPr/>
            </a:pPr>
            <a:r>
              <a:rPr lang="en-GB" sz="1400">
                <a:cs typeface="Arial" pitchFamily="34" charset="0"/>
              </a:rPr>
              <a:t>Subscription-based offering focused on Low Capex and an Ongoing Opex based on Value Creation to </a:t>
            </a:r>
            <a:r>
              <a:rPr lang="en-GB" sz="1400">
                <a:latin typeface="+mj-lt"/>
                <a:cs typeface="Arial" pitchFamily="34" charset="0"/>
              </a:rPr>
              <a:t>ACHIEVE ROI FAST</a:t>
            </a:r>
            <a:r>
              <a:rPr lang="en-GB" sz="1400">
                <a:cs typeface="Arial" pitchFamily="34" charset="0"/>
              </a:rPr>
              <a:t>.</a:t>
            </a:r>
          </a:p>
        </p:txBody>
      </p:sp>
      <p:sp>
        <p:nvSpPr>
          <p:cNvPr id="49" name="Freeform 5">
            <a:extLst>
              <a:ext uri="{FF2B5EF4-FFF2-40B4-BE49-F238E27FC236}">
                <a16:creationId xmlns:a16="http://schemas.microsoft.com/office/drawing/2014/main" id="{ACC53CB0-061B-4F9A-B27A-3BB2CA043500}"/>
              </a:ext>
            </a:extLst>
          </p:cNvPr>
          <p:cNvSpPr>
            <a:spLocks noEditPoints="1"/>
          </p:cNvSpPr>
          <p:nvPr/>
        </p:nvSpPr>
        <p:spPr bwMode="auto">
          <a:xfrm>
            <a:off x="6378331" y="1633539"/>
            <a:ext cx="711200" cy="708025"/>
          </a:xfrm>
          <a:custGeom>
            <a:avLst/>
            <a:gdLst>
              <a:gd name="T0" fmla="*/ 123 w 144"/>
              <a:gd name="T1" fmla="*/ 82 h 144"/>
              <a:gd name="T2" fmla="*/ 144 w 144"/>
              <a:gd name="T3" fmla="*/ 82 h 144"/>
              <a:gd name="T4" fmla="*/ 144 w 144"/>
              <a:gd name="T5" fmla="*/ 62 h 144"/>
              <a:gd name="T6" fmla="*/ 123 w 144"/>
              <a:gd name="T7" fmla="*/ 62 h 144"/>
              <a:gd name="T8" fmla="*/ 115 w 144"/>
              <a:gd name="T9" fmla="*/ 43 h 144"/>
              <a:gd name="T10" fmla="*/ 130 w 144"/>
              <a:gd name="T11" fmla="*/ 28 h 144"/>
              <a:gd name="T12" fmla="*/ 116 w 144"/>
              <a:gd name="T13" fmla="*/ 14 h 144"/>
              <a:gd name="T14" fmla="*/ 101 w 144"/>
              <a:gd name="T15" fmla="*/ 29 h 144"/>
              <a:gd name="T16" fmla="*/ 80 w 144"/>
              <a:gd name="T17" fmla="*/ 21 h 144"/>
              <a:gd name="T18" fmla="*/ 80 w 144"/>
              <a:gd name="T19" fmla="*/ 0 h 144"/>
              <a:gd name="T20" fmla="*/ 64 w 144"/>
              <a:gd name="T21" fmla="*/ 0 h 144"/>
              <a:gd name="T22" fmla="*/ 64 w 144"/>
              <a:gd name="T23" fmla="*/ 21 h 144"/>
              <a:gd name="T24" fmla="*/ 43 w 144"/>
              <a:gd name="T25" fmla="*/ 29 h 144"/>
              <a:gd name="T26" fmla="*/ 28 w 144"/>
              <a:gd name="T27" fmla="*/ 14 h 144"/>
              <a:gd name="T28" fmla="*/ 14 w 144"/>
              <a:gd name="T29" fmla="*/ 28 h 144"/>
              <a:gd name="T30" fmla="*/ 29 w 144"/>
              <a:gd name="T31" fmla="*/ 43 h 144"/>
              <a:gd name="T32" fmla="*/ 21 w 144"/>
              <a:gd name="T33" fmla="*/ 64 h 144"/>
              <a:gd name="T34" fmla="*/ 0 w 144"/>
              <a:gd name="T35" fmla="*/ 64 h 144"/>
              <a:gd name="T36" fmla="*/ 0 w 144"/>
              <a:gd name="T37" fmla="*/ 80 h 144"/>
              <a:gd name="T38" fmla="*/ 21 w 144"/>
              <a:gd name="T39" fmla="*/ 80 h 144"/>
              <a:gd name="T40" fmla="*/ 29 w 144"/>
              <a:gd name="T41" fmla="*/ 101 h 144"/>
              <a:gd name="T42" fmla="*/ 14 w 144"/>
              <a:gd name="T43" fmla="*/ 116 h 144"/>
              <a:gd name="T44" fmla="*/ 28 w 144"/>
              <a:gd name="T45" fmla="*/ 130 h 144"/>
              <a:gd name="T46" fmla="*/ 43 w 144"/>
              <a:gd name="T47" fmla="*/ 115 h 144"/>
              <a:gd name="T48" fmla="*/ 64 w 144"/>
              <a:gd name="T49" fmla="*/ 123 h 144"/>
              <a:gd name="T50" fmla="*/ 64 w 144"/>
              <a:gd name="T51" fmla="*/ 144 h 144"/>
              <a:gd name="T52" fmla="*/ 80 w 144"/>
              <a:gd name="T53" fmla="*/ 144 h 144"/>
              <a:gd name="T54" fmla="*/ 80 w 144"/>
              <a:gd name="T55" fmla="*/ 123 h 144"/>
              <a:gd name="T56" fmla="*/ 101 w 144"/>
              <a:gd name="T57" fmla="*/ 115 h 144"/>
              <a:gd name="T58" fmla="*/ 116 w 144"/>
              <a:gd name="T59" fmla="*/ 130 h 144"/>
              <a:gd name="T60" fmla="*/ 130 w 144"/>
              <a:gd name="T61" fmla="*/ 116 h 144"/>
              <a:gd name="T62" fmla="*/ 115 w 144"/>
              <a:gd name="T63" fmla="*/ 101 h 144"/>
              <a:gd name="T64" fmla="*/ 123 w 144"/>
              <a:gd name="T65" fmla="*/ 82 h 144"/>
              <a:gd name="T66" fmla="*/ 72 w 144"/>
              <a:gd name="T67" fmla="*/ 105 h 144"/>
              <a:gd name="T68" fmla="*/ 39 w 144"/>
              <a:gd name="T69" fmla="*/ 72 h 144"/>
              <a:gd name="T70" fmla="*/ 72 w 144"/>
              <a:gd name="T71" fmla="*/ 39 h 144"/>
              <a:gd name="T72" fmla="*/ 105 w 144"/>
              <a:gd name="T73" fmla="*/ 72 h 144"/>
              <a:gd name="T74" fmla="*/ 72 w 144"/>
              <a:gd name="T75" fmla="*/ 105 h 144"/>
              <a:gd name="T76" fmla="*/ 88 w 144"/>
              <a:gd name="T77" fmla="*/ 72 h 144"/>
              <a:gd name="T78" fmla="*/ 72 w 144"/>
              <a:gd name="T79" fmla="*/ 88 h 144"/>
              <a:gd name="T80" fmla="*/ 56 w 144"/>
              <a:gd name="T81" fmla="*/ 72 h 144"/>
              <a:gd name="T82" fmla="*/ 72 w 144"/>
              <a:gd name="T83" fmla="*/ 56 h 144"/>
              <a:gd name="T84" fmla="*/ 88 w 144"/>
              <a:gd name="T8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144">
                <a:moveTo>
                  <a:pt x="123" y="82"/>
                </a:moveTo>
                <a:cubicBezTo>
                  <a:pt x="144" y="82"/>
                  <a:pt x="144" y="82"/>
                  <a:pt x="144" y="82"/>
                </a:cubicBezTo>
                <a:cubicBezTo>
                  <a:pt x="144" y="62"/>
                  <a:pt x="144" y="62"/>
                  <a:pt x="144" y="62"/>
                </a:cubicBezTo>
                <a:cubicBezTo>
                  <a:pt x="123" y="62"/>
                  <a:pt x="123" y="62"/>
                  <a:pt x="123" y="62"/>
                </a:cubicBezTo>
                <a:cubicBezTo>
                  <a:pt x="122" y="55"/>
                  <a:pt x="119" y="48"/>
                  <a:pt x="115" y="43"/>
                </a:cubicBezTo>
                <a:cubicBezTo>
                  <a:pt x="130" y="28"/>
                  <a:pt x="130" y="28"/>
                  <a:pt x="130" y="28"/>
                </a:cubicBezTo>
                <a:cubicBezTo>
                  <a:pt x="116" y="14"/>
                  <a:pt x="116" y="14"/>
                  <a:pt x="116" y="14"/>
                </a:cubicBezTo>
                <a:cubicBezTo>
                  <a:pt x="101" y="29"/>
                  <a:pt x="101" y="29"/>
                  <a:pt x="101" y="29"/>
                </a:cubicBezTo>
                <a:cubicBezTo>
                  <a:pt x="95" y="25"/>
                  <a:pt x="88" y="22"/>
                  <a:pt x="80" y="21"/>
                </a:cubicBezTo>
                <a:cubicBezTo>
                  <a:pt x="80" y="0"/>
                  <a:pt x="80" y="0"/>
                  <a:pt x="80" y="0"/>
                </a:cubicBezTo>
                <a:cubicBezTo>
                  <a:pt x="64" y="0"/>
                  <a:pt x="64" y="0"/>
                  <a:pt x="64" y="0"/>
                </a:cubicBezTo>
                <a:cubicBezTo>
                  <a:pt x="64" y="21"/>
                  <a:pt x="64" y="21"/>
                  <a:pt x="64" y="21"/>
                </a:cubicBezTo>
                <a:cubicBezTo>
                  <a:pt x="56" y="22"/>
                  <a:pt x="49" y="25"/>
                  <a:pt x="43" y="29"/>
                </a:cubicBezTo>
                <a:cubicBezTo>
                  <a:pt x="28" y="14"/>
                  <a:pt x="28" y="14"/>
                  <a:pt x="28" y="14"/>
                </a:cubicBezTo>
                <a:cubicBezTo>
                  <a:pt x="14" y="28"/>
                  <a:pt x="14" y="28"/>
                  <a:pt x="14" y="28"/>
                </a:cubicBezTo>
                <a:cubicBezTo>
                  <a:pt x="29" y="43"/>
                  <a:pt x="29" y="43"/>
                  <a:pt x="29" y="43"/>
                </a:cubicBezTo>
                <a:cubicBezTo>
                  <a:pt x="25" y="49"/>
                  <a:pt x="22" y="56"/>
                  <a:pt x="21" y="64"/>
                </a:cubicBezTo>
                <a:cubicBezTo>
                  <a:pt x="0" y="64"/>
                  <a:pt x="0" y="64"/>
                  <a:pt x="0" y="64"/>
                </a:cubicBezTo>
                <a:cubicBezTo>
                  <a:pt x="0" y="80"/>
                  <a:pt x="0" y="80"/>
                  <a:pt x="0" y="80"/>
                </a:cubicBezTo>
                <a:cubicBezTo>
                  <a:pt x="21" y="80"/>
                  <a:pt x="21" y="80"/>
                  <a:pt x="21" y="80"/>
                </a:cubicBezTo>
                <a:cubicBezTo>
                  <a:pt x="22" y="88"/>
                  <a:pt x="25" y="95"/>
                  <a:pt x="29" y="101"/>
                </a:cubicBezTo>
                <a:cubicBezTo>
                  <a:pt x="14" y="116"/>
                  <a:pt x="14" y="116"/>
                  <a:pt x="14" y="116"/>
                </a:cubicBezTo>
                <a:cubicBezTo>
                  <a:pt x="28" y="130"/>
                  <a:pt x="28" y="130"/>
                  <a:pt x="28" y="130"/>
                </a:cubicBezTo>
                <a:cubicBezTo>
                  <a:pt x="43" y="115"/>
                  <a:pt x="43" y="115"/>
                  <a:pt x="43" y="115"/>
                </a:cubicBezTo>
                <a:cubicBezTo>
                  <a:pt x="49" y="119"/>
                  <a:pt x="56" y="122"/>
                  <a:pt x="64" y="123"/>
                </a:cubicBezTo>
                <a:cubicBezTo>
                  <a:pt x="64" y="144"/>
                  <a:pt x="64" y="144"/>
                  <a:pt x="64" y="144"/>
                </a:cubicBezTo>
                <a:cubicBezTo>
                  <a:pt x="80" y="144"/>
                  <a:pt x="80" y="144"/>
                  <a:pt x="80" y="144"/>
                </a:cubicBezTo>
                <a:cubicBezTo>
                  <a:pt x="80" y="123"/>
                  <a:pt x="80" y="123"/>
                  <a:pt x="80" y="123"/>
                </a:cubicBezTo>
                <a:cubicBezTo>
                  <a:pt x="88" y="122"/>
                  <a:pt x="95" y="119"/>
                  <a:pt x="101" y="115"/>
                </a:cubicBezTo>
                <a:cubicBezTo>
                  <a:pt x="116" y="130"/>
                  <a:pt x="116" y="130"/>
                  <a:pt x="116" y="130"/>
                </a:cubicBezTo>
                <a:cubicBezTo>
                  <a:pt x="130" y="116"/>
                  <a:pt x="130" y="116"/>
                  <a:pt x="130" y="116"/>
                </a:cubicBezTo>
                <a:cubicBezTo>
                  <a:pt x="115" y="101"/>
                  <a:pt x="115" y="101"/>
                  <a:pt x="115" y="101"/>
                </a:cubicBezTo>
                <a:cubicBezTo>
                  <a:pt x="119" y="96"/>
                  <a:pt x="122" y="89"/>
                  <a:pt x="123" y="82"/>
                </a:cubicBezTo>
                <a:close/>
                <a:moveTo>
                  <a:pt x="72" y="105"/>
                </a:moveTo>
                <a:cubicBezTo>
                  <a:pt x="54" y="105"/>
                  <a:pt x="39" y="90"/>
                  <a:pt x="39" y="72"/>
                </a:cubicBezTo>
                <a:cubicBezTo>
                  <a:pt x="39" y="54"/>
                  <a:pt x="54" y="39"/>
                  <a:pt x="72" y="39"/>
                </a:cubicBezTo>
                <a:cubicBezTo>
                  <a:pt x="90" y="39"/>
                  <a:pt x="105" y="54"/>
                  <a:pt x="105" y="72"/>
                </a:cubicBezTo>
                <a:cubicBezTo>
                  <a:pt x="105" y="90"/>
                  <a:pt x="90" y="105"/>
                  <a:pt x="72" y="105"/>
                </a:cubicBezTo>
                <a:close/>
                <a:moveTo>
                  <a:pt x="88" y="72"/>
                </a:moveTo>
                <a:cubicBezTo>
                  <a:pt x="88" y="81"/>
                  <a:pt x="81" y="88"/>
                  <a:pt x="72" y="88"/>
                </a:cubicBezTo>
                <a:cubicBezTo>
                  <a:pt x="63" y="88"/>
                  <a:pt x="56" y="81"/>
                  <a:pt x="56" y="72"/>
                </a:cubicBezTo>
                <a:cubicBezTo>
                  <a:pt x="56" y="63"/>
                  <a:pt x="63" y="56"/>
                  <a:pt x="72" y="56"/>
                </a:cubicBezTo>
                <a:cubicBezTo>
                  <a:pt x="81" y="56"/>
                  <a:pt x="88" y="63"/>
                  <a:pt x="88" y="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3163004-9AE2-42A6-94D3-3562CBE4915C}"/>
              </a:ext>
            </a:extLst>
          </p:cNvPr>
          <p:cNvSpPr/>
          <p:nvPr/>
        </p:nvSpPr>
        <p:spPr>
          <a:xfrm>
            <a:off x="7328990" y="3563165"/>
            <a:ext cx="4653447" cy="867930"/>
          </a:xfrm>
          <a:prstGeom prst="rect">
            <a:avLst/>
          </a:prstGeom>
        </p:spPr>
        <p:txBody>
          <a:bodyPr wrap="square">
            <a:spAutoFit/>
          </a:bodyPr>
          <a:lstStyle/>
          <a:p>
            <a:pPr lvl="0" defTabSz="1066800">
              <a:lnSpc>
                <a:spcPct val="90000"/>
              </a:lnSpc>
              <a:spcAft>
                <a:spcPts val="0"/>
              </a:spcAft>
              <a:defRPr/>
            </a:pPr>
            <a:r>
              <a:rPr lang="en-US" sz="1400">
                <a:cs typeface="Arial" pitchFamily="34" charset="0"/>
              </a:rPr>
              <a:t>Powered by Honeywell Forge</a:t>
            </a:r>
            <a:br>
              <a:rPr lang="en-US" sz="1400">
                <a:cs typeface="Arial" pitchFamily="34" charset="0"/>
              </a:rPr>
            </a:br>
            <a:r>
              <a:rPr lang="en-US" sz="1400">
                <a:latin typeface="+mj-lt"/>
                <a:cs typeface="Arial" pitchFamily="34" charset="0"/>
              </a:rPr>
              <a:t>REAL-TIME DASHBOARD REPORTING</a:t>
            </a:r>
            <a:r>
              <a:rPr lang="en-US" sz="1400">
                <a:cs typeface="Arial" pitchFamily="34" charset="0"/>
              </a:rPr>
              <a:t> </a:t>
            </a:r>
            <a:br>
              <a:rPr lang="en-US" sz="1400">
                <a:cs typeface="Arial" pitchFamily="34" charset="0"/>
              </a:rPr>
            </a:br>
            <a:r>
              <a:rPr lang="en-US" sz="1400">
                <a:cs typeface="Arial" pitchFamily="34" charset="0"/>
              </a:rPr>
              <a:t>allows you to Monitor and Control your assets </a:t>
            </a:r>
            <a:br>
              <a:rPr lang="en-US" sz="1400">
                <a:cs typeface="Arial" pitchFamily="34" charset="0"/>
              </a:rPr>
            </a:br>
            <a:r>
              <a:rPr lang="en-US" sz="1400">
                <a:cs typeface="Arial" pitchFamily="34" charset="0"/>
              </a:rPr>
              <a:t>and Scale from 10’s to 1,000’s sites.</a:t>
            </a:r>
          </a:p>
        </p:txBody>
      </p:sp>
      <p:grpSp>
        <p:nvGrpSpPr>
          <p:cNvPr id="51" name="Group 50">
            <a:extLst>
              <a:ext uri="{FF2B5EF4-FFF2-40B4-BE49-F238E27FC236}">
                <a16:creationId xmlns:a16="http://schemas.microsoft.com/office/drawing/2014/main" id="{893B7D30-303A-4E3F-B8E0-5C010C535117}"/>
              </a:ext>
            </a:extLst>
          </p:cNvPr>
          <p:cNvGrpSpPr/>
          <p:nvPr/>
        </p:nvGrpSpPr>
        <p:grpSpPr>
          <a:xfrm>
            <a:off x="530150" y="4610545"/>
            <a:ext cx="711201" cy="650876"/>
            <a:chOff x="468313" y="4017963"/>
            <a:chExt cx="711201" cy="650876"/>
          </a:xfrm>
          <a:solidFill>
            <a:schemeClr val="accent1"/>
          </a:solidFill>
        </p:grpSpPr>
        <p:sp>
          <p:nvSpPr>
            <p:cNvPr id="52" name="Freeform 5">
              <a:extLst>
                <a:ext uri="{FF2B5EF4-FFF2-40B4-BE49-F238E27FC236}">
                  <a16:creationId xmlns:a16="http://schemas.microsoft.com/office/drawing/2014/main" id="{AE57B241-3E7B-4B13-AFA6-7C2A4AA9925A}"/>
                </a:ext>
              </a:extLst>
            </p:cNvPr>
            <p:cNvSpPr>
              <a:spLocks/>
            </p:cNvSpPr>
            <p:nvPr/>
          </p:nvSpPr>
          <p:spPr bwMode="auto">
            <a:xfrm>
              <a:off x="965201" y="4017963"/>
              <a:ext cx="214313" cy="192088"/>
            </a:xfrm>
            <a:custGeom>
              <a:avLst/>
              <a:gdLst>
                <a:gd name="T0" fmla="*/ 135 w 135"/>
                <a:gd name="T1" fmla="*/ 0 h 121"/>
                <a:gd name="T2" fmla="*/ 0 w 135"/>
                <a:gd name="T3" fmla="*/ 21 h 121"/>
                <a:gd name="T4" fmla="*/ 35 w 135"/>
                <a:gd name="T5" fmla="*/ 61 h 121"/>
                <a:gd name="T6" fmla="*/ 54 w 135"/>
                <a:gd name="T7" fmla="*/ 83 h 121"/>
                <a:gd name="T8" fmla="*/ 90 w 135"/>
                <a:gd name="T9" fmla="*/ 121 h 121"/>
                <a:gd name="T10" fmla="*/ 135 w 135"/>
                <a:gd name="T11" fmla="*/ 0 h 121"/>
              </a:gdLst>
              <a:ahLst/>
              <a:cxnLst>
                <a:cxn ang="0">
                  <a:pos x="T0" y="T1"/>
                </a:cxn>
                <a:cxn ang="0">
                  <a:pos x="T2" y="T3"/>
                </a:cxn>
                <a:cxn ang="0">
                  <a:pos x="T4" y="T5"/>
                </a:cxn>
                <a:cxn ang="0">
                  <a:pos x="T6" y="T7"/>
                </a:cxn>
                <a:cxn ang="0">
                  <a:pos x="T8" y="T9"/>
                </a:cxn>
                <a:cxn ang="0">
                  <a:pos x="T10" y="T11"/>
                </a:cxn>
              </a:cxnLst>
              <a:rect l="0" t="0" r="r" b="b"/>
              <a:pathLst>
                <a:path w="135" h="121">
                  <a:moveTo>
                    <a:pt x="135" y="0"/>
                  </a:moveTo>
                  <a:lnTo>
                    <a:pt x="0" y="21"/>
                  </a:lnTo>
                  <a:lnTo>
                    <a:pt x="35" y="61"/>
                  </a:lnTo>
                  <a:lnTo>
                    <a:pt x="54" y="83"/>
                  </a:lnTo>
                  <a:lnTo>
                    <a:pt x="90" y="12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6">
              <a:extLst>
                <a:ext uri="{FF2B5EF4-FFF2-40B4-BE49-F238E27FC236}">
                  <a16:creationId xmlns:a16="http://schemas.microsoft.com/office/drawing/2014/main" id="{C7646ECB-300D-4A98-901E-1B8C49718F1A}"/>
                </a:ext>
              </a:extLst>
            </p:cNvPr>
            <p:cNvSpPr>
              <a:spLocks/>
            </p:cNvSpPr>
            <p:nvPr/>
          </p:nvSpPr>
          <p:spPr bwMode="auto">
            <a:xfrm>
              <a:off x="501651" y="4081463"/>
              <a:ext cx="573088" cy="247650"/>
            </a:xfrm>
            <a:custGeom>
              <a:avLst/>
              <a:gdLst>
                <a:gd name="T0" fmla="*/ 29 w 361"/>
                <a:gd name="T1" fmla="*/ 156 h 156"/>
                <a:gd name="T2" fmla="*/ 0 w 361"/>
                <a:gd name="T3" fmla="*/ 130 h 156"/>
                <a:gd name="T4" fmla="*/ 128 w 361"/>
                <a:gd name="T5" fmla="*/ 0 h 156"/>
                <a:gd name="T6" fmla="*/ 242 w 361"/>
                <a:gd name="T7" fmla="*/ 95 h 156"/>
                <a:gd name="T8" fmla="*/ 332 w 361"/>
                <a:gd name="T9" fmla="*/ 7 h 156"/>
                <a:gd name="T10" fmla="*/ 361 w 361"/>
                <a:gd name="T11" fmla="*/ 33 h 156"/>
                <a:gd name="T12" fmla="*/ 244 w 361"/>
                <a:gd name="T13" fmla="*/ 147 h 156"/>
                <a:gd name="T14" fmla="*/ 131 w 361"/>
                <a:gd name="T15" fmla="*/ 52 h 156"/>
                <a:gd name="T16" fmla="*/ 29 w 361"/>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156">
                  <a:moveTo>
                    <a:pt x="29" y="156"/>
                  </a:moveTo>
                  <a:lnTo>
                    <a:pt x="0" y="130"/>
                  </a:lnTo>
                  <a:lnTo>
                    <a:pt x="128" y="0"/>
                  </a:lnTo>
                  <a:lnTo>
                    <a:pt x="242" y="95"/>
                  </a:lnTo>
                  <a:lnTo>
                    <a:pt x="332" y="7"/>
                  </a:lnTo>
                  <a:lnTo>
                    <a:pt x="361" y="33"/>
                  </a:lnTo>
                  <a:lnTo>
                    <a:pt x="244" y="147"/>
                  </a:lnTo>
                  <a:lnTo>
                    <a:pt x="131" y="52"/>
                  </a:lnTo>
                  <a:lnTo>
                    <a:pt x="2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Rectangle 7">
              <a:extLst>
                <a:ext uri="{FF2B5EF4-FFF2-40B4-BE49-F238E27FC236}">
                  <a16:creationId xmlns:a16="http://schemas.microsoft.com/office/drawing/2014/main" id="{2F5417C2-E1C3-4C61-AD8D-0D3DBFB363E1}"/>
                </a:ext>
              </a:extLst>
            </p:cNvPr>
            <p:cNvSpPr>
              <a:spLocks noChangeArrowheads="1"/>
            </p:cNvSpPr>
            <p:nvPr/>
          </p:nvSpPr>
          <p:spPr bwMode="auto">
            <a:xfrm>
              <a:off x="468313" y="4386263"/>
              <a:ext cx="120650" cy="28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Rectangle 8">
              <a:extLst>
                <a:ext uri="{FF2B5EF4-FFF2-40B4-BE49-F238E27FC236}">
                  <a16:creationId xmlns:a16="http://schemas.microsoft.com/office/drawing/2014/main" id="{E642AA36-FDE1-4DCD-9036-0373E45C495B}"/>
                </a:ext>
              </a:extLst>
            </p:cNvPr>
            <p:cNvSpPr>
              <a:spLocks noChangeArrowheads="1"/>
            </p:cNvSpPr>
            <p:nvPr/>
          </p:nvSpPr>
          <p:spPr bwMode="auto">
            <a:xfrm>
              <a:off x="649288" y="4318001"/>
              <a:ext cx="120650" cy="350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Rectangle 9">
              <a:extLst>
                <a:ext uri="{FF2B5EF4-FFF2-40B4-BE49-F238E27FC236}">
                  <a16:creationId xmlns:a16="http://schemas.microsoft.com/office/drawing/2014/main" id="{6E888693-90AC-4F6D-9B44-8F8860B95B72}"/>
                </a:ext>
              </a:extLst>
            </p:cNvPr>
            <p:cNvSpPr>
              <a:spLocks noChangeArrowheads="1"/>
            </p:cNvSpPr>
            <p:nvPr/>
          </p:nvSpPr>
          <p:spPr bwMode="auto">
            <a:xfrm>
              <a:off x="830263" y="4367213"/>
              <a:ext cx="119063" cy="301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Rectangle 10">
              <a:extLst>
                <a:ext uri="{FF2B5EF4-FFF2-40B4-BE49-F238E27FC236}">
                  <a16:creationId xmlns:a16="http://schemas.microsoft.com/office/drawing/2014/main" id="{B73EB598-9927-406B-9F26-1E7EA339BBF5}"/>
                </a:ext>
              </a:extLst>
            </p:cNvPr>
            <p:cNvSpPr>
              <a:spLocks noChangeArrowheads="1"/>
            </p:cNvSpPr>
            <p:nvPr/>
          </p:nvSpPr>
          <p:spPr bwMode="auto">
            <a:xfrm>
              <a:off x="1009651" y="4284663"/>
              <a:ext cx="120650" cy="384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8" name="Title 1">
            <a:extLst>
              <a:ext uri="{FF2B5EF4-FFF2-40B4-BE49-F238E27FC236}">
                <a16:creationId xmlns:a16="http://schemas.microsoft.com/office/drawing/2014/main" id="{B4AE3FC0-3527-46D6-9FA5-E790F7D5AD30}"/>
              </a:ext>
            </a:extLst>
          </p:cNvPr>
          <p:cNvSpPr txBox="1">
            <a:spLocks/>
          </p:cNvSpPr>
          <p:nvPr/>
        </p:nvSpPr>
        <p:spPr bwMode="auto">
          <a:xfrm>
            <a:off x="7400110" y="1633539"/>
            <a:ext cx="2573450"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lang="en-AU" sz="1800" b="0">
                <a:solidFill>
                  <a:schemeClr val="accent1"/>
                </a:solidFill>
                <a:latin typeface="Arial Black"/>
              </a:rPr>
              <a:t>PLUG-AND-PLAY</a:t>
            </a:r>
            <a:endParaRPr kumimoji="0" lang="en-AU" sz="3200" b="0" i="0" u="none" strike="noStrike" kern="1200" cap="none" spc="0" normalizeH="0" baseline="0" noProof="0">
              <a:ln>
                <a:noFill/>
              </a:ln>
              <a:solidFill>
                <a:schemeClr val="accent1"/>
              </a:solidFill>
              <a:effectLst/>
              <a:uLnTx/>
              <a:uFillTx/>
              <a:latin typeface="Arial Black"/>
            </a:endParaRPr>
          </a:p>
        </p:txBody>
      </p:sp>
      <p:sp>
        <p:nvSpPr>
          <p:cNvPr id="59" name="Title 1">
            <a:extLst>
              <a:ext uri="{FF2B5EF4-FFF2-40B4-BE49-F238E27FC236}">
                <a16:creationId xmlns:a16="http://schemas.microsoft.com/office/drawing/2014/main" id="{FAF0439E-67C4-4405-9BAB-FADD9BC02EEF}"/>
              </a:ext>
            </a:extLst>
          </p:cNvPr>
          <p:cNvSpPr txBox="1">
            <a:spLocks/>
          </p:cNvSpPr>
          <p:nvPr/>
        </p:nvSpPr>
        <p:spPr bwMode="auto">
          <a:xfrm>
            <a:off x="7400110" y="4744996"/>
            <a:ext cx="2573450"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lang="en-AU" sz="1800" b="0">
                <a:solidFill>
                  <a:schemeClr val="accent1"/>
                </a:solidFill>
                <a:latin typeface="Arial Black"/>
              </a:rPr>
              <a:t>SMART OPEX</a:t>
            </a:r>
            <a:endParaRPr kumimoji="0" lang="en-AU" sz="3200" b="0" i="0" u="none" strike="noStrike" kern="1200" cap="none" spc="0" normalizeH="0" baseline="0" noProof="0">
              <a:ln>
                <a:noFill/>
              </a:ln>
              <a:solidFill>
                <a:schemeClr val="accent1"/>
              </a:solidFill>
              <a:effectLst/>
              <a:uLnTx/>
              <a:uFillTx/>
              <a:latin typeface="Arial Black"/>
            </a:endParaRPr>
          </a:p>
        </p:txBody>
      </p:sp>
      <p:sp>
        <p:nvSpPr>
          <p:cNvPr id="60" name="Title 1">
            <a:extLst>
              <a:ext uri="{FF2B5EF4-FFF2-40B4-BE49-F238E27FC236}">
                <a16:creationId xmlns:a16="http://schemas.microsoft.com/office/drawing/2014/main" id="{9A015AE1-0089-43AF-AC1A-F4B1A60FB468}"/>
              </a:ext>
            </a:extLst>
          </p:cNvPr>
          <p:cNvSpPr txBox="1">
            <a:spLocks/>
          </p:cNvSpPr>
          <p:nvPr/>
        </p:nvSpPr>
        <p:spPr bwMode="auto">
          <a:xfrm>
            <a:off x="7400110" y="3385208"/>
            <a:ext cx="4491861"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REMOTE</a:t>
            </a:r>
            <a:r>
              <a:rPr lang="en-AU" sz="1800" b="0">
                <a:solidFill>
                  <a:schemeClr val="accent1"/>
                </a:solidFill>
                <a:latin typeface="Arial Black"/>
              </a:rPr>
              <a:t>, SECURE </a:t>
            </a:r>
            <a:r>
              <a:rPr kumimoji="0" lang="en-AU" sz="1800" b="0" i="0" u="none" strike="noStrike" kern="1200" cap="none" spc="0" normalizeH="0" baseline="0" noProof="0">
                <a:ln>
                  <a:noFill/>
                </a:ln>
                <a:solidFill>
                  <a:schemeClr val="accent1"/>
                </a:solidFill>
                <a:effectLst/>
                <a:uLnTx/>
                <a:uFillTx/>
                <a:latin typeface="Arial Black"/>
                <a:cs typeface="Arial" pitchFamily="34" charset="0"/>
              </a:rPr>
              <a:t>AND SCALABLE</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42" name="Titel 1">
            <a:extLst>
              <a:ext uri="{FF2B5EF4-FFF2-40B4-BE49-F238E27FC236}">
                <a16:creationId xmlns:a16="http://schemas.microsoft.com/office/drawing/2014/main" id="{7B0E8999-E241-5245-BF6B-F7F18BE8EB74}"/>
              </a:ext>
            </a:extLst>
          </p:cNvPr>
          <p:cNvSpPr txBox="1">
            <a:spLocks/>
          </p:cNvSpPr>
          <p:nvPr/>
        </p:nvSpPr>
        <p:spPr>
          <a:xfrm>
            <a:off x="389827" y="163136"/>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SMALL AND MEDIUM</a:t>
            </a:r>
            <a:br>
              <a:rPr lang="en-GB" spc="-150"/>
            </a:br>
            <a:r>
              <a:rPr lang="en-GB" spc="-150"/>
              <a:t>BUILDING </a:t>
            </a:r>
            <a:br>
              <a:rPr lang="en-GB" spc="-150"/>
            </a:br>
            <a:r>
              <a:rPr lang="en-GB" spc="-150"/>
              <a:t>ADMINISTRATOR</a:t>
            </a:r>
          </a:p>
        </p:txBody>
      </p:sp>
      <p:sp>
        <p:nvSpPr>
          <p:cNvPr id="43" name="Titel 1">
            <a:extLst>
              <a:ext uri="{FF2B5EF4-FFF2-40B4-BE49-F238E27FC236}">
                <a16:creationId xmlns:a16="http://schemas.microsoft.com/office/drawing/2014/main" id="{FC739700-DF79-EE43-956E-77813EAC661C}"/>
              </a:ext>
            </a:extLst>
          </p:cNvPr>
          <p:cNvSpPr txBox="1">
            <a:spLocks/>
          </p:cNvSpPr>
          <p:nvPr/>
        </p:nvSpPr>
        <p:spPr>
          <a:xfrm>
            <a:off x="6372887" y="183404"/>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t>Who where</a:t>
            </a:r>
            <a:br>
              <a:rPr lang="en-GB"/>
            </a:br>
            <a:r>
              <a:rPr lang="en-GB">
                <a:solidFill>
                  <a:schemeClr val="accent1"/>
                </a:solidFill>
              </a:rPr>
              <a:t>WHY</a:t>
            </a:r>
            <a:endParaRPr lang="en-GB" spc="-150">
              <a:solidFill>
                <a:schemeClr val="accent1"/>
              </a:solidFill>
            </a:endParaRPr>
          </a:p>
        </p:txBody>
      </p:sp>
      <p:sp>
        <p:nvSpPr>
          <p:cNvPr id="2" name="TextBox 1">
            <a:extLst>
              <a:ext uri="{FF2B5EF4-FFF2-40B4-BE49-F238E27FC236}">
                <a16:creationId xmlns:a16="http://schemas.microsoft.com/office/drawing/2014/main" id="{7D55BC9D-0F1B-374C-94C3-8A0FA4632C0E}"/>
              </a:ext>
            </a:extLst>
          </p:cNvPr>
          <p:cNvSpPr txBox="1"/>
          <p:nvPr/>
        </p:nvSpPr>
        <p:spPr>
          <a:xfrm>
            <a:off x="16067314" y="641268"/>
            <a:ext cx="0" cy="0"/>
          </a:xfrm>
          <a:prstGeom prst="rect">
            <a:avLst/>
          </a:prstGeom>
          <a:noFill/>
        </p:spPr>
        <p:txBody>
          <a:bodyPr wrap="none" lIns="0" tIns="0" rIns="0" bIns="0" rtlCol="0">
            <a:noAutofit/>
          </a:bodyPr>
          <a:lstStyle/>
          <a:p>
            <a:pPr algn="l"/>
            <a:endParaRPr lang="en-US"/>
          </a:p>
        </p:txBody>
      </p:sp>
    </p:spTree>
    <p:extLst>
      <p:ext uri="{BB962C8B-B14F-4D97-AF65-F5344CB8AC3E}">
        <p14:creationId xmlns:p14="http://schemas.microsoft.com/office/powerpoint/2010/main" val="3121698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7" grpId="0"/>
      <p:bldP spid="18" grpId="0"/>
      <p:bldP spid="46" grpId="0"/>
      <p:bldP spid="49" grpId="0" animBg="1"/>
      <p:bldP spid="50" grpId="0"/>
      <p:bldP spid="58" grpId="0"/>
      <p:bldP spid="59" grpId="0"/>
      <p:bldP spid="60"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7A634E-B1EB-5345-A2DE-BC58D53AAC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0" y="0"/>
            <a:ext cx="12193200" cy="6858001"/>
          </a:xfrm>
          <a:prstGeom prst="rect">
            <a:avLst/>
          </a:prstGeom>
        </p:spPr>
      </p:pic>
      <p:sp>
        <p:nvSpPr>
          <p:cNvPr id="15" name="Rectangle 14">
            <a:extLst>
              <a:ext uri="{FF2B5EF4-FFF2-40B4-BE49-F238E27FC236}">
                <a16:creationId xmlns:a16="http://schemas.microsoft.com/office/drawing/2014/main" id="{5394FE44-15FD-B445-9780-779870A01985}"/>
              </a:ext>
            </a:extLst>
          </p:cNvPr>
          <p:cNvSpPr/>
          <p:nvPr/>
        </p:nvSpPr>
        <p:spPr>
          <a:xfrm rot="4473286">
            <a:off x="2578149" y="-5568862"/>
            <a:ext cx="5982576" cy="13524908"/>
          </a:xfrm>
          <a:prstGeom prst="rect">
            <a:avLst/>
          </a:prstGeom>
          <a:gradFill flip="none" rotWithShape="1">
            <a:gsLst>
              <a:gs pos="19000">
                <a:schemeClr val="bg1">
                  <a:alpha val="0"/>
                </a:schemeClr>
              </a:gs>
              <a:gs pos="48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5A2A3A61-89C4-CF43-8E1F-3F80C6C883D9}"/>
              </a:ext>
            </a:extLst>
          </p:cNvPr>
          <p:cNvSpPr>
            <a:spLocks noGrp="1"/>
          </p:cNvSpPr>
          <p:nvPr>
            <p:ph type="sldNum" sz="quarter" idx="12"/>
          </p:nvPr>
        </p:nvSpPr>
        <p:spPr/>
        <p:txBody>
          <a:bodyPr/>
          <a:lstStyle/>
          <a:p>
            <a:fld id="{7B94EC18-1D2B-4535-B738-0E53AFE26620}" type="slidenum">
              <a:rPr lang="en-US" smtClean="0"/>
              <a:t>39</a:t>
            </a:fld>
            <a:endParaRPr lang="en-US"/>
          </a:p>
        </p:txBody>
      </p:sp>
      <p:sp>
        <p:nvSpPr>
          <p:cNvPr id="16" name="Titel 1">
            <a:extLst>
              <a:ext uri="{FF2B5EF4-FFF2-40B4-BE49-F238E27FC236}">
                <a16:creationId xmlns:a16="http://schemas.microsoft.com/office/drawing/2014/main" id="{6C81DF0B-5BF3-6F48-9442-A7668396683D}"/>
              </a:ext>
            </a:extLst>
          </p:cNvPr>
          <p:cNvSpPr txBox="1">
            <a:spLocks/>
          </p:cNvSpPr>
          <p:nvPr/>
        </p:nvSpPr>
        <p:spPr>
          <a:xfrm>
            <a:off x="389828" y="293171"/>
            <a:ext cx="11437082" cy="1411342"/>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SMALL AND MEDIUM</a:t>
            </a:r>
            <a:br>
              <a:rPr lang="en-GB" sz="4500" spc="-150"/>
            </a:br>
            <a:r>
              <a:rPr lang="en-GB" sz="4500" spc="-150"/>
              <a:t>NON-FOOD RETAIL</a:t>
            </a:r>
          </a:p>
          <a:p>
            <a:pPr>
              <a:lnSpc>
                <a:spcPts val="3800"/>
              </a:lnSpc>
            </a:pPr>
            <a:endParaRPr lang="en-GB" sz="6000" spc="-150">
              <a:solidFill>
                <a:schemeClr val="accent1"/>
              </a:solidFill>
            </a:endParaRPr>
          </a:p>
        </p:txBody>
      </p:sp>
    </p:spTree>
    <p:extLst>
      <p:ext uri="{BB962C8B-B14F-4D97-AF65-F5344CB8AC3E}">
        <p14:creationId xmlns:p14="http://schemas.microsoft.com/office/powerpoint/2010/main" val="221954619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433B43E-9261-6445-B32E-42A77BB8A2C3}"/>
              </a:ext>
            </a:extLst>
          </p:cNvPr>
          <p:cNvSpPr/>
          <p:nvPr/>
        </p:nvSpPr>
        <p:spPr>
          <a:xfrm>
            <a:off x="6096000" y="1124744"/>
            <a:ext cx="6096000" cy="5733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Rectangle 8">
            <a:extLst>
              <a:ext uri="{FF2B5EF4-FFF2-40B4-BE49-F238E27FC236}">
                <a16:creationId xmlns:a16="http://schemas.microsoft.com/office/drawing/2014/main" id="{F9466604-2F26-1A44-882A-996573A71DC8}"/>
              </a:ext>
            </a:extLst>
          </p:cNvPr>
          <p:cNvSpPr/>
          <p:nvPr/>
        </p:nvSpPr>
        <p:spPr>
          <a:xfrm>
            <a:off x="0" y="1124744"/>
            <a:ext cx="6096000" cy="57332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Slide Number Placeholder 4">
            <a:extLst>
              <a:ext uri="{FF2B5EF4-FFF2-40B4-BE49-F238E27FC236}">
                <a16:creationId xmlns:a16="http://schemas.microsoft.com/office/drawing/2014/main" id="{F0110471-66BB-C049-B7BB-DDD6014484BD}"/>
              </a:ext>
            </a:extLst>
          </p:cNvPr>
          <p:cNvSpPr>
            <a:spLocks noGrp="1"/>
          </p:cNvSpPr>
          <p:nvPr>
            <p:ph type="sldNum" sz="quarter" idx="12"/>
          </p:nvPr>
        </p:nvSpPr>
        <p:spPr/>
        <p:txBody>
          <a:bodyPr/>
          <a:lstStyle/>
          <a:p>
            <a:fld id="{7B94EC18-1D2B-4535-B738-0E53AFE26620}" type="slidenum">
              <a:rPr lang="en-US" smtClean="0"/>
              <a:t>40</a:t>
            </a:fld>
            <a:endParaRPr lang="en-US"/>
          </a:p>
        </p:txBody>
      </p:sp>
      <p:sp>
        <p:nvSpPr>
          <p:cNvPr id="11" name="Content Placeholder 10">
            <a:extLst>
              <a:ext uri="{FF2B5EF4-FFF2-40B4-BE49-F238E27FC236}">
                <a16:creationId xmlns:a16="http://schemas.microsoft.com/office/drawing/2014/main" id="{617CA4D9-9B3A-074F-8AA2-4F1C64FF40E9}"/>
              </a:ext>
            </a:extLst>
          </p:cNvPr>
          <p:cNvSpPr>
            <a:spLocks noGrp="1"/>
          </p:cNvSpPr>
          <p:nvPr>
            <p:ph idx="13"/>
          </p:nvPr>
        </p:nvSpPr>
        <p:spPr>
          <a:xfrm>
            <a:off x="7449749" y="1620690"/>
            <a:ext cx="5372100" cy="363115"/>
          </a:xfrm>
        </p:spPr>
        <p:txBody>
          <a:bodyPr/>
          <a:lstStyle/>
          <a:p>
            <a:r>
              <a:rPr lang="en-US" sz="4000">
                <a:solidFill>
                  <a:schemeClr val="bg1"/>
                </a:solidFill>
                <a:latin typeface="+mj-lt"/>
              </a:rPr>
              <a:t>SOLUTION </a:t>
            </a:r>
          </a:p>
        </p:txBody>
      </p:sp>
      <p:sp>
        <p:nvSpPr>
          <p:cNvPr id="13" name="Content Placeholder 6">
            <a:extLst>
              <a:ext uri="{FF2B5EF4-FFF2-40B4-BE49-F238E27FC236}">
                <a16:creationId xmlns:a16="http://schemas.microsoft.com/office/drawing/2014/main" id="{A3BA5946-3105-3D4A-B847-735A9CFF898E}"/>
              </a:ext>
            </a:extLst>
          </p:cNvPr>
          <p:cNvSpPr txBox="1">
            <a:spLocks/>
          </p:cNvSpPr>
          <p:nvPr/>
        </p:nvSpPr>
        <p:spPr>
          <a:xfrm>
            <a:off x="1564294" y="1544270"/>
            <a:ext cx="5334001" cy="36311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500"/>
              </a:lnSpc>
            </a:pPr>
            <a:r>
              <a:rPr lang="en-US" sz="4000">
                <a:solidFill>
                  <a:schemeClr val="bg1"/>
                </a:solidFill>
                <a:latin typeface="+mj-lt"/>
              </a:rPr>
              <a:t>SITUATION &amp; CHALLENGE</a:t>
            </a:r>
          </a:p>
          <a:p>
            <a:pPr>
              <a:lnSpc>
                <a:spcPts val="3500"/>
              </a:lnSpc>
            </a:pPr>
            <a:endParaRPr lang="en-US" sz="4000">
              <a:solidFill>
                <a:schemeClr val="bg1"/>
              </a:solidFill>
              <a:latin typeface="+mj-lt"/>
            </a:endParaRPr>
          </a:p>
        </p:txBody>
      </p:sp>
      <p:sp>
        <p:nvSpPr>
          <p:cNvPr id="14" name="TextBox 13">
            <a:extLst>
              <a:ext uri="{FF2B5EF4-FFF2-40B4-BE49-F238E27FC236}">
                <a16:creationId xmlns:a16="http://schemas.microsoft.com/office/drawing/2014/main" id="{3F29081F-6F88-414F-84BC-7D24618A547D}"/>
              </a:ext>
            </a:extLst>
          </p:cNvPr>
          <p:cNvSpPr txBox="1"/>
          <p:nvPr/>
        </p:nvSpPr>
        <p:spPr>
          <a:xfrm>
            <a:off x="495299" y="2520136"/>
            <a:ext cx="4970852" cy="3299493"/>
          </a:xfrm>
          <a:prstGeom prst="rect">
            <a:avLst/>
          </a:prstGeom>
          <a:noFill/>
        </p:spPr>
        <p:txBody>
          <a:bodyPr wrap="square" lIns="0" tIns="0" rIns="0" bIns="0" rtlCol="0">
            <a:noAutofit/>
          </a:bodyPr>
          <a:lstStyle/>
          <a:p>
            <a:pPr algn="l"/>
            <a:r>
              <a:rPr lang="en-US" b="1" dirty="0">
                <a:solidFill>
                  <a:schemeClr val="bg1">
                    <a:lumMod val="85000"/>
                  </a:schemeClr>
                </a:solidFill>
              </a:rPr>
              <a:t>Leading brand with 100 retail stores nationwide with combined objective to optimize the consumer experience and reduce operational costs because they had:</a:t>
            </a:r>
          </a:p>
          <a:p>
            <a:pPr algn="l"/>
            <a:endParaRPr lang="en-US" sz="1600" dirty="0">
              <a:solidFill>
                <a:schemeClr val="bg1"/>
              </a:solidFill>
            </a:endParaRPr>
          </a:p>
          <a:p>
            <a:pPr marL="285750" marR="274320" lvl="0" indent="-285750">
              <a:spcAft>
                <a:spcPts val="600"/>
              </a:spcAft>
              <a:buClr>
                <a:schemeClr val="bg1"/>
              </a:buClr>
              <a:buSzPct val="100000"/>
              <a:buFont typeface="Arial" panose="020B0604020202020204" pitchFamily="34" charset="0"/>
              <a:buChar char="•"/>
              <a:tabLst>
                <a:tab pos="3060700" algn="l"/>
              </a:tabLst>
            </a:pPr>
            <a:r>
              <a:rPr lang="en-US" sz="1500" dirty="0">
                <a:solidFill>
                  <a:schemeClr val="bg1"/>
                </a:solidFill>
                <a:ea typeface="SimSun" panose="02010600030101010101" pitchFamily="2" charset="-122"/>
                <a:cs typeface="Arial" panose="020B0604020202020204" pitchFamily="34" charset="0"/>
              </a:rPr>
              <a:t>No visibility of performance and occupant comfort across the estate</a:t>
            </a:r>
          </a:p>
          <a:p>
            <a:pPr marL="285750" marR="274320" lvl="0" indent="-285750">
              <a:spcAft>
                <a:spcPts val="600"/>
              </a:spcAft>
              <a:buClr>
                <a:schemeClr val="bg1"/>
              </a:buClr>
              <a:buSzPct val="100000"/>
              <a:buFont typeface="Arial" panose="020B0604020202020204" pitchFamily="34" charset="0"/>
              <a:buChar char="•"/>
              <a:tabLst>
                <a:tab pos="3060700" algn="l"/>
              </a:tabLst>
            </a:pPr>
            <a:r>
              <a:rPr lang="en-US" sz="1500" dirty="0">
                <a:solidFill>
                  <a:schemeClr val="bg1"/>
                </a:solidFill>
                <a:ea typeface="SimSun" panose="02010600030101010101" pitchFamily="2" charset="-122"/>
                <a:cs typeface="Arial" panose="020B0604020202020204" pitchFamily="34" charset="0"/>
              </a:rPr>
              <a:t>No remote access to site for operational performance</a:t>
            </a:r>
          </a:p>
          <a:p>
            <a:pPr marL="285750" marR="274320" lvl="0" indent="-285750">
              <a:spcAft>
                <a:spcPts val="600"/>
              </a:spcAft>
              <a:buClr>
                <a:schemeClr val="bg1"/>
              </a:buClr>
              <a:buSzPct val="100000"/>
              <a:buFont typeface="Arial" panose="020B0604020202020204" pitchFamily="34" charset="0"/>
              <a:buChar char="•"/>
              <a:tabLst>
                <a:tab pos="3060700" algn="l"/>
              </a:tabLst>
            </a:pPr>
            <a:r>
              <a:rPr lang="en-US" sz="1500" dirty="0">
                <a:solidFill>
                  <a:schemeClr val="bg1"/>
                </a:solidFill>
                <a:ea typeface="SimSun" panose="02010600030101010101" pitchFamily="2" charset="-122"/>
                <a:cs typeface="Arial" panose="020B0604020202020204" pitchFamily="34" charset="0"/>
              </a:rPr>
              <a:t>Slow response times to site issues</a:t>
            </a:r>
          </a:p>
          <a:p>
            <a:pPr marL="285750" marR="274320" lvl="0" indent="-285750">
              <a:spcAft>
                <a:spcPts val="600"/>
              </a:spcAft>
              <a:buClr>
                <a:schemeClr val="bg1"/>
              </a:buClr>
              <a:buSzPct val="100000"/>
              <a:buFont typeface="Arial" panose="020B0604020202020204" pitchFamily="34" charset="0"/>
              <a:buChar char="•"/>
              <a:tabLst>
                <a:tab pos="3060700" algn="l"/>
              </a:tabLst>
            </a:pPr>
            <a:r>
              <a:rPr lang="en-US" sz="1500" dirty="0">
                <a:solidFill>
                  <a:schemeClr val="bg1"/>
                </a:solidFill>
                <a:ea typeface="SimSun" panose="02010600030101010101" pitchFamily="2" charset="-122"/>
                <a:cs typeface="Arial" panose="020B0604020202020204" pitchFamily="34" charset="0"/>
              </a:rPr>
              <a:t>Difficult and complex estate management</a:t>
            </a:r>
          </a:p>
          <a:p>
            <a:pPr marL="285750" marR="274320" lvl="0" indent="-285750">
              <a:spcAft>
                <a:spcPts val="600"/>
              </a:spcAft>
              <a:buClr>
                <a:schemeClr val="bg1"/>
              </a:buClr>
              <a:buSzPct val="100000"/>
              <a:buFont typeface="Arial" panose="020B0604020202020204" pitchFamily="34" charset="0"/>
              <a:buChar char="•"/>
              <a:tabLst>
                <a:tab pos="3060700" algn="l"/>
              </a:tabLst>
            </a:pPr>
            <a:r>
              <a:rPr lang="en-US" sz="1500" dirty="0">
                <a:solidFill>
                  <a:schemeClr val="bg1"/>
                </a:solidFill>
                <a:ea typeface="SimSun" panose="02010600030101010101" pitchFamily="2" charset="-122"/>
                <a:cs typeface="Arial" panose="020B0604020202020204" pitchFamily="34" charset="0"/>
              </a:rPr>
              <a:t>No visibility of lighting and air conditioning resulting in poor energy performance</a:t>
            </a:r>
          </a:p>
        </p:txBody>
      </p:sp>
      <p:sp>
        <p:nvSpPr>
          <p:cNvPr id="15" name="Titel 1">
            <a:extLst>
              <a:ext uri="{FF2B5EF4-FFF2-40B4-BE49-F238E27FC236}">
                <a16:creationId xmlns:a16="http://schemas.microsoft.com/office/drawing/2014/main" id="{F2016C4D-B8A6-FC42-B549-2A6362F2C372}"/>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non-food</a:t>
            </a:r>
            <a:r>
              <a:rPr lang="en-GB"/>
              <a:t> retail</a:t>
            </a:r>
          </a:p>
          <a:p>
            <a:pPr>
              <a:lnSpc>
                <a:spcPts val="2800"/>
              </a:lnSpc>
            </a:pPr>
            <a:r>
              <a:rPr lang="en-GB">
                <a:solidFill>
                  <a:schemeClr val="bg1">
                    <a:lumMod val="50000"/>
                  </a:schemeClr>
                </a:solidFill>
              </a:rPr>
              <a:t>CASE STUDY</a:t>
            </a:r>
          </a:p>
        </p:txBody>
      </p:sp>
      <p:sp>
        <p:nvSpPr>
          <p:cNvPr id="16" name="TextBox 15">
            <a:extLst>
              <a:ext uri="{FF2B5EF4-FFF2-40B4-BE49-F238E27FC236}">
                <a16:creationId xmlns:a16="http://schemas.microsoft.com/office/drawing/2014/main" id="{8B74A15F-BEC4-8A4D-8602-CB2ACC795557}"/>
              </a:ext>
            </a:extLst>
          </p:cNvPr>
          <p:cNvSpPr txBox="1"/>
          <p:nvPr/>
        </p:nvSpPr>
        <p:spPr>
          <a:xfrm>
            <a:off x="6313823" y="2511644"/>
            <a:ext cx="5382877" cy="3024336"/>
          </a:xfrm>
          <a:prstGeom prst="rect">
            <a:avLst/>
          </a:prstGeom>
          <a:noFill/>
        </p:spPr>
        <p:txBody>
          <a:bodyPr wrap="square" lIns="0" tIns="0" rIns="0" bIns="0" rtlCol="0">
            <a:noAutofit/>
          </a:bodyPr>
          <a:lstStyle/>
          <a:p>
            <a:r>
              <a:rPr lang="en-US" b="1">
                <a:solidFill>
                  <a:schemeClr val="bg1">
                    <a:lumMod val="85000"/>
                  </a:schemeClr>
                </a:solidFill>
              </a:rPr>
              <a:t>Cloud-based SMB was chosen to provide single store real-time view on </a:t>
            </a:r>
            <a:r>
              <a:rPr lang="en-GB" b="1">
                <a:solidFill>
                  <a:schemeClr val="bg1">
                    <a:lumMod val="85000"/>
                  </a:schemeClr>
                </a:solidFill>
                <a:latin typeface="ArialMT"/>
              </a:rPr>
              <a:t>comfort level and asset health status, set regional schedules set across different stores and devices:</a:t>
            </a:r>
          </a:p>
          <a:p>
            <a:endParaRPr lang="en-GB">
              <a:solidFill>
                <a:schemeClr val="bg1"/>
              </a:solidFill>
              <a:latin typeface="ArialMT"/>
            </a:endParaRPr>
          </a:p>
          <a:p>
            <a:pPr marL="185738" indent="-185738">
              <a:spcAft>
                <a:spcPts val="600"/>
              </a:spcAft>
              <a:buClr>
                <a:schemeClr val="bg1"/>
              </a:buClr>
              <a:buFont typeface="Arial" panose="020B0604020202020204" pitchFamily="34" charset="0"/>
              <a:buChar char="•"/>
            </a:pPr>
            <a:r>
              <a:rPr lang="en-GB" sz="1500">
                <a:solidFill>
                  <a:schemeClr val="bg1"/>
                </a:solidFill>
                <a:latin typeface="Arial" panose="020B0604020202020204" pitchFamily="34" charset="0"/>
              </a:rPr>
              <a:t>Remotely monitor </a:t>
            </a:r>
            <a:r>
              <a:rPr lang="en-GB" sz="1500">
                <a:solidFill>
                  <a:schemeClr val="bg1"/>
                </a:solidFill>
                <a:latin typeface="ArialMT"/>
              </a:rPr>
              <a:t>temperature, relative humidity </a:t>
            </a:r>
            <a:br>
              <a:rPr lang="en-GB" sz="1500">
                <a:solidFill>
                  <a:schemeClr val="bg1"/>
                </a:solidFill>
                <a:latin typeface="ArialMT"/>
              </a:rPr>
            </a:br>
            <a:r>
              <a:rPr lang="en-GB" sz="1500">
                <a:solidFill>
                  <a:schemeClr val="bg1"/>
                </a:solidFill>
                <a:latin typeface="ArialMT"/>
              </a:rPr>
              <a:t>and CO</a:t>
            </a:r>
            <a:r>
              <a:rPr lang="en-GB" sz="1500" baseline="-25000">
                <a:solidFill>
                  <a:schemeClr val="bg1"/>
                </a:solidFill>
                <a:latin typeface="ArialMT"/>
              </a:rPr>
              <a:t>2</a:t>
            </a:r>
            <a:r>
              <a:rPr lang="en-GB" sz="1500">
                <a:solidFill>
                  <a:schemeClr val="bg1"/>
                </a:solidFill>
                <a:latin typeface="ArialMT"/>
              </a:rPr>
              <a:t> levels </a:t>
            </a:r>
          </a:p>
          <a:p>
            <a:pPr marL="185738" indent="-185738">
              <a:spcAft>
                <a:spcPts val="600"/>
              </a:spcAft>
              <a:buClr>
                <a:schemeClr val="bg1"/>
              </a:buClr>
              <a:buFont typeface="Arial" panose="020B0604020202020204" pitchFamily="34" charset="0"/>
              <a:buChar char="•"/>
            </a:pPr>
            <a:r>
              <a:rPr lang="en-GB" sz="1500">
                <a:solidFill>
                  <a:schemeClr val="bg1"/>
                </a:solidFill>
                <a:latin typeface="Arial" panose="020B0604020202020204" pitchFamily="34" charset="0"/>
              </a:rPr>
              <a:t>Remotely control </a:t>
            </a:r>
            <a:r>
              <a:rPr lang="en-GB" sz="1500">
                <a:solidFill>
                  <a:schemeClr val="bg1"/>
                </a:solidFill>
                <a:latin typeface="ArialMT"/>
              </a:rPr>
              <a:t>lighting circuits and HVAC systems</a:t>
            </a:r>
          </a:p>
          <a:p>
            <a:pPr marL="185738" indent="-185738">
              <a:spcAft>
                <a:spcPts val="600"/>
              </a:spcAft>
              <a:buClr>
                <a:schemeClr val="bg1"/>
              </a:buClr>
              <a:buFont typeface="Arial" panose="020B0604020202020204" pitchFamily="34" charset="0"/>
              <a:buChar char="•"/>
            </a:pPr>
            <a:r>
              <a:rPr lang="en-GB" sz="1500">
                <a:solidFill>
                  <a:schemeClr val="bg1"/>
                </a:solidFill>
                <a:latin typeface="Arial" panose="020B0604020202020204" pitchFamily="34" charset="0"/>
              </a:rPr>
              <a:t>Perform benchmarking </a:t>
            </a:r>
            <a:r>
              <a:rPr lang="en-GB" sz="1500">
                <a:solidFill>
                  <a:schemeClr val="bg1"/>
                </a:solidFill>
                <a:latin typeface="ArialMT"/>
              </a:rPr>
              <a:t>across stores for Energy consumption, Alarms, Comfort Index and other KPI’s</a:t>
            </a:r>
          </a:p>
          <a:p>
            <a:pPr marL="185738" indent="-185738">
              <a:spcAft>
                <a:spcPts val="600"/>
              </a:spcAft>
              <a:buClr>
                <a:schemeClr val="bg1"/>
              </a:buClr>
              <a:buFont typeface="Arial" panose="020B0604020202020204" pitchFamily="34" charset="0"/>
              <a:buChar char="•"/>
            </a:pPr>
            <a:r>
              <a:rPr lang="en-GB" sz="1500">
                <a:solidFill>
                  <a:schemeClr val="bg1"/>
                </a:solidFill>
                <a:latin typeface="Arial" panose="020B0604020202020204" pitchFamily="34" charset="0"/>
              </a:rPr>
              <a:t>Receive alarms </a:t>
            </a:r>
            <a:r>
              <a:rPr lang="en-GB" sz="1500">
                <a:solidFill>
                  <a:schemeClr val="bg1"/>
                </a:solidFill>
                <a:latin typeface="ArialMT"/>
              </a:rPr>
              <a:t>on asset malfunction or energy consumption outside of expected hours</a:t>
            </a:r>
          </a:p>
          <a:p>
            <a:endParaRPr lang="en-US">
              <a:solidFill>
                <a:schemeClr val="bg1"/>
              </a:solidFill>
            </a:endParaRPr>
          </a:p>
        </p:txBody>
      </p:sp>
      <p:pic>
        <p:nvPicPr>
          <p:cNvPr id="22" name="Picture 21">
            <a:extLst>
              <a:ext uri="{FF2B5EF4-FFF2-40B4-BE49-F238E27FC236}">
                <a16:creationId xmlns:a16="http://schemas.microsoft.com/office/drawing/2014/main" id="{2C2D0D2A-1E7D-6341-B99A-CBF92D84B2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273" y="1377574"/>
            <a:ext cx="1055355" cy="1055355"/>
          </a:xfrm>
          <a:prstGeom prst="rect">
            <a:avLst/>
          </a:prstGeom>
        </p:spPr>
      </p:pic>
      <p:pic>
        <p:nvPicPr>
          <p:cNvPr id="24" name="Picture 23">
            <a:extLst>
              <a:ext uri="{FF2B5EF4-FFF2-40B4-BE49-F238E27FC236}">
                <a16:creationId xmlns:a16="http://schemas.microsoft.com/office/drawing/2014/main" id="{DBF3062A-BF61-E048-9C63-C6D9457D8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5197" y="1369082"/>
            <a:ext cx="1055355" cy="1055355"/>
          </a:xfrm>
          <a:prstGeom prst="rect">
            <a:avLst/>
          </a:prstGeom>
        </p:spPr>
      </p:pic>
    </p:spTree>
    <p:extLst>
      <p:ext uri="{BB962C8B-B14F-4D97-AF65-F5344CB8AC3E}">
        <p14:creationId xmlns:p14="http://schemas.microsoft.com/office/powerpoint/2010/main" val="9101799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BE94342-2B7C-1048-91C2-C9ECD58E85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563DFD97-C8B2-6F4E-AEA6-83189A461A89}"/>
              </a:ext>
            </a:extLst>
          </p:cNvPr>
          <p:cNvSpPr/>
          <p:nvPr/>
        </p:nvSpPr>
        <p:spPr>
          <a:xfrm>
            <a:off x="3640928" y="0"/>
            <a:ext cx="14041560" cy="6858000"/>
          </a:xfrm>
          <a:prstGeom prst="rect">
            <a:avLst/>
          </a:prstGeom>
          <a:gradFill flip="none" rotWithShape="1">
            <a:gsLst>
              <a:gs pos="28000">
                <a:schemeClr val="bg1">
                  <a:alpha val="0"/>
                </a:schemeClr>
              </a:gs>
              <a:gs pos="38000">
                <a:schemeClr val="bg1">
                  <a:alpha val="33000"/>
                </a:schemeClr>
              </a:gs>
              <a:gs pos="6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AABBF39C-F027-144B-B654-9725DE8653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46252" y="1295400"/>
            <a:ext cx="6324600" cy="4572000"/>
          </a:xfrm>
          <a:prstGeom prst="rect">
            <a:avLst/>
          </a:prstGeom>
        </p:spPr>
      </p:pic>
      <p:sp>
        <p:nvSpPr>
          <p:cNvPr id="5" name="Slide Number Placeholder 4">
            <a:extLst>
              <a:ext uri="{FF2B5EF4-FFF2-40B4-BE49-F238E27FC236}">
                <a16:creationId xmlns:a16="http://schemas.microsoft.com/office/drawing/2014/main" id="{0C5F734C-17AA-DD4D-AC54-400B9F0E35FB}"/>
              </a:ext>
            </a:extLst>
          </p:cNvPr>
          <p:cNvSpPr>
            <a:spLocks noGrp="1"/>
          </p:cNvSpPr>
          <p:nvPr>
            <p:ph type="sldNum" sz="quarter" idx="12"/>
          </p:nvPr>
        </p:nvSpPr>
        <p:spPr/>
        <p:txBody>
          <a:bodyPr/>
          <a:lstStyle/>
          <a:p>
            <a:fld id="{7B94EC18-1D2B-4535-B738-0E53AFE26620}" type="slidenum">
              <a:rPr lang="en-US" smtClean="0"/>
              <a:t>41</a:t>
            </a:fld>
            <a:endParaRPr lang="en-US"/>
          </a:p>
        </p:txBody>
      </p:sp>
      <p:sp>
        <p:nvSpPr>
          <p:cNvPr id="9" name="TextBox 8">
            <a:extLst>
              <a:ext uri="{FF2B5EF4-FFF2-40B4-BE49-F238E27FC236}">
                <a16:creationId xmlns:a16="http://schemas.microsoft.com/office/drawing/2014/main" id="{461AA2EA-6DBE-AD41-AD70-92037C3C7230}"/>
              </a:ext>
            </a:extLst>
          </p:cNvPr>
          <p:cNvSpPr txBox="1"/>
          <p:nvPr/>
        </p:nvSpPr>
        <p:spPr>
          <a:xfrm>
            <a:off x="492907" y="1362478"/>
            <a:ext cx="3978344" cy="3011948"/>
          </a:xfrm>
          <a:prstGeom prst="rect">
            <a:avLst/>
          </a:prstGeom>
          <a:noFill/>
        </p:spPr>
        <p:txBody>
          <a:bodyPr wrap="square" lIns="0" tIns="0" rIns="0" bIns="0" rtlCol="0">
            <a:noAutofit/>
          </a:bodyPr>
          <a:lstStyle/>
          <a:p>
            <a:pPr>
              <a:spcAft>
                <a:spcPts val="600"/>
              </a:spcAft>
            </a:pPr>
            <a:r>
              <a:rPr lang="en-GB" dirty="0">
                <a:solidFill>
                  <a:schemeClr val="accent1"/>
                </a:solidFill>
                <a:latin typeface="+mj-lt"/>
              </a:rPr>
              <a:t>BENEFITS</a:t>
            </a:r>
            <a:endParaRPr lang="en-GB" dirty="0">
              <a:latin typeface="ArialMT"/>
            </a:endParaRPr>
          </a:p>
          <a:p>
            <a:pPr marL="185738" indent="-185738">
              <a:spcAft>
                <a:spcPts val="600"/>
              </a:spcAft>
              <a:buClr>
                <a:schemeClr val="accent1"/>
              </a:buClr>
              <a:buFont typeface="Arial" panose="020B0604020202020204" pitchFamily="34" charset="0"/>
              <a:buChar char="•"/>
            </a:pPr>
            <a:r>
              <a:rPr lang="en-GB" sz="1500" dirty="0">
                <a:latin typeface="Arial" panose="020B0604020202020204" pitchFamily="34" charset="0"/>
              </a:rPr>
              <a:t>Generates earlier savings, helping </a:t>
            </a:r>
            <a:br>
              <a:rPr lang="en-GB" sz="1500" dirty="0">
                <a:latin typeface="Arial" panose="020B0604020202020204" pitchFamily="34" charset="0"/>
              </a:rPr>
            </a:br>
            <a:r>
              <a:rPr lang="en-GB" sz="1500" dirty="0">
                <a:latin typeface="Arial" panose="020B0604020202020204" pitchFamily="34" charset="0"/>
              </a:rPr>
              <a:t>self-finance the investment</a:t>
            </a:r>
          </a:p>
          <a:p>
            <a:pPr marL="185738" indent="-185738">
              <a:spcAft>
                <a:spcPts val="600"/>
              </a:spcAft>
              <a:buClr>
                <a:schemeClr val="accent1"/>
              </a:buClr>
              <a:buFont typeface="Arial" panose="020B0604020202020204" pitchFamily="34" charset="0"/>
              <a:buChar char="•"/>
            </a:pPr>
            <a:r>
              <a:rPr lang="en-GB" sz="1500" dirty="0">
                <a:latin typeface="Arial" panose="020B0604020202020204" pitchFamily="34" charset="0"/>
              </a:rPr>
              <a:t>Achieving the fastest ROI</a:t>
            </a:r>
          </a:p>
          <a:p>
            <a:pPr marL="185738" indent="-185738">
              <a:spcAft>
                <a:spcPts val="600"/>
              </a:spcAft>
              <a:buClr>
                <a:schemeClr val="accent1"/>
              </a:buClr>
              <a:buFont typeface="Arial" panose="020B0604020202020204" pitchFamily="34" charset="0"/>
              <a:buChar char="•"/>
            </a:pPr>
            <a:r>
              <a:rPr lang="en-GB" sz="1500" dirty="0">
                <a:latin typeface="Arial" panose="020B0604020202020204" pitchFamily="34" charset="0"/>
              </a:rPr>
              <a:t>Earlier and more accurate </a:t>
            </a:r>
            <a:br>
              <a:rPr lang="en-GB" sz="1500" dirty="0">
                <a:latin typeface="Arial" panose="020B0604020202020204" pitchFamily="34" charset="0"/>
              </a:rPr>
            </a:br>
            <a:r>
              <a:rPr lang="en-GB" sz="1500" dirty="0">
                <a:latin typeface="Arial" panose="020B0604020202020204" pitchFamily="34" charset="0"/>
              </a:rPr>
              <a:t>consumption benchmark</a:t>
            </a:r>
          </a:p>
          <a:p>
            <a:pPr marL="185738" indent="-185738">
              <a:spcAft>
                <a:spcPts val="600"/>
              </a:spcAft>
              <a:buClr>
                <a:schemeClr val="accent1"/>
              </a:buClr>
              <a:buFont typeface="Arial" panose="020B0604020202020204" pitchFamily="34" charset="0"/>
              <a:buChar char="•"/>
            </a:pPr>
            <a:r>
              <a:rPr lang="en-GB" sz="1500" dirty="0">
                <a:latin typeface="Arial" panose="020B0604020202020204" pitchFamily="34" charset="0"/>
              </a:rPr>
              <a:t>Maximized uptime, comfort and energy </a:t>
            </a:r>
            <a:br>
              <a:rPr lang="en-GB" sz="1500" dirty="0">
                <a:latin typeface="Arial" panose="020B0604020202020204" pitchFamily="34" charset="0"/>
              </a:rPr>
            </a:br>
            <a:r>
              <a:rPr lang="en-GB" sz="1500" dirty="0">
                <a:latin typeface="Arial" panose="020B0604020202020204" pitchFamily="34" charset="0"/>
              </a:rPr>
              <a:t>and operational efficiency through Honeywell Global Remote Building Operation </a:t>
            </a:r>
            <a:r>
              <a:rPr lang="en-GB" sz="1500" dirty="0" err="1">
                <a:latin typeface="Arial" panose="020B0604020202020204" pitchFamily="34" charset="0"/>
              </a:rPr>
              <a:t>Centers</a:t>
            </a:r>
            <a:r>
              <a:rPr lang="en-GB" sz="1500" dirty="0">
                <a:latin typeface="Arial" panose="020B0604020202020204" pitchFamily="34" charset="0"/>
              </a:rPr>
              <a:t> (RBOC) support</a:t>
            </a:r>
          </a:p>
        </p:txBody>
      </p:sp>
      <p:sp>
        <p:nvSpPr>
          <p:cNvPr id="10" name="Titel 1">
            <a:extLst>
              <a:ext uri="{FF2B5EF4-FFF2-40B4-BE49-F238E27FC236}">
                <a16:creationId xmlns:a16="http://schemas.microsoft.com/office/drawing/2014/main" id="{A5A02E73-0B0C-274A-9C34-A8189E7F98BF}"/>
              </a:ext>
            </a:extLst>
          </p:cNvPr>
          <p:cNvSpPr txBox="1">
            <a:spLocks/>
          </p:cNvSpPr>
          <p:nvPr/>
        </p:nvSpPr>
        <p:spPr>
          <a:xfrm>
            <a:off x="389827" y="178870"/>
            <a:ext cx="8717269"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EXAMPLE</a:t>
            </a:r>
            <a:r>
              <a:rPr lang="en-GB"/>
              <a:t> SAVINGS</a:t>
            </a:r>
          </a:p>
          <a:p>
            <a:pPr>
              <a:lnSpc>
                <a:spcPts val="2800"/>
              </a:lnSpc>
            </a:pPr>
            <a:r>
              <a:rPr lang="en-GB">
                <a:solidFill>
                  <a:schemeClr val="bg1">
                    <a:lumMod val="50000"/>
                  </a:schemeClr>
                </a:solidFill>
              </a:rPr>
              <a:t>HONEYWELL’s recommendation for 100 stores</a:t>
            </a:r>
          </a:p>
        </p:txBody>
      </p:sp>
      <p:sp>
        <p:nvSpPr>
          <p:cNvPr id="17" name="TextBox 16">
            <a:extLst>
              <a:ext uri="{FF2B5EF4-FFF2-40B4-BE49-F238E27FC236}">
                <a16:creationId xmlns:a16="http://schemas.microsoft.com/office/drawing/2014/main" id="{E8FEEBA1-486F-0E46-81A4-5A09732951BB}"/>
              </a:ext>
            </a:extLst>
          </p:cNvPr>
          <p:cNvSpPr txBox="1"/>
          <p:nvPr/>
        </p:nvSpPr>
        <p:spPr>
          <a:xfrm>
            <a:off x="612506" y="5363226"/>
            <a:ext cx="3858745" cy="307795"/>
          </a:xfrm>
          <a:prstGeom prst="rect">
            <a:avLst/>
          </a:prstGeom>
          <a:noFill/>
        </p:spPr>
        <p:txBody>
          <a:bodyPr wrap="square" lIns="0" tIns="0" rIns="0" bIns="0" rtlCol="0">
            <a:noAutofit/>
          </a:bodyPr>
          <a:lstStyle/>
          <a:p>
            <a:pPr>
              <a:lnSpc>
                <a:spcPts val="2800"/>
              </a:lnSpc>
            </a:pPr>
            <a:r>
              <a:rPr lang="en-US" sz="2800">
                <a:solidFill>
                  <a:schemeClr val="accent1"/>
                </a:solidFill>
                <a:latin typeface="Arial Black"/>
              </a:rPr>
              <a:t>TOTAL NET </a:t>
            </a:r>
          </a:p>
          <a:p>
            <a:pPr>
              <a:lnSpc>
                <a:spcPts val="2800"/>
              </a:lnSpc>
            </a:pPr>
            <a:r>
              <a:rPr lang="en-US" sz="2800">
                <a:solidFill>
                  <a:schemeClr val="accent1"/>
                </a:solidFill>
                <a:latin typeface="Arial Black"/>
              </a:rPr>
              <a:t>SAVINGS</a:t>
            </a:r>
            <a:endParaRPr lang="en-US" sz="2800">
              <a:solidFill>
                <a:schemeClr val="accent1"/>
              </a:solidFill>
            </a:endParaRPr>
          </a:p>
        </p:txBody>
      </p:sp>
      <p:sp>
        <p:nvSpPr>
          <p:cNvPr id="18" name="TextBox 17">
            <a:extLst>
              <a:ext uri="{FF2B5EF4-FFF2-40B4-BE49-F238E27FC236}">
                <a16:creationId xmlns:a16="http://schemas.microsoft.com/office/drawing/2014/main" id="{E43BD71E-72D0-9E44-BC70-50E399BBABAE}"/>
              </a:ext>
            </a:extLst>
          </p:cNvPr>
          <p:cNvSpPr txBox="1"/>
          <p:nvPr/>
        </p:nvSpPr>
        <p:spPr>
          <a:xfrm>
            <a:off x="612505" y="6000956"/>
            <a:ext cx="3858745" cy="307795"/>
          </a:xfrm>
          <a:prstGeom prst="rect">
            <a:avLst/>
          </a:prstGeom>
          <a:noFill/>
        </p:spPr>
        <p:txBody>
          <a:bodyPr wrap="square" lIns="0" tIns="0" rIns="0" bIns="0" rtlCol="0">
            <a:noAutofit/>
          </a:bodyPr>
          <a:lstStyle/>
          <a:p>
            <a:r>
              <a:rPr lang="en-GB" sz="3200">
                <a:latin typeface="+mj-lt"/>
              </a:rPr>
              <a:t>$</a:t>
            </a:r>
            <a:r>
              <a:rPr lang="en-US" sz="3200">
                <a:latin typeface="Arial Black"/>
              </a:rPr>
              <a:t>341,720</a:t>
            </a:r>
            <a:endParaRPr lang="en-US" sz="3200"/>
          </a:p>
        </p:txBody>
      </p:sp>
      <p:pic>
        <p:nvPicPr>
          <p:cNvPr id="19" name="Picture 18">
            <a:extLst>
              <a:ext uri="{FF2B5EF4-FFF2-40B4-BE49-F238E27FC236}">
                <a16:creationId xmlns:a16="http://schemas.microsoft.com/office/drawing/2014/main" id="{E91D51D8-6003-794F-A3AF-10D323D2BC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808" y="4515081"/>
            <a:ext cx="1128268" cy="729557"/>
          </a:xfrm>
          <a:prstGeom prst="rect">
            <a:avLst/>
          </a:prstGeom>
        </p:spPr>
      </p:pic>
      <p:sp>
        <p:nvSpPr>
          <p:cNvPr id="21" name="TextBox 20">
            <a:extLst>
              <a:ext uri="{FF2B5EF4-FFF2-40B4-BE49-F238E27FC236}">
                <a16:creationId xmlns:a16="http://schemas.microsoft.com/office/drawing/2014/main" id="{0CE75F17-D64E-1E4B-9E48-A08FA63C08D7}"/>
              </a:ext>
            </a:extLst>
          </p:cNvPr>
          <p:cNvSpPr txBox="1"/>
          <p:nvPr/>
        </p:nvSpPr>
        <p:spPr>
          <a:xfrm>
            <a:off x="4414167" y="1365029"/>
            <a:ext cx="5040560" cy="432048"/>
          </a:xfrm>
          <a:prstGeom prst="rect">
            <a:avLst/>
          </a:prstGeom>
          <a:noFill/>
        </p:spPr>
        <p:txBody>
          <a:bodyPr wrap="square" lIns="0" tIns="0" rIns="0" bIns="0" rtlCol="0">
            <a:noAutofit/>
          </a:bodyPr>
          <a:lstStyle/>
          <a:p>
            <a:r>
              <a:rPr lang="en-GB">
                <a:solidFill>
                  <a:schemeClr val="accent1"/>
                </a:solidFill>
                <a:latin typeface="+mj-lt"/>
              </a:rPr>
              <a:t>YEAR 1 INSTALLED AND MANAGED</a:t>
            </a:r>
            <a:endParaRPr lang="en-US">
              <a:latin typeface="+mj-lt"/>
            </a:endParaRPr>
          </a:p>
        </p:txBody>
      </p:sp>
      <p:graphicFrame>
        <p:nvGraphicFramePr>
          <p:cNvPr id="24" name="Table 24">
            <a:extLst>
              <a:ext uri="{FF2B5EF4-FFF2-40B4-BE49-F238E27FC236}">
                <a16:creationId xmlns:a16="http://schemas.microsoft.com/office/drawing/2014/main" id="{B24CDD46-0F92-F644-8C56-6FF8EF106C48}"/>
              </a:ext>
            </a:extLst>
          </p:cNvPr>
          <p:cNvGraphicFramePr>
            <a:graphicFrameLocks noGrp="1"/>
          </p:cNvGraphicFramePr>
          <p:nvPr>
            <p:extLst>
              <p:ext uri="{D42A27DB-BD31-4B8C-83A1-F6EECF244321}">
                <p14:modId xmlns:p14="http://schemas.microsoft.com/office/powerpoint/2010/main" val="2150870458"/>
              </p:ext>
            </p:extLst>
          </p:nvPr>
        </p:nvGraphicFramePr>
        <p:xfrm>
          <a:off x="4414167" y="4951624"/>
          <a:ext cx="5256584" cy="1676400"/>
        </p:xfrm>
        <a:graphic>
          <a:graphicData uri="http://schemas.openxmlformats.org/drawingml/2006/table">
            <a:tbl>
              <a:tblPr firstRow="1" bandRow="1">
                <a:tableStyleId>{5C22544A-7EE6-4342-B048-85BDC9FD1C3A}</a:tableStyleId>
              </a:tblPr>
              <a:tblGrid>
                <a:gridCol w="262238">
                  <a:extLst>
                    <a:ext uri="{9D8B030D-6E8A-4147-A177-3AD203B41FA5}">
                      <a16:colId xmlns:a16="http://schemas.microsoft.com/office/drawing/2014/main" val="709106140"/>
                    </a:ext>
                  </a:extLst>
                </a:gridCol>
                <a:gridCol w="1366551">
                  <a:extLst>
                    <a:ext uri="{9D8B030D-6E8A-4147-A177-3AD203B41FA5}">
                      <a16:colId xmlns:a16="http://schemas.microsoft.com/office/drawing/2014/main" val="854450429"/>
                    </a:ext>
                  </a:extLst>
                </a:gridCol>
                <a:gridCol w="731349">
                  <a:extLst>
                    <a:ext uri="{9D8B030D-6E8A-4147-A177-3AD203B41FA5}">
                      <a16:colId xmlns:a16="http://schemas.microsoft.com/office/drawing/2014/main" val="373127866"/>
                    </a:ext>
                  </a:extLst>
                </a:gridCol>
                <a:gridCol w="721154">
                  <a:extLst>
                    <a:ext uri="{9D8B030D-6E8A-4147-A177-3AD203B41FA5}">
                      <a16:colId xmlns:a16="http://schemas.microsoft.com/office/drawing/2014/main" val="4276173751"/>
                    </a:ext>
                  </a:extLst>
                </a:gridCol>
                <a:gridCol w="721154">
                  <a:extLst>
                    <a:ext uri="{9D8B030D-6E8A-4147-A177-3AD203B41FA5}">
                      <a16:colId xmlns:a16="http://schemas.microsoft.com/office/drawing/2014/main" val="2265055931"/>
                    </a:ext>
                  </a:extLst>
                </a:gridCol>
                <a:gridCol w="728356">
                  <a:extLst>
                    <a:ext uri="{9D8B030D-6E8A-4147-A177-3AD203B41FA5}">
                      <a16:colId xmlns:a16="http://schemas.microsoft.com/office/drawing/2014/main" val="811663000"/>
                    </a:ext>
                  </a:extLst>
                </a:gridCol>
                <a:gridCol w="725782">
                  <a:extLst>
                    <a:ext uri="{9D8B030D-6E8A-4147-A177-3AD203B41FA5}">
                      <a16:colId xmlns:a16="http://schemas.microsoft.com/office/drawing/2014/main" val="2484839882"/>
                    </a:ext>
                  </a:extLst>
                </a:gridCol>
              </a:tblGrid>
              <a:tr h="295581">
                <a:tc gridSpan="2">
                  <a:txBody>
                    <a:bodyPr/>
                    <a:lstStyle/>
                    <a:p>
                      <a:pPr algn="ctr"/>
                      <a:endParaRPr lang="en-US" sz="1400"/>
                    </a:p>
                  </a:txBody>
                  <a:tcPr anchor="ctr"/>
                </a:tc>
                <a:tc hMerge="1">
                  <a:txBody>
                    <a:bodyPr/>
                    <a:lstStyle/>
                    <a:p>
                      <a:pPr algn="ctr"/>
                      <a:endParaRPr lang="en-US" sz="1400"/>
                    </a:p>
                  </a:txBody>
                  <a:tcPr anchor="ctr"/>
                </a:tc>
                <a:tc>
                  <a:txBody>
                    <a:bodyPr/>
                    <a:lstStyle/>
                    <a:p>
                      <a:pPr algn="ctr"/>
                      <a:r>
                        <a:rPr lang="en-US" sz="1400"/>
                        <a:t>1</a:t>
                      </a:r>
                    </a:p>
                  </a:txBody>
                  <a:tcPr anchor="ctr"/>
                </a:tc>
                <a:tc>
                  <a:txBody>
                    <a:bodyPr/>
                    <a:lstStyle/>
                    <a:p>
                      <a:pPr algn="ctr"/>
                      <a:r>
                        <a:rPr lang="en-US" sz="1400"/>
                        <a:t>2</a:t>
                      </a:r>
                    </a:p>
                  </a:txBody>
                  <a:tcPr anchor="ctr"/>
                </a:tc>
                <a:tc>
                  <a:txBody>
                    <a:bodyPr/>
                    <a:lstStyle/>
                    <a:p>
                      <a:pPr algn="ctr"/>
                      <a:r>
                        <a:rPr lang="en-US" sz="1400"/>
                        <a:t>3</a:t>
                      </a:r>
                    </a:p>
                  </a:txBody>
                  <a:tcPr anchor="ctr"/>
                </a:tc>
                <a:tc>
                  <a:txBody>
                    <a:bodyPr/>
                    <a:lstStyle/>
                    <a:p>
                      <a:pPr algn="ctr"/>
                      <a:r>
                        <a:rPr lang="en-US" sz="1400"/>
                        <a:t>4</a:t>
                      </a:r>
                    </a:p>
                  </a:txBody>
                  <a:tcPr anchor="ctr"/>
                </a:tc>
                <a:tc>
                  <a:txBody>
                    <a:bodyPr/>
                    <a:lstStyle/>
                    <a:p>
                      <a:pPr algn="ctr"/>
                      <a:r>
                        <a:rPr lang="en-US" sz="1400"/>
                        <a:t>5</a:t>
                      </a:r>
                    </a:p>
                  </a:txBody>
                  <a:tcPr anchor="ctr"/>
                </a:tc>
                <a:extLst>
                  <a:ext uri="{0D108BD9-81ED-4DB2-BD59-A6C34878D82A}">
                    <a16:rowId xmlns:a16="http://schemas.microsoft.com/office/drawing/2014/main" val="1410313899"/>
                  </a:ext>
                </a:extLst>
              </a:tr>
              <a:tr h="266023">
                <a:tc>
                  <a:txBody>
                    <a:bodyPr/>
                    <a:lstStyle/>
                    <a:p>
                      <a:endParaRPr lang="en-US" sz="1200"/>
                    </a:p>
                  </a:txBody>
                  <a:tcPr anchor="ctr">
                    <a:solidFill>
                      <a:schemeClr val="bg1">
                        <a:lumMod val="50000"/>
                      </a:schemeClr>
                    </a:solidFill>
                  </a:tcPr>
                </a:tc>
                <a:tc>
                  <a:txBody>
                    <a:bodyPr/>
                    <a:lstStyle/>
                    <a:p>
                      <a:r>
                        <a:rPr lang="en-US" sz="1000"/>
                        <a:t>Installation cost</a:t>
                      </a:r>
                    </a:p>
                  </a:txBody>
                  <a:tcPr anchor="ctr"/>
                </a:tc>
                <a:tc>
                  <a:txBody>
                    <a:bodyPr/>
                    <a:lstStyle/>
                    <a:p>
                      <a:pPr algn="r"/>
                      <a:r>
                        <a:rPr lang="en-US" sz="1000"/>
                        <a:t>-400,00</a:t>
                      </a:r>
                    </a:p>
                  </a:txBody>
                  <a:tcPr anchor="ctr"/>
                </a:tc>
                <a:tc>
                  <a:txBody>
                    <a:bodyPr/>
                    <a:lstStyle/>
                    <a:p>
                      <a:pPr algn="r"/>
                      <a:r>
                        <a:rPr lang="en-US" sz="1000"/>
                        <a:t>0</a:t>
                      </a:r>
                    </a:p>
                  </a:txBody>
                  <a:tcPr anchor="ctr"/>
                </a:tc>
                <a:tc>
                  <a:txBody>
                    <a:bodyPr/>
                    <a:lstStyle/>
                    <a:p>
                      <a:pPr algn="r"/>
                      <a:r>
                        <a:rPr lang="en-US" sz="1000"/>
                        <a:t>0</a:t>
                      </a:r>
                    </a:p>
                  </a:txBody>
                  <a:tcPr anchor="ctr"/>
                </a:tc>
                <a:tc>
                  <a:txBody>
                    <a:bodyPr/>
                    <a:lstStyle/>
                    <a:p>
                      <a:pPr algn="r"/>
                      <a:r>
                        <a:rPr lang="en-US" sz="1000"/>
                        <a:t>0</a:t>
                      </a:r>
                    </a:p>
                  </a:txBody>
                  <a:tcPr anchor="ctr"/>
                </a:tc>
                <a:tc>
                  <a:txBody>
                    <a:bodyPr/>
                    <a:lstStyle/>
                    <a:p>
                      <a:pPr algn="r"/>
                      <a:r>
                        <a:rPr lang="en-US" sz="1000"/>
                        <a:t>0</a:t>
                      </a:r>
                    </a:p>
                  </a:txBody>
                  <a:tcPr anchor="ctr"/>
                </a:tc>
                <a:extLst>
                  <a:ext uri="{0D108BD9-81ED-4DB2-BD59-A6C34878D82A}">
                    <a16:rowId xmlns:a16="http://schemas.microsoft.com/office/drawing/2014/main" val="760564029"/>
                  </a:ext>
                </a:extLst>
              </a:tr>
              <a:tr h="266023">
                <a:tc>
                  <a:txBody>
                    <a:bodyPr/>
                    <a:lstStyle/>
                    <a:p>
                      <a:endParaRPr lang="en-US" sz="1200"/>
                    </a:p>
                  </a:txBody>
                  <a:tcPr anchor="ctr">
                    <a:solidFill>
                      <a:schemeClr val="bg1">
                        <a:lumMod val="65000"/>
                      </a:schemeClr>
                    </a:solidFill>
                  </a:tcPr>
                </a:tc>
                <a:tc>
                  <a:txBody>
                    <a:bodyPr/>
                    <a:lstStyle/>
                    <a:p>
                      <a:r>
                        <a:rPr lang="en-US" sz="1000"/>
                        <a:t>Subscription cost</a:t>
                      </a:r>
                    </a:p>
                  </a:txBody>
                  <a:tcPr anchor="ctr"/>
                </a:tc>
                <a:tc>
                  <a:txBody>
                    <a:bodyPr/>
                    <a:lstStyle/>
                    <a:p>
                      <a:pPr algn="r"/>
                      <a:r>
                        <a:rPr lang="en-US" sz="1000"/>
                        <a:t>-112,050</a:t>
                      </a:r>
                    </a:p>
                  </a:txBody>
                  <a:tcPr anchor="ctr"/>
                </a:tc>
                <a:tc>
                  <a:txBody>
                    <a:bodyPr/>
                    <a:lstStyle/>
                    <a:p>
                      <a:pPr algn="r"/>
                      <a:r>
                        <a:rPr lang="en-US" sz="1000"/>
                        <a:t>-270,000</a:t>
                      </a:r>
                    </a:p>
                  </a:txBody>
                  <a:tcPr anchor="ctr"/>
                </a:tc>
                <a:tc>
                  <a:txBody>
                    <a:bodyPr/>
                    <a:lstStyle/>
                    <a:p>
                      <a:pPr algn="r"/>
                      <a:r>
                        <a:rPr lang="en-US" sz="1000"/>
                        <a:t>-270,000</a:t>
                      </a:r>
                    </a:p>
                  </a:txBody>
                  <a:tcPr anchor="ctr"/>
                </a:tc>
                <a:tc>
                  <a:txBody>
                    <a:bodyPr/>
                    <a:lstStyle/>
                    <a:p>
                      <a:pPr algn="r"/>
                      <a:r>
                        <a:rPr lang="en-US" sz="1000"/>
                        <a:t>-270.000</a:t>
                      </a:r>
                    </a:p>
                  </a:txBody>
                  <a:tcPr anchor="ctr"/>
                </a:tc>
                <a:tc>
                  <a:txBody>
                    <a:bodyPr/>
                    <a:lstStyle/>
                    <a:p>
                      <a:pPr algn="r"/>
                      <a:r>
                        <a:rPr lang="en-US" sz="1000"/>
                        <a:t>-270.000</a:t>
                      </a:r>
                    </a:p>
                  </a:txBody>
                  <a:tcPr anchor="ctr"/>
                </a:tc>
                <a:extLst>
                  <a:ext uri="{0D108BD9-81ED-4DB2-BD59-A6C34878D82A}">
                    <a16:rowId xmlns:a16="http://schemas.microsoft.com/office/drawing/2014/main" val="3784385540"/>
                  </a:ext>
                </a:extLst>
              </a:tr>
              <a:tr h="266023">
                <a:tc>
                  <a:txBody>
                    <a:bodyPr/>
                    <a:lstStyle/>
                    <a:p>
                      <a:endParaRPr lang="en-US" sz="1200"/>
                    </a:p>
                  </a:txBody>
                  <a:tcPr anchor="ctr">
                    <a:solidFill>
                      <a:schemeClr val="bg1">
                        <a:lumMod val="75000"/>
                      </a:schemeClr>
                    </a:solidFill>
                  </a:tcPr>
                </a:tc>
                <a:tc>
                  <a:txBody>
                    <a:bodyPr/>
                    <a:lstStyle/>
                    <a:p>
                      <a:r>
                        <a:rPr lang="en-US" sz="1000"/>
                        <a:t>Energy savings</a:t>
                      </a:r>
                    </a:p>
                  </a:txBody>
                  <a:tcPr anchor="ctr"/>
                </a:tc>
                <a:tc>
                  <a:txBody>
                    <a:bodyPr/>
                    <a:lstStyle/>
                    <a:p>
                      <a:pPr algn="r"/>
                      <a:r>
                        <a:rPr lang="en-US" sz="1000"/>
                        <a:t>104,580</a:t>
                      </a:r>
                    </a:p>
                  </a:txBody>
                  <a:tcPr anchor="ctr"/>
                </a:tc>
                <a:tc>
                  <a:txBody>
                    <a:bodyPr/>
                    <a:lstStyle/>
                    <a:p>
                      <a:pPr algn="r"/>
                      <a:r>
                        <a:rPr lang="en-US" sz="1000"/>
                        <a:t>252,000</a:t>
                      </a:r>
                    </a:p>
                  </a:txBody>
                  <a:tcPr anchor="ctr"/>
                </a:tc>
                <a:tc>
                  <a:txBody>
                    <a:bodyPr/>
                    <a:lstStyle/>
                    <a:p>
                      <a:pPr algn="r"/>
                      <a:r>
                        <a:rPr lang="en-US" sz="1000"/>
                        <a:t>252,000</a:t>
                      </a:r>
                    </a:p>
                  </a:txBody>
                  <a:tcPr anchor="ctr"/>
                </a:tc>
                <a:tc>
                  <a:txBody>
                    <a:bodyPr/>
                    <a:lstStyle/>
                    <a:p>
                      <a:pPr algn="r"/>
                      <a:r>
                        <a:rPr lang="en-US" sz="1000"/>
                        <a:t>252,000</a:t>
                      </a:r>
                    </a:p>
                  </a:txBody>
                  <a:tcPr anchor="ctr"/>
                </a:tc>
                <a:tc>
                  <a:txBody>
                    <a:bodyPr/>
                    <a:lstStyle/>
                    <a:p>
                      <a:pPr algn="r"/>
                      <a:r>
                        <a:rPr lang="en-US" sz="1000"/>
                        <a:t>252,000</a:t>
                      </a:r>
                    </a:p>
                  </a:txBody>
                  <a:tcPr anchor="ctr"/>
                </a:tc>
                <a:extLst>
                  <a:ext uri="{0D108BD9-81ED-4DB2-BD59-A6C34878D82A}">
                    <a16:rowId xmlns:a16="http://schemas.microsoft.com/office/drawing/2014/main" val="3929394040"/>
                  </a:ext>
                </a:extLst>
              </a:tr>
              <a:tr h="266023">
                <a:tc>
                  <a:txBody>
                    <a:bodyPr/>
                    <a:lstStyle/>
                    <a:p>
                      <a:endParaRPr lang="en-US" sz="1200"/>
                    </a:p>
                  </a:txBody>
                  <a:tcPr anchor="ctr">
                    <a:solidFill>
                      <a:schemeClr val="bg1">
                        <a:lumMod val="85000"/>
                      </a:schemeClr>
                    </a:solidFill>
                  </a:tcPr>
                </a:tc>
                <a:tc>
                  <a:txBody>
                    <a:bodyPr/>
                    <a:lstStyle/>
                    <a:p>
                      <a:r>
                        <a:rPr lang="en-US" sz="1000"/>
                        <a:t>Operational savings</a:t>
                      </a:r>
                    </a:p>
                  </a:txBody>
                  <a:tcPr anchor="ctr"/>
                </a:tc>
                <a:tc>
                  <a:txBody>
                    <a:bodyPr/>
                    <a:lstStyle/>
                    <a:p>
                      <a:pPr algn="r"/>
                      <a:r>
                        <a:rPr lang="en-US" sz="1000"/>
                        <a:t>77,190</a:t>
                      </a:r>
                    </a:p>
                  </a:txBody>
                  <a:tcPr anchor="ctr"/>
                </a:tc>
                <a:tc>
                  <a:txBody>
                    <a:bodyPr/>
                    <a:lstStyle/>
                    <a:p>
                      <a:pPr algn="r"/>
                      <a:r>
                        <a:rPr lang="en-US" sz="1000"/>
                        <a:t>186,000</a:t>
                      </a:r>
                    </a:p>
                  </a:txBody>
                  <a:tcPr anchor="ctr"/>
                </a:tc>
                <a:tc>
                  <a:txBody>
                    <a:bodyPr/>
                    <a:lstStyle/>
                    <a:p>
                      <a:pPr algn="r"/>
                      <a:r>
                        <a:rPr lang="en-US" sz="1000"/>
                        <a:t>186,000</a:t>
                      </a:r>
                    </a:p>
                  </a:txBody>
                  <a:tcPr anchor="ctr"/>
                </a:tc>
                <a:tc>
                  <a:txBody>
                    <a:bodyPr/>
                    <a:lstStyle/>
                    <a:p>
                      <a:pPr algn="r"/>
                      <a:r>
                        <a:rPr lang="en-US" sz="1000"/>
                        <a:t>186,000</a:t>
                      </a:r>
                    </a:p>
                  </a:txBody>
                  <a:tcPr anchor="ctr"/>
                </a:tc>
                <a:tc>
                  <a:txBody>
                    <a:bodyPr/>
                    <a:lstStyle/>
                    <a:p>
                      <a:pPr algn="r"/>
                      <a:r>
                        <a:rPr lang="en-US" sz="1000"/>
                        <a:t>186,000</a:t>
                      </a:r>
                    </a:p>
                  </a:txBody>
                  <a:tcPr anchor="ctr"/>
                </a:tc>
                <a:extLst>
                  <a:ext uri="{0D108BD9-81ED-4DB2-BD59-A6C34878D82A}">
                    <a16:rowId xmlns:a16="http://schemas.microsoft.com/office/drawing/2014/main" val="1438535741"/>
                  </a:ext>
                </a:extLst>
              </a:tr>
              <a:tr h="266023">
                <a:tc>
                  <a:txBody>
                    <a:bodyPr/>
                    <a:lstStyle/>
                    <a:p>
                      <a:endParaRPr lang="en-US" sz="1200"/>
                    </a:p>
                  </a:txBody>
                  <a:tcPr anchor="ctr">
                    <a:solidFill>
                      <a:schemeClr val="accent1"/>
                    </a:solidFill>
                  </a:tcPr>
                </a:tc>
                <a:tc>
                  <a:txBody>
                    <a:bodyPr/>
                    <a:lstStyle/>
                    <a:p>
                      <a:r>
                        <a:rPr lang="en-US" sz="1000"/>
                        <a:t>NET</a:t>
                      </a:r>
                    </a:p>
                  </a:txBody>
                  <a:tcPr anchor="ctr"/>
                </a:tc>
                <a:tc>
                  <a:txBody>
                    <a:bodyPr/>
                    <a:lstStyle/>
                    <a:p>
                      <a:pPr algn="r"/>
                      <a:r>
                        <a:rPr lang="en-US" sz="1000"/>
                        <a:t>-330,280</a:t>
                      </a:r>
                    </a:p>
                  </a:txBody>
                  <a:tcPr anchor="ctr"/>
                </a:tc>
                <a:tc>
                  <a:txBody>
                    <a:bodyPr/>
                    <a:lstStyle/>
                    <a:p>
                      <a:pPr algn="r"/>
                      <a:r>
                        <a:rPr lang="en-US" sz="1000"/>
                        <a:t>-162,280</a:t>
                      </a:r>
                    </a:p>
                  </a:txBody>
                  <a:tcPr anchor="ctr"/>
                </a:tc>
                <a:tc>
                  <a:txBody>
                    <a:bodyPr/>
                    <a:lstStyle/>
                    <a:p>
                      <a:pPr algn="r"/>
                      <a:r>
                        <a:rPr lang="en-US" sz="1000"/>
                        <a:t>5,720</a:t>
                      </a:r>
                    </a:p>
                  </a:txBody>
                  <a:tcPr anchor="ctr"/>
                </a:tc>
                <a:tc>
                  <a:txBody>
                    <a:bodyPr/>
                    <a:lstStyle/>
                    <a:p>
                      <a:pPr algn="r"/>
                      <a:r>
                        <a:rPr lang="en-US" sz="1000"/>
                        <a:t>173,720</a:t>
                      </a:r>
                    </a:p>
                  </a:txBody>
                  <a:tcPr anchor="ctr"/>
                </a:tc>
                <a:tc>
                  <a:txBody>
                    <a:bodyPr/>
                    <a:lstStyle/>
                    <a:p>
                      <a:pPr algn="r"/>
                      <a:r>
                        <a:rPr lang="en-US" sz="1000"/>
                        <a:t>341,720</a:t>
                      </a:r>
                    </a:p>
                  </a:txBody>
                  <a:tcPr anchor="ctr"/>
                </a:tc>
                <a:extLst>
                  <a:ext uri="{0D108BD9-81ED-4DB2-BD59-A6C34878D82A}">
                    <a16:rowId xmlns:a16="http://schemas.microsoft.com/office/drawing/2014/main" val="1464246258"/>
                  </a:ext>
                </a:extLst>
              </a:tr>
            </a:tbl>
          </a:graphicData>
        </a:graphic>
      </p:graphicFrame>
    </p:spTree>
    <p:extLst>
      <p:ext uri="{BB962C8B-B14F-4D97-AF65-F5344CB8AC3E}">
        <p14:creationId xmlns:p14="http://schemas.microsoft.com/office/powerpoint/2010/main" val="22668548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A7515D-286F-F749-985E-D4E08CC3246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a:extLst>
              <a:ext uri="{FF2B5EF4-FFF2-40B4-BE49-F238E27FC236}">
                <a16:creationId xmlns:a16="http://schemas.microsoft.com/office/drawing/2014/main" id="{5A31EF5A-77A4-7741-98AE-FC77908BF83F}"/>
              </a:ext>
            </a:extLst>
          </p:cNvPr>
          <p:cNvSpPr/>
          <p:nvPr/>
        </p:nvSpPr>
        <p:spPr>
          <a:xfrm>
            <a:off x="0" y="0"/>
            <a:ext cx="15068288" cy="6858000"/>
          </a:xfrm>
          <a:prstGeom prst="rect">
            <a:avLst/>
          </a:prstGeom>
          <a:gradFill flip="none" rotWithShape="1">
            <a:gsLst>
              <a:gs pos="28000">
                <a:schemeClr val="bg1">
                  <a:alpha val="0"/>
                </a:schemeClr>
              </a:gs>
              <a:gs pos="38000">
                <a:schemeClr val="bg1">
                  <a:alpha val="33000"/>
                </a:schemeClr>
              </a:gs>
              <a:gs pos="6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0"/>
            <a:ext cx="7059923" cy="1230829"/>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non-food</a:t>
            </a:r>
            <a:r>
              <a:rPr lang="en-GB"/>
              <a:t> retail</a:t>
            </a:r>
          </a:p>
          <a:p>
            <a:pPr>
              <a:lnSpc>
                <a:spcPts val="2800"/>
              </a:lnSpc>
            </a:pPr>
            <a:r>
              <a:rPr lang="en-GB">
                <a:solidFill>
                  <a:schemeClr val="bg1">
                    <a:lumMod val="50000"/>
                  </a:schemeClr>
                </a:solidFill>
              </a:rPr>
              <a:t>VALUE ADDED</a:t>
            </a:r>
          </a:p>
        </p:txBody>
      </p:sp>
      <p:grpSp>
        <p:nvGrpSpPr>
          <p:cNvPr id="105" name="Group 104">
            <a:extLst>
              <a:ext uri="{FF2B5EF4-FFF2-40B4-BE49-F238E27FC236}">
                <a16:creationId xmlns:a16="http://schemas.microsoft.com/office/drawing/2014/main" id="{E053B96E-3E26-7548-AB2D-18199ADFDD80}"/>
              </a:ext>
            </a:extLst>
          </p:cNvPr>
          <p:cNvGrpSpPr/>
          <p:nvPr/>
        </p:nvGrpSpPr>
        <p:grpSpPr>
          <a:xfrm>
            <a:off x="338789" y="1076340"/>
            <a:ext cx="4131073" cy="1118730"/>
            <a:chOff x="389827" y="1186343"/>
            <a:chExt cx="4131073" cy="1118730"/>
          </a:xfrm>
        </p:grpSpPr>
        <p:pic>
          <p:nvPicPr>
            <p:cNvPr id="106" name="Picture 105">
              <a:extLst>
                <a:ext uri="{FF2B5EF4-FFF2-40B4-BE49-F238E27FC236}">
                  <a16:creationId xmlns:a16="http://schemas.microsoft.com/office/drawing/2014/main" id="{2058F661-4720-0A48-87E5-383D96841B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827" y="1186343"/>
              <a:ext cx="848708" cy="848708"/>
            </a:xfrm>
            <a:prstGeom prst="rect">
              <a:avLst/>
            </a:prstGeom>
          </p:spPr>
        </p:pic>
        <p:sp>
          <p:nvSpPr>
            <p:cNvPr id="107" name="TextBox 106">
              <a:extLst>
                <a:ext uri="{FF2B5EF4-FFF2-40B4-BE49-F238E27FC236}">
                  <a16:creationId xmlns:a16="http://schemas.microsoft.com/office/drawing/2014/main" id="{58C3517A-71D8-084E-A4C8-0232B93D7FCD}"/>
                </a:ext>
              </a:extLst>
            </p:cNvPr>
            <p:cNvSpPr txBox="1"/>
            <p:nvPr/>
          </p:nvSpPr>
          <p:spPr>
            <a:xfrm>
              <a:off x="1310895" y="1188268"/>
              <a:ext cx="2796045" cy="303955"/>
            </a:xfrm>
            <a:prstGeom prst="rect">
              <a:avLst/>
            </a:prstGeom>
            <a:noFill/>
          </p:spPr>
          <p:txBody>
            <a:bodyPr wrap="square" lIns="0" tIns="0" rIns="0" bIns="0" rtlCol="0">
              <a:noAutofit/>
            </a:bodyPr>
            <a:lstStyle/>
            <a:p>
              <a:r>
                <a:rPr lang="en-US">
                  <a:latin typeface="Arial Black"/>
                </a:rPr>
                <a:t>REDUCE</a:t>
              </a:r>
              <a:endParaRPr lang="en-US"/>
            </a:p>
          </p:txBody>
        </p:sp>
        <p:sp>
          <p:nvSpPr>
            <p:cNvPr id="108" name="TextBox 107">
              <a:extLst>
                <a:ext uri="{FF2B5EF4-FFF2-40B4-BE49-F238E27FC236}">
                  <a16:creationId xmlns:a16="http://schemas.microsoft.com/office/drawing/2014/main" id="{A76E13E7-3BE6-5346-AEEA-6FBAEC38FB66}"/>
                </a:ext>
              </a:extLst>
            </p:cNvPr>
            <p:cNvSpPr txBox="1"/>
            <p:nvPr/>
          </p:nvSpPr>
          <p:spPr>
            <a:xfrm>
              <a:off x="1318778" y="1869586"/>
              <a:ext cx="2699220" cy="435487"/>
            </a:xfrm>
            <a:prstGeom prst="rect">
              <a:avLst/>
            </a:prstGeom>
            <a:noFill/>
          </p:spPr>
          <p:txBody>
            <a:bodyPr wrap="square" lIns="0" tIns="0" rIns="0" bIns="0" rtlCol="0">
              <a:noAutofit/>
            </a:bodyPr>
            <a:lstStyle/>
            <a:p>
              <a:r>
                <a:rPr lang="en-US" sz="1200" dirty="0">
                  <a:cs typeface="Arial" pitchFamily="34" charset="0"/>
                </a:rPr>
                <a:t>with automatic HVAC control based on machine learning to optimize setpoints.</a:t>
              </a:r>
              <a:endParaRPr lang="en-US" sz="1200" dirty="0"/>
            </a:p>
          </p:txBody>
        </p:sp>
        <p:sp>
          <p:nvSpPr>
            <p:cNvPr id="111" name="TextBox 110">
              <a:extLst>
                <a:ext uri="{FF2B5EF4-FFF2-40B4-BE49-F238E27FC236}">
                  <a16:creationId xmlns:a16="http://schemas.microsoft.com/office/drawing/2014/main" id="{A55206FD-014A-C14F-8331-75078C8EFCDF}"/>
                </a:ext>
              </a:extLst>
            </p:cNvPr>
            <p:cNvSpPr txBox="1"/>
            <p:nvPr/>
          </p:nvSpPr>
          <p:spPr>
            <a:xfrm>
              <a:off x="1279769" y="1344554"/>
              <a:ext cx="3241131" cy="307795"/>
            </a:xfrm>
            <a:prstGeom prst="rect">
              <a:avLst/>
            </a:prstGeom>
            <a:noFill/>
          </p:spPr>
          <p:txBody>
            <a:bodyPr wrap="square" lIns="0" tIns="0" rIns="0" bIns="0" rtlCol="0">
              <a:noAutofit/>
            </a:bodyPr>
            <a:lstStyle/>
            <a:p>
              <a:r>
                <a:rPr lang="en-US" sz="4000" spc="-150">
                  <a:latin typeface="Arial Black"/>
                </a:rPr>
                <a:t>ENERGY</a:t>
              </a:r>
              <a:endParaRPr lang="en-US" sz="4000" spc="-150"/>
            </a:p>
          </p:txBody>
        </p:sp>
      </p:grpSp>
      <p:grpSp>
        <p:nvGrpSpPr>
          <p:cNvPr id="119" name="Group 118">
            <a:extLst>
              <a:ext uri="{FF2B5EF4-FFF2-40B4-BE49-F238E27FC236}">
                <a16:creationId xmlns:a16="http://schemas.microsoft.com/office/drawing/2014/main" id="{EB86F01D-575A-064F-B489-1D64004F588F}"/>
              </a:ext>
            </a:extLst>
          </p:cNvPr>
          <p:cNvGrpSpPr/>
          <p:nvPr/>
        </p:nvGrpSpPr>
        <p:grpSpPr>
          <a:xfrm>
            <a:off x="3219503" y="2098617"/>
            <a:ext cx="4458245" cy="1354071"/>
            <a:chOff x="422878" y="2551950"/>
            <a:chExt cx="4458245" cy="1354071"/>
          </a:xfrm>
        </p:grpSpPr>
        <p:pic>
          <p:nvPicPr>
            <p:cNvPr id="120" name="Picture 119">
              <a:extLst>
                <a:ext uri="{FF2B5EF4-FFF2-40B4-BE49-F238E27FC236}">
                  <a16:creationId xmlns:a16="http://schemas.microsoft.com/office/drawing/2014/main" id="{5E521E70-E4E8-0D4C-9D8A-72E74D03D7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878" y="2551950"/>
              <a:ext cx="910937" cy="910937"/>
            </a:xfrm>
            <a:prstGeom prst="rect">
              <a:avLst/>
            </a:prstGeom>
          </p:spPr>
        </p:pic>
        <p:sp>
          <p:nvSpPr>
            <p:cNvPr id="121" name="TextBox 120">
              <a:extLst>
                <a:ext uri="{FF2B5EF4-FFF2-40B4-BE49-F238E27FC236}">
                  <a16:creationId xmlns:a16="http://schemas.microsoft.com/office/drawing/2014/main" id="{92EC43AB-ED4F-3D45-89C7-687B73569594}"/>
                </a:ext>
              </a:extLst>
            </p:cNvPr>
            <p:cNvSpPr txBox="1"/>
            <p:nvPr/>
          </p:nvSpPr>
          <p:spPr>
            <a:xfrm>
              <a:off x="1369959" y="2750383"/>
              <a:ext cx="3511164" cy="303955"/>
            </a:xfrm>
            <a:prstGeom prst="rect">
              <a:avLst/>
            </a:prstGeom>
            <a:noFill/>
          </p:spPr>
          <p:txBody>
            <a:bodyPr wrap="square" lIns="0" tIns="0" rIns="0" bIns="0" rtlCol="0">
              <a:noAutofit/>
            </a:bodyPr>
            <a:lstStyle/>
            <a:p>
              <a:r>
                <a:rPr lang="en-US">
                  <a:solidFill>
                    <a:schemeClr val="accent1"/>
                  </a:solidFill>
                  <a:latin typeface="Arial Black"/>
                </a:rPr>
                <a:t>PORTFOLIO MANAGEMENT</a:t>
              </a:r>
              <a:endParaRPr lang="en-US">
                <a:solidFill>
                  <a:schemeClr val="accent1"/>
                </a:solidFill>
              </a:endParaRPr>
            </a:p>
          </p:txBody>
        </p:sp>
        <p:sp>
          <p:nvSpPr>
            <p:cNvPr id="122" name="TextBox 121">
              <a:extLst>
                <a:ext uri="{FF2B5EF4-FFF2-40B4-BE49-F238E27FC236}">
                  <a16:creationId xmlns:a16="http://schemas.microsoft.com/office/drawing/2014/main" id="{22F4FC52-FA33-AC4A-9133-4C3BEBCEB44E}"/>
                </a:ext>
              </a:extLst>
            </p:cNvPr>
            <p:cNvSpPr txBox="1"/>
            <p:nvPr/>
          </p:nvSpPr>
          <p:spPr>
            <a:xfrm>
              <a:off x="1369959" y="2978780"/>
              <a:ext cx="2699220" cy="435487"/>
            </a:xfrm>
            <a:prstGeom prst="rect">
              <a:avLst/>
            </a:prstGeom>
            <a:noFill/>
          </p:spPr>
          <p:txBody>
            <a:bodyPr wrap="square" lIns="0" tIns="0" rIns="0" bIns="0" rtlCol="0">
              <a:noAutofit/>
            </a:bodyPr>
            <a:lstStyle/>
            <a:p>
              <a:r>
                <a:rPr lang="en-US" sz="1200" dirty="0">
                  <a:solidFill>
                    <a:schemeClr val="accent1"/>
                  </a:solidFill>
                  <a:cs typeface="Arial" pitchFamily="34" charset="0"/>
                </a:rPr>
                <a:t>with flexible enterprise dashboards to make informed decisions with</a:t>
              </a:r>
              <a:endParaRPr lang="en-US" sz="1200" dirty="0">
                <a:solidFill>
                  <a:schemeClr val="accent1"/>
                </a:solidFill>
              </a:endParaRPr>
            </a:p>
          </p:txBody>
        </p:sp>
        <p:sp>
          <p:nvSpPr>
            <p:cNvPr id="123" name="TextBox 122">
              <a:extLst>
                <a:ext uri="{FF2B5EF4-FFF2-40B4-BE49-F238E27FC236}">
                  <a16:creationId xmlns:a16="http://schemas.microsoft.com/office/drawing/2014/main" id="{2D603CD5-A486-1B4A-8EF2-479ED1E08725}"/>
                </a:ext>
              </a:extLst>
            </p:cNvPr>
            <p:cNvSpPr txBox="1"/>
            <p:nvPr/>
          </p:nvSpPr>
          <p:spPr>
            <a:xfrm>
              <a:off x="1362312" y="3355914"/>
              <a:ext cx="1616079" cy="307795"/>
            </a:xfrm>
            <a:prstGeom prst="rect">
              <a:avLst/>
            </a:prstGeom>
            <a:noFill/>
          </p:spPr>
          <p:txBody>
            <a:bodyPr wrap="square" lIns="0" tIns="0" rIns="0" bIns="0" rtlCol="0">
              <a:noAutofit/>
            </a:bodyPr>
            <a:lstStyle/>
            <a:p>
              <a:r>
                <a:rPr lang="en-US">
                  <a:solidFill>
                    <a:schemeClr val="accent1"/>
                  </a:solidFill>
                  <a:latin typeface="Arial Black"/>
                </a:rPr>
                <a:t>REAL-TIME</a:t>
              </a:r>
              <a:endParaRPr lang="en-US">
                <a:solidFill>
                  <a:schemeClr val="accent1"/>
                </a:solidFill>
              </a:endParaRPr>
            </a:p>
          </p:txBody>
        </p:sp>
        <p:sp>
          <p:nvSpPr>
            <p:cNvPr id="124" name="TextBox 123">
              <a:extLst>
                <a:ext uri="{FF2B5EF4-FFF2-40B4-BE49-F238E27FC236}">
                  <a16:creationId xmlns:a16="http://schemas.microsoft.com/office/drawing/2014/main" id="{F901F386-64EB-D34D-A74A-97A62D954E14}"/>
                </a:ext>
              </a:extLst>
            </p:cNvPr>
            <p:cNvSpPr txBox="1"/>
            <p:nvPr/>
          </p:nvSpPr>
          <p:spPr>
            <a:xfrm>
              <a:off x="2782080" y="3275102"/>
              <a:ext cx="1616079" cy="630919"/>
            </a:xfrm>
            <a:prstGeom prst="rect">
              <a:avLst/>
            </a:prstGeom>
            <a:noFill/>
          </p:spPr>
          <p:txBody>
            <a:bodyPr wrap="square" lIns="0" tIns="0" rIns="0" bIns="0" rtlCol="0">
              <a:noAutofit/>
            </a:bodyPr>
            <a:lstStyle/>
            <a:p>
              <a:r>
                <a:rPr lang="en-US" sz="4000" spc="-150">
                  <a:solidFill>
                    <a:schemeClr val="accent1"/>
                  </a:solidFill>
                  <a:latin typeface="Arial Black"/>
                </a:rPr>
                <a:t>DATA</a:t>
              </a:r>
              <a:endParaRPr lang="en-US" sz="4000" spc="-150">
                <a:solidFill>
                  <a:schemeClr val="accent1"/>
                </a:solidFill>
              </a:endParaRPr>
            </a:p>
          </p:txBody>
        </p:sp>
      </p:grpSp>
      <p:grpSp>
        <p:nvGrpSpPr>
          <p:cNvPr id="125" name="Group 124">
            <a:extLst>
              <a:ext uri="{FF2B5EF4-FFF2-40B4-BE49-F238E27FC236}">
                <a16:creationId xmlns:a16="http://schemas.microsoft.com/office/drawing/2014/main" id="{EF81AEEF-D525-854B-B596-94996325D72F}"/>
              </a:ext>
            </a:extLst>
          </p:cNvPr>
          <p:cNvGrpSpPr/>
          <p:nvPr/>
        </p:nvGrpSpPr>
        <p:grpSpPr>
          <a:xfrm>
            <a:off x="3786655" y="4042340"/>
            <a:ext cx="6048703" cy="1991880"/>
            <a:chOff x="3963507" y="5031321"/>
            <a:chExt cx="6048703" cy="1991880"/>
          </a:xfrm>
        </p:grpSpPr>
        <p:pic>
          <p:nvPicPr>
            <p:cNvPr id="126" name="Picture 125">
              <a:extLst>
                <a:ext uri="{FF2B5EF4-FFF2-40B4-BE49-F238E27FC236}">
                  <a16:creationId xmlns:a16="http://schemas.microsoft.com/office/drawing/2014/main" id="{9A364E94-B951-9141-ACA4-ABA8840BEE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3507" y="5031321"/>
              <a:ext cx="774441" cy="774441"/>
            </a:xfrm>
            <a:prstGeom prst="rect">
              <a:avLst/>
            </a:prstGeom>
          </p:spPr>
        </p:pic>
        <p:sp>
          <p:nvSpPr>
            <p:cNvPr id="127" name="TextBox 126">
              <a:extLst>
                <a:ext uri="{FF2B5EF4-FFF2-40B4-BE49-F238E27FC236}">
                  <a16:creationId xmlns:a16="http://schemas.microsoft.com/office/drawing/2014/main" id="{663EAD39-F879-6F42-8EF1-28B58E3BF814}"/>
                </a:ext>
              </a:extLst>
            </p:cNvPr>
            <p:cNvSpPr txBox="1"/>
            <p:nvPr/>
          </p:nvSpPr>
          <p:spPr>
            <a:xfrm>
              <a:off x="4762275" y="5703972"/>
              <a:ext cx="5249935" cy="1319229"/>
            </a:xfrm>
            <a:prstGeom prst="rect">
              <a:avLst/>
            </a:prstGeom>
            <a:noFill/>
          </p:spPr>
          <p:txBody>
            <a:bodyPr wrap="square" lIns="0" tIns="0" rIns="0" bIns="0" rtlCol="0">
              <a:noAutofit/>
            </a:bodyPr>
            <a:lstStyle/>
            <a:p>
              <a:r>
                <a:rPr lang="en-US">
                  <a:solidFill>
                    <a:schemeClr val="accent1"/>
                  </a:solidFill>
                  <a:latin typeface="Arial Black"/>
                </a:rPr>
                <a:t>IMPROVEMENT</a:t>
              </a:r>
              <a:endParaRPr lang="en-US">
                <a:solidFill>
                  <a:schemeClr val="accent1"/>
                </a:solidFill>
              </a:endParaRPr>
            </a:p>
          </p:txBody>
        </p:sp>
        <p:sp>
          <p:nvSpPr>
            <p:cNvPr id="128" name="Rectangle 127">
              <a:extLst>
                <a:ext uri="{FF2B5EF4-FFF2-40B4-BE49-F238E27FC236}">
                  <a16:creationId xmlns:a16="http://schemas.microsoft.com/office/drawing/2014/main" id="{3D8AB8FA-C693-1147-92B6-B94EB94A26B6}"/>
                </a:ext>
              </a:extLst>
            </p:cNvPr>
            <p:cNvSpPr/>
            <p:nvPr/>
          </p:nvSpPr>
          <p:spPr>
            <a:xfrm>
              <a:off x="4673033" y="5907553"/>
              <a:ext cx="2800767" cy="461665"/>
            </a:xfrm>
            <a:prstGeom prst="rect">
              <a:avLst/>
            </a:prstGeom>
          </p:spPr>
          <p:txBody>
            <a:bodyPr wrap="square">
              <a:spAutoFit/>
            </a:bodyPr>
            <a:lstStyle/>
            <a:p>
              <a:r>
                <a:rPr lang="en-GB" sz="1200">
                  <a:solidFill>
                    <a:schemeClr val="accent1"/>
                  </a:solidFill>
                </a:rPr>
                <a:t>through increased temperature, humidity and air quality control</a:t>
              </a:r>
              <a:endParaRPr lang="en-US" sz="1200">
                <a:solidFill>
                  <a:schemeClr val="accent1"/>
                </a:solidFill>
              </a:endParaRPr>
            </a:p>
          </p:txBody>
        </p:sp>
        <p:sp>
          <p:nvSpPr>
            <p:cNvPr id="129" name="TextBox 128">
              <a:extLst>
                <a:ext uri="{FF2B5EF4-FFF2-40B4-BE49-F238E27FC236}">
                  <a16:creationId xmlns:a16="http://schemas.microsoft.com/office/drawing/2014/main" id="{D42F24A7-06FA-724D-8898-D2769593DDB8}"/>
                </a:ext>
              </a:extLst>
            </p:cNvPr>
            <p:cNvSpPr txBox="1"/>
            <p:nvPr/>
          </p:nvSpPr>
          <p:spPr>
            <a:xfrm>
              <a:off x="4782924" y="5047855"/>
              <a:ext cx="2007906" cy="402523"/>
            </a:xfrm>
            <a:prstGeom prst="rect">
              <a:avLst/>
            </a:prstGeom>
            <a:noFill/>
          </p:spPr>
          <p:txBody>
            <a:bodyPr wrap="square" lIns="0" tIns="0" rIns="0" bIns="0" rtlCol="0">
              <a:noAutofit/>
            </a:bodyPr>
            <a:lstStyle/>
            <a:p>
              <a:r>
                <a:rPr lang="en-US" dirty="0">
                  <a:solidFill>
                    <a:schemeClr val="accent1"/>
                  </a:solidFill>
                  <a:latin typeface="Arial Black"/>
                </a:rPr>
                <a:t>EMPLOYEE</a:t>
              </a:r>
            </a:p>
          </p:txBody>
        </p:sp>
        <p:sp>
          <p:nvSpPr>
            <p:cNvPr id="130" name="TextBox 129">
              <a:extLst>
                <a:ext uri="{FF2B5EF4-FFF2-40B4-BE49-F238E27FC236}">
                  <a16:creationId xmlns:a16="http://schemas.microsoft.com/office/drawing/2014/main" id="{79BD5C03-A7B7-D94A-B06C-66B5A64B4CC9}"/>
                </a:ext>
              </a:extLst>
            </p:cNvPr>
            <p:cNvSpPr txBox="1"/>
            <p:nvPr/>
          </p:nvSpPr>
          <p:spPr>
            <a:xfrm>
              <a:off x="4771229" y="5210030"/>
              <a:ext cx="4824374" cy="517693"/>
            </a:xfrm>
            <a:prstGeom prst="rect">
              <a:avLst/>
            </a:prstGeom>
            <a:noFill/>
          </p:spPr>
          <p:txBody>
            <a:bodyPr wrap="square" lIns="0" tIns="0" rIns="0" bIns="0" rtlCol="0">
              <a:noAutofit/>
            </a:bodyPr>
            <a:lstStyle/>
            <a:p>
              <a:r>
                <a:rPr lang="en-US" sz="4000" spc="-150">
                  <a:solidFill>
                    <a:schemeClr val="accent1"/>
                  </a:solidFill>
                  <a:latin typeface="Arial Black"/>
                </a:rPr>
                <a:t>PRODUCTIVITY</a:t>
              </a:r>
              <a:endParaRPr lang="en-US" sz="4000" spc="-150">
                <a:solidFill>
                  <a:schemeClr val="accent1"/>
                </a:solidFill>
              </a:endParaRPr>
            </a:p>
          </p:txBody>
        </p:sp>
      </p:grpSp>
      <p:grpSp>
        <p:nvGrpSpPr>
          <p:cNvPr id="138" name="Group 137">
            <a:extLst>
              <a:ext uri="{FF2B5EF4-FFF2-40B4-BE49-F238E27FC236}">
                <a16:creationId xmlns:a16="http://schemas.microsoft.com/office/drawing/2014/main" id="{627F0B92-72E2-9C4D-9D8A-AC00CC89172C}"/>
              </a:ext>
            </a:extLst>
          </p:cNvPr>
          <p:cNvGrpSpPr/>
          <p:nvPr/>
        </p:nvGrpSpPr>
        <p:grpSpPr>
          <a:xfrm>
            <a:off x="338789" y="5204459"/>
            <a:ext cx="5446364" cy="1417828"/>
            <a:chOff x="334937" y="5187808"/>
            <a:chExt cx="5446364" cy="1417828"/>
          </a:xfrm>
        </p:grpSpPr>
        <p:grpSp>
          <p:nvGrpSpPr>
            <p:cNvPr id="139" name="Group 138">
              <a:extLst>
                <a:ext uri="{FF2B5EF4-FFF2-40B4-BE49-F238E27FC236}">
                  <a16:creationId xmlns:a16="http://schemas.microsoft.com/office/drawing/2014/main" id="{26890EBA-7C9F-D043-B912-783C0BD98FE5}"/>
                </a:ext>
              </a:extLst>
            </p:cNvPr>
            <p:cNvGrpSpPr/>
            <p:nvPr/>
          </p:nvGrpSpPr>
          <p:grpSpPr>
            <a:xfrm>
              <a:off x="334937" y="5187808"/>
              <a:ext cx="4590906" cy="1417828"/>
              <a:chOff x="361033" y="5430650"/>
              <a:chExt cx="4590906" cy="1417828"/>
            </a:xfrm>
          </p:grpSpPr>
          <p:sp>
            <p:nvSpPr>
              <p:cNvPr id="142" name="TextBox 141">
                <a:extLst>
                  <a:ext uri="{FF2B5EF4-FFF2-40B4-BE49-F238E27FC236}">
                    <a16:creationId xmlns:a16="http://schemas.microsoft.com/office/drawing/2014/main" id="{740D3970-E459-7A4B-BB53-7ED8CEA30982}"/>
                  </a:ext>
                </a:extLst>
              </p:cNvPr>
              <p:cNvSpPr txBox="1"/>
              <p:nvPr/>
            </p:nvSpPr>
            <p:spPr>
              <a:xfrm>
                <a:off x="1253668" y="5483871"/>
                <a:ext cx="2796045" cy="303955"/>
              </a:xfrm>
              <a:prstGeom prst="rect">
                <a:avLst/>
              </a:prstGeom>
              <a:noFill/>
            </p:spPr>
            <p:txBody>
              <a:bodyPr wrap="square" lIns="0" tIns="0" rIns="0" bIns="0" rtlCol="0">
                <a:noAutofit/>
              </a:bodyPr>
              <a:lstStyle/>
              <a:p>
                <a:r>
                  <a:rPr lang="en-US">
                    <a:latin typeface="Arial Black"/>
                  </a:rPr>
                  <a:t>REDUCE ESTATE</a:t>
                </a:r>
                <a:endParaRPr lang="en-US"/>
              </a:p>
            </p:txBody>
          </p:sp>
          <p:sp>
            <p:nvSpPr>
              <p:cNvPr id="143" name="TextBox 142">
                <a:extLst>
                  <a:ext uri="{FF2B5EF4-FFF2-40B4-BE49-F238E27FC236}">
                    <a16:creationId xmlns:a16="http://schemas.microsoft.com/office/drawing/2014/main" id="{9CD01600-A314-374E-9C18-2BA9C8661F7C}"/>
                  </a:ext>
                </a:extLst>
              </p:cNvPr>
              <p:cNvSpPr txBox="1"/>
              <p:nvPr/>
            </p:nvSpPr>
            <p:spPr>
              <a:xfrm>
                <a:off x="1253668" y="6153825"/>
                <a:ext cx="3698271" cy="303955"/>
              </a:xfrm>
              <a:prstGeom prst="rect">
                <a:avLst/>
              </a:prstGeom>
              <a:noFill/>
            </p:spPr>
            <p:txBody>
              <a:bodyPr wrap="square" lIns="0" tIns="0" rIns="0" bIns="0" rtlCol="0">
                <a:noAutofit/>
              </a:bodyPr>
              <a:lstStyle/>
              <a:p>
                <a:r>
                  <a:rPr lang="en-US">
                    <a:latin typeface="Arial Black"/>
                  </a:rPr>
                  <a:t>COMPLAINTS</a:t>
                </a:r>
                <a:endParaRPr lang="en-US"/>
              </a:p>
            </p:txBody>
          </p:sp>
          <p:sp>
            <p:nvSpPr>
              <p:cNvPr id="144" name="TextBox 143">
                <a:extLst>
                  <a:ext uri="{FF2B5EF4-FFF2-40B4-BE49-F238E27FC236}">
                    <a16:creationId xmlns:a16="http://schemas.microsoft.com/office/drawing/2014/main" id="{6B8AD523-2663-A148-B559-E9003879F8BC}"/>
                  </a:ext>
                </a:extLst>
              </p:cNvPr>
              <p:cNvSpPr txBox="1"/>
              <p:nvPr/>
            </p:nvSpPr>
            <p:spPr>
              <a:xfrm>
                <a:off x="1282101" y="6395017"/>
                <a:ext cx="1912636" cy="453461"/>
              </a:xfrm>
              <a:prstGeom prst="rect">
                <a:avLst/>
              </a:prstGeom>
              <a:noFill/>
            </p:spPr>
            <p:txBody>
              <a:bodyPr wrap="square" lIns="0" tIns="0" rIns="0" bIns="0" rtlCol="0">
                <a:noAutofit/>
              </a:bodyPr>
              <a:lstStyle/>
              <a:p>
                <a:r>
                  <a:rPr lang="en-US" sz="1200"/>
                  <a:t>with real time temperature adjustments</a:t>
                </a:r>
              </a:p>
            </p:txBody>
          </p:sp>
          <p:pic>
            <p:nvPicPr>
              <p:cNvPr id="146" name="Picture 145">
                <a:extLst>
                  <a:ext uri="{FF2B5EF4-FFF2-40B4-BE49-F238E27FC236}">
                    <a16:creationId xmlns:a16="http://schemas.microsoft.com/office/drawing/2014/main" id="{323DB875-D136-AA4B-9E8F-3EECD12511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033" y="5430650"/>
                <a:ext cx="893557" cy="893557"/>
              </a:xfrm>
              <a:prstGeom prst="rect">
                <a:avLst/>
              </a:prstGeom>
            </p:spPr>
          </p:pic>
        </p:grpSp>
        <p:sp>
          <p:nvSpPr>
            <p:cNvPr id="140" name="TextBox 139">
              <a:extLst>
                <a:ext uri="{FF2B5EF4-FFF2-40B4-BE49-F238E27FC236}">
                  <a16:creationId xmlns:a16="http://schemas.microsoft.com/office/drawing/2014/main" id="{1F7697CC-C0E3-8F48-9ACF-98413CA15430}"/>
                </a:ext>
              </a:extLst>
            </p:cNvPr>
            <p:cNvSpPr txBox="1"/>
            <p:nvPr/>
          </p:nvSpPr>
          <p:spPr>
            <a:xfrm>
              <a:off x="1224879" y="5411145"/>
              <a:ext cx="4556422" cy="517693"/>
            </a:xfrm>
            <a:prstGeom prst="rect">
              <a:avLst/>
            </a:prstGeom>
            <a:noFill/>
          </p:spPr>
          <p:txBody>
            <a:bodyPr wrap="square" lIns="0" tIns="0" rIns="0" bIns="0" rtlCol="0">
              <a:noAutofit/>
            </a:bodyPr>
            <a:lstStyle/>
            <a:p>
              <a:r>
                <a:rPr lang="en-US" sz="4000" spc="-150">
                  <a:latin typeface="Arial Black"/>
                </a:rPr>
                <a:t>TEMPERATURE</a:t>
              </a:r>
              <a:endParaRPr lang="en-US" sz="4000" spc="-150"/>
            </a:p>
          </p:txBody>
        </p:sp>
      </p:grpSp>
      <p:grpSp>
        <p:nvGrpSpPr>
          <p:cNvPr id="147" name="Group 146">
            <a:extLst>
              <a:ext uri="{FF2B5EF4-FFF2-40B4-BE49-F238E27FC236}">
                <a16:creationId xmlns:a16="http://schemas.microsoft.com/office/drawing/2014/main" id="{2D1356B5-925B-FD40-B3CA-187431279576}"/>
              </a:ext>
            </a:extLst>
          </p:cNvPr>
          <p:cNvGrpSpPr/>
          <p:nvPr/>
        </p:nvGrpSpPr>
        <p:grpSpPr>
          <a:xfrm>
            <a:off x="389827" y="3183501"/>
            <a:ext cx="4683153" cy="1491746"/>
            <a:chOff x="393416" y="3596751"/>
            <a:chExt cx="4683153" cy="1491746"/>
          </a:xfrm>
        </p:grpSpPr>
        <p:grpSp>
          <p:nvGrpSpPr>
            <p:cNvPr id="148" name="Group 147">
              <a:extLst>
                <a:ext uri="{FF2B5EF4-FFF2-40B4-BE49-F238E27FC236}">
                  <a16:creationId xmlns:a16="http://schemas.microsoft.com/office/drawing/2014/main" id="{40151ACE-6535-9043-A84A-C1155EFAECE3}"/>
                </a:ext>
              </a:extLst>
            </p:cNvPr>
            <p:cNvGrpSpPr/>
            <p:nvPr/>
          </p:nvGrpSpPr>
          <p:grpSpPr>
            <a:xfrm>
              <a:off x="393416" y="3596751"/>
              <a:ext cx="4033892" cy="1491746"/>
              <a:chOff x="393416" y="3703732"/>
              <a:chExt cx="4033892" cy="1491746"/>
            </a:xfrm>
          </p:grpSpPr>
          <p:sp>
            <p:nvSpPr>
              <p:cNvPr id="150" name="TextBox 149">
                <a:extLst>
                  <a:ext uri="{FF2B5EF4-FFF2-40B4-BE49-F238E27FC236}">
                    <a16:creationId xmlns:a16="http://schemas.microsoft.com/office/drawing/2014/main" id="{EC8ECF04-6D08-FA43-AB67-37ED7F34E84A}"/>
                  </a:ext>
                </a:extLst>
              </p:cNvPr>
              <p:cNvSpPr txBox="1"/>
              <p:nvPr/>
            </p:nvSpPr>
            <p:spPr>
              <a:xfrm>
                <a:off x="1316220" y="3766653"/>
                <a:ext cx="3111088" cy="303955"/>
              </a:xfrm>
              <a:prstGeom prst="rect">
                <a:avLst/>
              </a:prstGeom>
              <a:noFill/>
            </p:spPr>
            <p:txBody>
              <a:bodyPr wrap="square" lIns="0" tIns="0" rIns="0" bIns="0" rtlCol="0">
                <a:noAutofit/>
              </a:bodyPr>
              <a:lstStyle/>
              <a:p>
                <a:r>
                  <a:rPr lang="en-US">
                    <a:latin typeface="Arial Black"/>
                  </a:rPr>
                  <a:t>REMOTE</a:t>
                </a:r>
                <a:endParaRPr lang="en-US"/>
              </a:p>
            </p:txBody>
          </p:sp>
          <p:sp>
            <p:nvSpPr>
              <p:cNvPr id="151" name="TextBox 150">
                <a:extLst>
                  <a:ext uri="{FF2B5EF4-FFF2-40B4-BE49-F238E27FC236}">
                    <a16:creationId xmlns:a16="http://schemas.microsoft.com/office/drawing/2014/main" id="{6240956B-BF43-DF47-B620-9A8F46E33C6F}"/>
                  </a:ext>
                </a:extLst>
              </p:cNvPr>
              <p:cNvSpPr txBox="1"/>
              <p:nvPr/>
            </p:nvSpPr>
            <p:spPr>
              <a:xfrm>
                <a:off x="1316220" y="4430450"/>
                <a:ext cx="2699220" cy="435487"/>
              </a:xfrm>
              <a:prstGeom prst="rect">
                <a:avLst/>
              </a:prstGeom>
              <a:noFill/>
            </p:spPr>
            <p:txBody>
              <a:bodyPr wrap="square" lIns="0" tIns="0" rIns="0" bIns="0" rtlCol="0">
                <a:noAutofit/>
              </a:bodyPr>
              <a:lstStyle/>
              <a:p>
                <a:r>
                  <a:rPr lang="en-US" sz="1200">
                    <a:cs typeface="Arial" pitchFamily="34" charset="0"/>
                  </a:rPr>
                  <a:t>allows you to see your sites and trouble shoot remotely</a:t>
                </a:r>
                <a:endParaRPr lang="en-US" sz="1200"/>
              </a:p>
            </p:txBody>
          </p:sp>
          <p:sp>
            <p:nvSpPr>
              <p:cNvPr id="152" name="TextBox 151">
                <a:extLst>
                  <a:ext uri="{FF2B5EF4-FFF2-40B4-BE49-F238E27FC236}">
                    <a16:creationId xmlns:a16="http://schemas.microsoft.com/office/drawing/2014/main" id="{30CCB2B2-D83C-B542-833F-67DD8BA54E2A}"/>
                  </a:ext>
                </a:extLst>
              </p:cNvPr>
              <p:cNvSpPr txBox="1"/>
              <p:nvPr/>
            </p:nvSpPr>
            <p:spPr>
              <a:xfrm>
                <a:off x="2370292" y="4583728"/>
                <a:ext cx="1616079" cy="307795"/>
              </a:xfrm>
              <a:prstGeom prst="rect">
                <a:avLst/>
              </a:prstGeom>
              <a:noFill/>
            </p:spPr>
            <p:txBody>
              <a:bodyPr wrap="square" lIns="0" tIns="0" rIns="0" bIns="0" rtlCol="0">
                <a:noAutofit/>
              </a:bodyPr>
              <a:lstStyle/>
              <a:p>
                <a:r>
                  <a:rPr lang="en-US" dirty="0">
                    <a:latin typeface="Arial Black"/>
                  </a:rPr>
                  <a:t>REDUCING</a:t>
                </a:r>
                <a:endParaRPr lang="en-US" dirty="0"/>
              </a:p>
            </p:txBody>
          </p:sp>
          <p:sp>
            <p:nvSpPr>
              <p:cNvPr id="154" name="TextBox 153">
                <a:extLst>
                  <a:ext uri="{FF2B5EF4-FFF2-40B4-BE49-F238E27FC236}">
                    <a16:creationId xmlns:a16="http://schemas.microsoft.com/office/drawing/2014/main" id="{BEEC33F8-297D-B145-A11B-99343D2F9138}"/>
                  </a:ext>
                </a:extLst>
              </p:cNvPr>
              <p:cNvSpPr txBox="1"/>
              <p:nvPr/>
            </p:nvSpPr>
            <p:spPr>
              <a:xfrm>
                <a:off x="1313644" y="4806807"/>
                <a:ext cx="2251121" cy="388671"/>
              </a:xfrm>
              <a:prstGeom prst="rect">
                <a:avLst/>
              </a:prstGeom>
              <a:noFill/>
            </p:spPr>
            <p:txBody>
              <a:bodyPr wrap="square" lIns="0" tIns="0" rIns="0" bIns="0" rtlCol="0">
                <a:noAutofit/>
              </a:bodyPr>
              <a:lstStyle/>
              <a:p>
                <a:r>
                  <a:rPr lang="en-US">
                    <a:latin typeface="Arial Black"/>
                  </a:rPr>
                  <a:t>ONSITE VISITS</a:t>
                </a:r>
                <a:endParaRPr lang="en-US"/>
              </a:p>
            </p:txBody>
          </p:sp>
          <p:pic>
            <p:nvPicPr>
              <p:cNvPr id="156" name="Picture 155">
                <a:extLst>
                  <a:ext uri="{FF2B5EF4-FFF2-40B4-BE49-F238E27FC236}">
                    <a16:creationId xmlns:a16="http://schemas.microsoft.com/office/drawing/2014/main" id="{DDD57993-ECA9-AA43-A072-29E6B107D3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3416" y="3703732"/>
                <a:ext cx="841529" cy="841529"/>
              </a:xfrm>
              <a:prstGeom prst="rect">
                <a:avLst/>
              </a:prstGeom>
            </p:spPr>
          </p:pic>
        </p:grpSp>
        <p:sp>
          <p:nvSpPr>
            <p:cNvPr id="149" name="TextBox 148">
              <a:extLst>
                <a:ext uri="{FF2B5EF4-FFF2-40B4-BE49-F238E27FC236}">
                  <a16:creationId xmlns:a16="http://schemas.microsoft.com/office/drawing/2014/main" id="{52A00605-874B-704E-A10C-97ACB4872A8E}"/>
                </a:ext>
              </a:extLst>
            </p:cNvPr>
            <p:cNvSpPr txBox="1"/>
            <p:nvPr/>
          </p:nvSpPr>
          <p:spPr>
            <a:xfrm>
              <a:off x="1280962" y="3826461"/>
              <a:ext cx="3795607" cy="517693"/>
            </a:xfrm>
            <a:prstGeom prst="rect">
              <a:avLst/>
            </a:prstGeom>
            <a:noFill/>
          </p:spPr>
          <p:txBody>
            <a:bodyPr wrap="square" lIns="0" tIns="0" rIns="0" bIns="0" rtlCol="0">
              <a:noAutofit/>
            </a:bodyPr>
            <a:lstStyle/>
            <a:p>
              <a:r>
                <a:rPr lang="en-US" sz="4000" spc="-150">
                  <a:latin typeface="Arial Black"/>
                </a:rPr>
                <a:t>MONITORING</a:t>
              </a:r>
              <a:endParaRPr lang="en-US" sz="4000" spc="-150"/>
            </a:p>
          </p:txBody>
        </p:sp>
      </p:grpSp>
    </p:spTree>
    <p:extLst>
      <p:ext uri="{BB962C8B-B14F-4D97-AF65-F5344CB8AC3E}">
        <p14:creationId xmlns:p14="http://schemas.microsoft.com/office/powerpoint/2010/main" val="26632682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34F271-2ED6-4446-ADDD-A322237667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62031" y="333547"/>
            <a:ext cx="7067938"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Non-food </a:t>
            </a:r>
            <a:r>
              <a:rPr lang="en-GB"/>
              <a:t>retail</a:t>
            </a:r>
          </a:p>
        </p:txBody>
      </p:sp>
      <p:sp>
        <p:nvSpPr>
          <p:cNvPr id="101" name="TextBox 100">
            <a:extLst>
              <a:ext uri="{FF2B5EF4-FFF2-40B4-BE49-F238E27FC236}">
                <a16:creationId xmlns:a16="http://schemas.microsoft.com/office/drawing/2014/main" id="{4C1A3991-00A9-594F-A3E1-D0E6A961440C}"/>
              </a:ext>
            </a:extLst>
          </p:cNvPr>
          <p:cNvSpPr txBox="1"/>
          <p:nvPr/>
        </p:nvSpPr>
        <p:spPr>
          <a:xfrm>
            <a:off x="1033532" y="2841461"/>
            <a:ext cx="1651352" cy="954107"/>
          </a:xfrm>
          <a:prstGeom prst="rect">
            <a:avLst/>
          </a:prstGeom>
          <a:noFill/>
        </p:spPr>
        <p:txBody>
          <a:bodyPr wrap="square" rtlCol="0">
            <a:spAutoFit/>
          </a:bodyPr>
          <a:lstStyle/>
          <a:p>
            <a:r>
              <a:rPr lang="en-GB" sz="1400" b="1">
                <a:solidFill>
                  <a:schemeClr val="accent1"/>
                </a:solidFill>
                <a:latin typeface="+mj-lt"/>
              </a:rPr>
              <a:t>REDUCE ENERGY BY</a:t>
            </a:r>
          </a:p>
          <a:p>
            <a:r>
              <a:rPr lang="en-GB" sz="1400"/>
              <a:t>Through HVAC &amp; Lighting Control</a:t>
            </a:r>
          </a:p>
        </p:txBody>
      </p:sp>
      <p:sp>
        <p:nvSpPr>
          <p:cNvPr id="102" name="TextBox 101">
            <a:extLst>
              <a:ext uri="{FF2B5EF4-FFF2-40B4-BE49-F238E27FC236}">
                <a16:creationId xmlns:a16="http://schemas.microsoft.com/office/drawing/2014/main" id="{84F66797-2807-2944-8364-7465FF9666B0}"/>
              </a:ext>
            </a:extLst>
          </p:cNvPr>
          <p:cNvSpPr txBox="1"/>
          <p:nvPr/>
        </p:nvSpPr>
        <p:spPr>
          <a:xfrm>
            <a:off x="1036714" y="4708527"/>
            <a:ext cx="2116913" cy="1169551"/>
          </a:xfrm>
          <a:prstGeom prst="rect">
            <a:avLst/>
          </a:prstGeom>
          <a:noFill/>
        </p:spPr>
        <p:txBody>
          <a:bodyPr wrap="square" rtlCol="0">
            <a:spAutoFit/>
          </a:bodyPr>
          <a:lstStyle/>
          <a:p>
            <a:r>
              <a:rPr lang="en-GB" sz="1400" b="1">
                <a:solidFill>
                  <a:schemeClr val="accent1"/>
                </a:solidFill>
                <a:latin typeface="+mj-lt"/>
              </a:rPr>
              <a:t>CRITICAL ALARM MONITORING</a:t>
            </a:r>
          </a:p>
          <a:p>
            <a:r>
              <a:rPr lang="en-GB" sz="1400"/>
              <a:t>React immediately to issues on site to reduce downtime</a:t>
            </a:r>
            <a:endParaRPr lang="en-GB" sz="1400" b="1">
              <a:latin typeface="+mj-lt"/>
            </a:endParaRPr>
          </a:p>
        </p:txBody>
      </p:sp>
      <p:sp>
        <p:nvSpPr>
          <p:cNvPr id="104" name="TextBox 103">
            <a:extLst>
              <a:ext uri="{FF2B5EF4-FFF2-40B4-BE49-F238E27FC236}">
                <a16:creationId xmlns:a16="http://schemas.microsoft.com/office/drawing/2014/main" id="{C8354875-6C2D-4D45-AEB9-08FC12680581}"/>
              </a:ext>
            </a:extLst>
          </p:cNvPr>
          <p:cNvSpPr txBox="1"/>
          <p:nvPr/>
        </p:nvSpPr>
        <p:spPr>
          <a:xfrm>
            <a:off x="1044473" y="835708"/>
            <a:ext cx="2560204" cy="1169551"/>
          </a:xfrm>
          <a:prstGeom prst="rect">
            <a:avLst/>
          </a:prstGeom>
          <a:noFill/>
        </p:spPr>
        <p:txBody>
          <a:bodyPr wrap="square" rtlCol="0">
            <a:spAutoFit/>
          </a:bodyPr>
          <a:lstStyle/>
          <a:p>
            <a:r>
              <a:rPr lang="en-GB" sz="1400" b="1">
                <a:solidFill>
                  <a:schemeClr val="accent1"/>
                </a:solidFill>
                <a:latin typeface="+mj-lt"/>
              </a:rPr>
              <a:t>ROOF TOP UNIT HEALTH CHECK</a:t>
            </a:r>
          </a:p>
          <a:p>
            <a:r>
              <a:rPr lang="en-GB" sz="1400"/>
              <a:t>Reduce the time spent on </a:t>
            </a:r>
            <a:br>
              <a:rPr lang="en-GB" sz="1400"/>
            </a:br>
            <a:r>
              <a:rPr lang="en-GB" sz="1400"/>
              <a:t>site checking your HVAC equipment</a:t>
            </a:r>
            <a:endParaRPr lang="en-GB" sz="1400" b="1">
              <a:latin typeface="+mj-lt"/>
            </a:endParaRPr>
          </a:p>
        </p:txBody>
      </p:sp>
      <p:sp>
        <p:nvSpPr>
          <p:cNvPr id="105" name="TextBox 104">
            <a:extLst>
              <a:ext uri="{FF2B5EF4-FFF2-40B4-BE49-F238E27FC236}">
                <a16:creationId xmlns:a16="http://schemas.microsoft.com/office/drawing/2014/main" id="{AEF35A88-4AE5-4945-B9DE-E0AB0CE5E655}"/>
              </a:ext>
            </a:extLst>
          </p:cNvPr>
          <p:cNvSpPr txBox="1"/>
          <p:nvPr/>
        </p:nvSpPr>
        <p:spPr>
          <a:xfrm>
            <a:off x="9407284" y="832145"/>
            <a:ext cx="2648094" cy="1600438"/>
          </a:xfrm>
          <a:prstGeom prst="rect">
            <a:avLst/>
          </a:prstGeom>
          <a:noFill/>
        </p:spPr>
        <p:txBody>
          <a:bodyPr wrap="square" rtlCol="0">
            <a:spAutoFit/>
          </a:bodyPr>
          <a:lstStyle/>
          <a:p>
            <a:r>
              <a:rPr lang="en-GB" sz="1400" b="1">
                <a:solidFill>
                  <a:schemeClr val="accent1"/>
                </a:solidFill>
                <a:latin typeface="+mj-lt"/>
              </a:rPr>
              <a:t>CUSTOMER COMPLAINTS</a:t>
            </a:r>
          </a:p>
          <a:p>
            <a:r>
              <a:rPr lang="en-GB" sz="1400"/>
              <a:t>Reduce customer complaints through increased temperature, humidity and air quality control.</a:t>
            </a:r>
          </a:p>
          <a:p>
            <a:endParaRPr lang="en-GB" sz="1400"/>
          </a:p>
        </p:txBody>
      </p:sp>
      <p:sp>
        <p:nvSpPr>
          <p:cNvPr id="106" name="TextBox 105">
            <a:extLst>
              <a:ext uri="{FF2B5EF4-FFF2-40B4-BE49-F238E27FC236}">
                <a16:creationId xmlns:a16="http://schemas.microsoft.com/office/drawing/2014/main" id="{C6D15859-13C9-644B-A198-7CD590E13FB5}"/>
              </a:ext>
            </a:extLst>
          </p:cNvPr>
          <p:cNvSpPr txBox="1"/>
          <p:nvPr/>
        </p:nvSpPr>
        <p:spPr>
          <a:xfrm>
            <a:off x="9410205" y="2846777"/>
            <a:ext cx="2368561" cy="954107"/>
          </a:xfrm>
          <a:prstGeom prst="rect">
            <a:avLst/>
          </a:prstGeom>
          <a:noFill/>
        </p:spPr>
        <p:txBody>
          <a:bodyPr wrap="square" rtlCol="0">
            <a:spAutoFit/>
          </a:bodyPr>
          <a:lstStyle/>
          <a:p>
            <a:r>
              <a:rPr lang="en-GB" sz="1400" b="1">
                <a:solidFill>
                  <a:schemeClr val="accent1"/>
                </a:solidFill>
                <a:latin typeface="+mj-lt"/>
              </a:rPr>
              <a:t>REMOTE REACTIVE</a:t>
            </a:r>
          </a:p>
          <a:p>
            <a:r>
              <a:rPr lang="en-GB" sz="1400"/>
              <a:t>Reduce site call outs by up by troubleshooting with remote fix.</a:t>
            </a:r>
          </a:p>
        </p:txBody>
      </p:sp>
      <p:sp>
        <p:nvSpPr>
          <p:cNvPr id="107" name="TextBox 106">
            <a:extLst>
              <a:ext uri="{FF2B5EF4-FFF2-40B4-BE49-F238E27FC236}">
                <a16:creationId xmlns:a16="http://schemas.microsoft.com/office/drawing/2014/main" id="{B4B2ED98-97C7-9F42-ACD2-9684A80FADCB}"/>
              </a:ext>
            </a:extLst>
          </p:cNvPr>
          <p:cNvSpPr txBox="1"/>
          <p:nvPr/>
        </p:nvSpPr>
        <p:spPr>
          <a:xfrm>
            <a:off x="9416071" y="4695908"/>
            <a:ext cx="2368561" cy="1384995"/>
          </a:xfrm>
          <a:prstGeom prst="rect">
            <a:avLst/>
          </a:prstGeom>
          <a:noFill/>
        </p:spPr>
        <p:txBody>
          <a:bodyPr wrap="square" rtlCol="0">
            <a:spAutoFit/>
          </a:bodyPr>
          <a:lstStyle/>
          <a:p>
            <a:r>
              <a:rPr lang="en-GB" sz="1400" b="1">
                <a:solidFill>
                  <a:schemeClr val="accent1"/>
                </a:solidFill>
                <a:latin typeface="+mj-lt"/>
              </a:rPr>
              <a:t>SITE CALL OUTS</a:t>
            </a:r>
          </a:p>
          <a:p>
            <a:r>
              <a:rPr lang="en-GB" sz="1400"/>
              <a:t>Ensure the right trade goes to site with first time fix – Through remote diagnosis and escalation saving on repeat call outs</a:t>
            </a:r>
          </a:p>
        </p:txBody>
      </p:sp>
      <p:cxnSp>
        <p:nvCxnSpPr>
          <p:cNvPr id="15" name="Elbow Connector 14">
            <a:extLst>
              <a:ext uri="{FF2B5EF4-FFF2-40B4-BE49-F238E27FC236}">
                <a16:creationId xmlns:a16="http://schemas.microsoft.com/office/drawing/2014/main" id="{C25337A4-34DF-5446-8211-1675A4C74F86}"/>
              </a:ext>
            </a:extLst>
          </p:cNvPr>
          <p:cNvCxnSpPr>
            <a:cxnSpLocks/>
          </p:cNvCxnSpPr>
          <p:nvPr/>
        </p:nvCxnSpPr>
        <p:spPr>
          <a:xfrm>
            <a:off x="2773672" y="994419"/>
            <a:ext cx="1892607" cy="1040073"/>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1863FB32-754E-9B4A-8F0B-3271FE8C56C0}"/>
              </a:ext>
            </a:extLst>
          </p:cNvPr>
          <p:cNvCxnSpPr>
            <a:cxnSpLocks/>
          </p:cNvCxnSpPr>
          <p:nvPr/>
        </p:nvCxnSpPr>
        <p:spPr>
          <a:xfrm flipV="1">
            <a:off x="2914408" y="4711220"/>
            <a:ext cx="1624387" cy="138164"/>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E7A8EC19-7995-614E-9337-09C2A38D8016}"/>
              </a:ext>
            </a:extLst>
          </p:cNvPr>
          <p:cNvCxnSpPr>
            <a:cxnSpLocks/>
          </p:cNvCxnSpPr>
          <p:nvPr/>
        </p:nvCxnSpPr>
        <p:spPr>
          <a:xfrm>
            <a:off x="2111896" y="2986811"/>
            <a:ext cx="2045810" cy="226487"/>
          </a:xfrm>
          <a:prstGeom prst="bentConnector3">
            <a:avLst>
              <a:gd name="adj1" fmla="val 50000"/>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54223FA-55C2-7243-9B53-449BA6C11A3D}"/>
              </a:ext>
            </a:extLst>
          </p:cNvPr>
          <p:cNvCxnSpPr>
            <a:cxnSpLocks/>
          </p:cNvCxnSpPr>
          <p:nvPr/>
        </p:nvCxnSpPr>
        <p:spPr>
          <a:xfrm flipV="1">
            <a:off x="7626645" y="1120036"/>
            <a:ext cx="1190731" cy="914456"/>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3BB53DA9-52E6-3249-9CCA-9A59731FD2D9}"/>
              </a:ext>
            </a:extLst>
          </p:cNvPr>
          <p:cNvCxnSpPr>
            <a:cxnSpLocks/>
          </p:cNvCxnSpPr>
          <p:nvPr/>
        </p:nvCxnSpPr>
        <p:spPr>
          <a:xfrm>
            <a:off x="7833282" y="4702645"/>
            <a:ext cx="984094" cy="146739"/>
          </a:xfrm>
          <a:prstGeom prst="bentConnector3">
            <a:avLst>
              <a:gd name="adj1" fmla="val 50000"/>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4AC993-7A19-BD43-9C3D-CB2D57BFBA03}"/>
              </a:ext>
            </a:extLst>
          </p:cNvPr>
          <p:cNvCxnSpPr>
            <a:cxnSpLocks/>
          </p:cNvCxnSpPr>
          <p:nvPr/>
        </p:nvCxnSpPr>
        <p:spPr>
          <a:xfrm>
            <a:off x="8215017" y="3199531"/>
            <a:ext cx="689295" cy="0"/>
          </a:xfrm>
          <a:prstGeom prst="line">
            <a:avLst/>
          </a:prstGeom>
          <a:ln w="15875">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1D4EE73-181A-7E46-A01D-D4E30AD2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54" y="842352"/>
            <a:ext cx="616816" cy="616816"/>
          </a:xfrm>
          <a:prstGeom prst="rect">
            <a:avLst/>
          </a:prstGeom>
        </p:spPr>
      </p:pic>
      <p:pic>
        <p:nvPicPr>
          <p:cNvPr id="45" name="Picture 44">
            <a:extLst>
              <a:ext uri="{FF2B5EF4-FFF2-40B4-BE49-F238E27FC236}">
                <a16:creationId xmlns:a16="http://schemas.microsoft.com/office/drawing/2014/main" id="{47CF293C-C6B8-2647-A86E-60A139336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950" y="2883833"/>
            <a:ext cx="727605" cy="727605"/>
          </a:xfrm>
          <a:prstGeom prst="rect">
            <a:avLst/>
          </a:prstGeom>
        </p:spPr>
      </p:pic>
      <p:pic>
        <p:nvPicPr>
          <p:cNvPr id="47" name="Picture 46">
            <a:extLst>
              <a:ext uri="{FF2B5EF4-FFF2-40B4-BE49-F238E27FC236}">
                <a16:creationId xmlns:a16="http://schemas.microsoft.com/office/drawing/2014/main" id="{4A9695A4-0359-DE4E-95C7-FC3FE0B077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3553" y="4697672"/>
            <a:ext cx="708759" cy="708759"/>
          </a:xfrm>
          <a:prstGeom prst="rect">
            <a:avLst/>
          </a:prstGeom>
        </p:spPr>
      </p:pic>
      <p:pic>
        <p:nvPicPr>
          <p:cNvPr id="127" name="Picture 126">
            <a:extLst>
              <a:ext uri="{FF2B5EF4-FFF2-40B4-BE49-F238E27FC236}">
                <a16:creationId xmlns:a16="http://schemas.microsoft.com/office/drawing/2014/main" id="{25EFC10F-5F5F-C144-8D33-F90ED8C448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0790" y="4746949"/>
            <a:ext cx="644875" cy="644875"/>
          </a:xfrm>
          <a:prstGeom prst="rect">
            <a:avLst/>
          </a:prstGeom>
        </p:spPr>
      </p:pic>
      <p:pic>
        <p:nvPicPr>
          <p:cNvPr id="194" name="Picture 193">
            <a:extLst>
              <a:ext uri="{FF2B5EF4-FFF2-40B4-BE49-F238E27FC236}">
                <a16:creationId xmlns:a16="http://schemas.microsoft.com/office/drawing/2014/main" id="{D9FD211A-110D-5147-8638-4BC6B595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5523" y="2881463"/>
            <a:ext cx="685933" cy="685933"/>
          </a:xfrm>
          <a:prstGeom prst="rect">
            <a:avLst/>
          </a:prstGeom>
        </p:spPr>
      </p:pic>
      <p:pic>
        <p:nvPicPr>
          <p:cNvPr id="196" name="Picture 195">
            <a:extLst>
              <a:ext uri="{FF2B5EF4-FFF2-40B4-BE49-F238E27FC236}">
                <a16:creationId xmlns:a16="http://schemas.microsoft.com/office/drawing/2014/main" id="{6A410031-EB1F-5B4F-8B2A-AC17AECDF0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71447" y="785771"/>
            <a:ext cx="585844" cy="585844"/>
          </a:xfrm>
          <a:prstGeom prst="rect">
            <a:avLst/>
          </a:prstGeom>
        </p:spPr>
      </p:pic>
      <p:sp>
        <p:nvSpPr>
          <p:cNvPr id="202" name="TextBox 201">
            <a:extLst>
              <a:ext uri="{FF2B5EF4-FFF2-40B4-BE49-F238E27FC236}">
                <a16:creationId xmlns:a16="http://schemas.microsoft.com/office/drawing/2014/main" id="{BF26C1D5-526F-5D45-97AC-93E6C38F2487}"/>
              </a:ext>
            </a:extLst>
          </p:cNvPr>
          <p:cNvSpPr txBox="1"/>
          <p:nvPr/>
        </p:nvSpPr>
        <p:spPr>
          <a:xfrm>
            <a:off x="2265680" y="-497840"/>
            <a:ext cx="0" cy="0"/>
          </a:xfrm>
          <a:prstGeom prst="rect">
            <a:avLst/>
          </a:prstGeom>
          <a:noFill/>
        </p:spPr>
        <p:txBody>
          <a:bodyPr wrap="none" lIns="0" tIns="0" rIns="0" bIns="0" rtlCol="0">
            <a:noAutofit/>
          </a:bodyPr>
          <a:lstStyle/>
          <a:p>
            <a:pPr algn="l"/>
            <a:endParaRPr lang="en-US" err="1"/>
          </a:p>
        </p:txBody>
      </p:sp>
      <p:sp>
        <p:nvSpPr>
          <p:cNvPr id="32" name="TextBox 31">
            <a:extLst>
              <a:ext uri="{FF2B5EF4-FFF2-40B4-BE49-F238E27FC236}">
                <a16:creationId xmlns:a16="http://schemas.microsoft.com/office/drawing/2014/main" id="{420581FC-800F-4E7A-BA10-63DCAC77B6C3}"/>
              </a:ext>
            </a:extLst>
          </p:cNvPr>
          <p:cNvSpPr txBox="1"/>
          <p:nvPr/>
        </p:nvSpPr>
        <p:spPr>
          <a:xfrm>
            <a:off x="5207848" y="3313026"/>
            <a:ext cx="1810682" cy="303225"/>
          </a:xfrm>
          <a:prstGeom prst="rect">
            <a:avLst/>
          </a:prstGeom>
          <a:noFill/>
        </p:spPr>
        <p:txBody>
          <a:bodyPr wrap="square" lIns="0" tIns="0" rIns="0" bIns="0" rtlCol="0">
            <a:noAutofit/>
          </a:bodyPr>
          <a:lstStyle/>
          <a:p>
            <a:r>
              <a:rPr lang="en-US" sz="2200">
                <a:solidFill>
                  <a:schemeClr val="bg1"/>
                </a:solidFill>
                <a:latin typeface="+mj-lt"/>
              </a:rPr>
              <a:t>FACILITIES</a:t>
            </a:r>
          </a:p>
        </p:txBody>
      </p:sp>
      <p:sp>
        <p:nvSpPr>
          <p:cNvPr id="33" name="TextBox 32">
            <a:extLst>
              <a:ext uri="{FF2B5EF4-FFF2-40B4-BE49-F238E27FC236}">
                <a16:creationId xmlns:a16="http://schemas.microsoft.com/office/drawing/2014/main" id="{DD6B1F84-CE43-4625-BF77-D95C438B11D4}"/>
              </a:ext>
            </a:extLst>
          </p:cNvPr>
          <p:cNvSpPr txBox="1"/>
          <p:nvPr/>
        </p:nvSpPr>
        <p:spPr>
          <a:xfrm>
            <a:off x="5126150" y="4161961"/>
            <a:ext cx="1880877" cy="333547"/>
          </a:xfrm>
          <a:prstGeom prst="rect">
            <a:avLst/>
          </a:prstGeom>
          <a:noFill/>
        </p:spPr>
        <p:txBody>
          <a:bodyPr wrap="square" lIns="0" tIns="0" rIns="0" bIns="0" rtlCol="0">
            <a:noAutofit/>
          </a:bodyPr>
          <a:lstStyle/>
          <a:p>
            <a:pPr algn="ctr"/>
            <a:r>
              <a:rPr lang="en-US" sz="1770">
                <a:solidFill>
                  <a:schemeClr val="bg1"/>
                </a:solidFill>
                <a:latin typeface="+mj-lt"/>
              </a:rPr>
              <a:t>SAVINGS</a:t>
            </a:r>
          </a:p>
        </p:txBody>
      </p:sp>
      <p:sp>
        <p:nvSpPr>
          <p:cNvPr id="34" name="TextBox 33">
            <a:extLst>
              <a:ext uri="{FF2B5EF4-FFF2-40B4-BE49-F238E27FC236}">
                <a16:creationId xmlns:a16="http://schemas.microsoft.com/office/drawing/2014/main" id="{BCEA9087-3AF2-4F21-87EA-FB1829AE5B42}"/>
              </a:ext>
            </a:extLst>
          </p:cNvPr>
          <p:cNvSpPr txBox="1"/>
          <p:nvPr/>
        </p:nvSpPr>
        <p:spPr>
          <a:xfrm>
            <a:off x="5182696" y="3570824"/>
            <a:ext cx="1810682" cy="333547"/>
          </a:xfrm>
          <a:prstGeom prst="rect">
            <a:avLst/>
          </a:prstGeom>
          <a:noFill/>
        </p:spPr>
        <p:txBody>
          <a:bodyPr wrap="square" lIns="0" tIns="0" rIns="0" bIns="0" rtlCol="0">
            <a:noAutofit/>
          </a:bodyPr>
          <a:lstStyle/>
          <a:p>
            <a:r>
              <a:rPr lang="en-US" sz="4500">
                <a:solidFill>
                  <a:schemeClr val="bg1"/>
                </a:solidFill>
                <a:latin typeface="+mj-lt"/>
              </a:rPr>
              <a:t>OPEX</a:t>
            </a:r>
          </a:p>
        </p:txBody>
      </p:sp>
      <p:sp>
        <p:nvSpPr>
          <p:cNvPr id="27" name="TextBox 26">
            <a:extLst>
              <a:ext uri="{FF2B5EF4-FFF2-40B4-BE49-F238E27FC236}">
                <a16:creationId xmlns:a16="http://schemas.microsoft.com/office/drawing/2014/main" id="{09E1A6F8-609D-41BC-92E1-AF940BF5BD41}"/>
              </a:ext>
            </a:extLst>
          </p:cNvPr>
          <p:cNvSpPr txBox="1"/>
          <p:nvPr/>
        </p:nvSpPr>
        <p:spPr>
          <a:xfrm>
            <a:off x="1807369" y="1717028"/>
            <a:ext cx="982158" cy="307795"/>
          </a:xfrm>
          <a:prstGeom prst="rect">
            <a:avLst/>
          </a:prstGeom>
          <a:noFill/>
        </p:spPr>
        <p:txBody>
          <a:bodyPr wrap="square" lIns="0" tIns="0" rIns="0" bIns="0" rtlCol="0">
            <a:noAutofit/>
          </a:bodyPr>
          <a:lstStyle/>
          <a:p>
            <a:pPr algn="r"/>
            <a:r>
              <a:rPr lang="en-US" dirty="0">
                <a:solidFill>
                  <a:schemeClr val="accent1"/>
                </a:solidFill>
                <a:latin typeface="Arial Black"/>
              </a:rPr>
              <a:t>UP TO</a:t>
            </a:r>
            <a:endParaRPr lang="en-US" dirty="0">
              <a:solidFill>
                <a:schemeClr val="accent1"/>
              </a:solidFill>
            </a:endParaRPr>
          </a:p>
        </p:txBody>
      </p:sp>
      <p:sp>
        <p:nvSpPr>
          <p:cNvPr id="28" name="TextBox 27">
            <a:extLst>
              <a:ext uri="{FF2B5EF4-FFF2-40B4-BE49-F238E27FC236}">
                <a16:creationId xmlns:a16="http://schemas.microsoft.com/office/drawing/2014/main" id="{8429BAA3-E2F2-4BA1-8826-221DEE6FB705}"/>
              </a:ext>
            </a:extLst>
          </p:cNvPr>
          <p:cNvSpPr txBox="1"/>
          <p:nvPr/>
        </p:nvSpPr>
        <p:spPr>
          <a:xfrm>
            <a:off x="1389177" y="1847220"/>
            <a:ext cx="1537680" cy="707886"/>
          </a:xfrm>
          <a:prstGeom prst="rect">
            <a:avLst/>
          </a:prstGeom>
          <a:noFill/>
        </p:spPr>
        <p:txBody>
          <a:bodyPr wrap="square">
            <a:spAutoFit/>
          </a:bodyPr>
          <a:lstStyle/>
          <a:p>
            <a:r>
              <a:rPr lang="en-US" sz="4000" b="1" dirty="0">
                <a:solidFill>
                  <a:schemeClr val="accent1"/>
                </a:solidFill>
                <a:latin typeface="+mj-lt"/>
              </a:rPr>
              <a:t>30%</a:t>
            </a:r>
          </a:p>
        </p:txBody>
      </p:sp>
      <p:sp>
        <p:nvSpPr>
          <p:cNvPr id="30" name="TextBox 29">
            <a:extLst>
              <a:ext uri="{FF2B5EF4-FFF2-40B4-BE49-F238E27FC236}">
                <a16:creationId xmlns:a16="http://schemas.microsoft.com/office/drawing/2014/main" id="{1FABF22B-4519-46A1-9CD5-C3ACDBC4A054}"/>
              </a:ext>
            </a:extLst>
          </p:cNvPr>
          <p:cNvSpPr txBox="1"/>
          <p:nvPr/>
        </p:nvSpPr>
        <p:spPr>
          <a:xfrm>
            <a:off x="389827" y="6574464"/>
            <a:ext cx="6738942" cy="174337"/>
          </a:xfrm>
          <a:prstGeom prst="rect">
            <a:avLst/>
          </a:prstGeom>
          <a:noFill/>
        </p:spPr>
        <p:txBody>
          <a:bodyPr wrap="square" lIns="0" tIns="0" rIns="0" bIns="0" rtlCol="0">
            <a:noAutofit/>
          </a:bodyPr>
          <a:lstStyle/>
          <a:p>
            <a:pPr algn="l"/>
            <a:r>
              <a:rPr lang="en-US" sz="600" dirty="0"/>
              <a:t>1. From customer data</a:t>
            </a:r>
          </a:p>
        </p:txBody>
      </p:sp>
      <p:sp>
        <p:nvSpPr>
          <p:cNvPr id="31" name="TextBox 30">
            <a:extLst>
              <a:ext uri="{FF2B5EF4-FFF2-40B4-BE49-F238E27FC236}">
                <a16:creationId xmlns:a16="http://schemas.microsoft.com/office/drawing/2014/main" id="{A4D4BAA3-57AC-41FF-B1B4-449FBAF18C60}"/>
              </a:ext>
            </a:extLst>
          </p:cNvPr>
          <p:cNvSpPr txBox="1"/>
          <p:nvPr/>
        </p:nvSpPr>
        <p:spPr>
          <a:xfrm>
            <a:off x="2631349" y="1969830"/>
            <a:ext cx="142323" cy="307795"/>
          </a:xfrm>
          <a:prstGeom prst="rect">
            <a:avLst/>
          </a:prstGeom>
          <a:noFill/>
        </p:spPr>
        <p:txBody>
          <a:bodyPr wrap="square" lIns="0" tIns="0" rIns="0" bIns="0" rtlCol="0">
            <a:noAutofit/>
          </a:bodyPr>
          <a:lstStyle/>
          <a:p>
            <a:r>
              <a:rPr lang="en-US" sz="1000" b="1" spc="-150" dirty="0">
                <a:solidFill>
                  <a:srgbClr val="FF0000"/>
                </a:solidFill>
              </a:rPr>
              <a:t>1</a:t>
            </a:r>
          </a:p>
        </p:txBody>
      </p:sp>
    </p:spTree>
    <p:extLst>
      <p:ext uri="{BB962C8B-B14F-4D97-AF65-F5344CB8AC3E}">
        <p14:creationId xmlns:p14="http://schemas.microsoft.com/office/powerpoint/2010/main" val="3154460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F3612-C597-D740-AEB7-E1B67C4A621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8784" y="242911"/>
            <a:ext cx="6668841" cy="6668841"/>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92" name="Rectangle 191">
            <a:extLst>
              <a:ext uri="{FF2B5EF4-FFF2-40B4-BE49-F238E27FC236}">
                <a16:creationId xmlns:a16="http://schemas.microsoft.com/office/drawing/2014/main" id="{8A9B7F67-056A-4A10-B02D-F14EDC0B7E53}"/>
              </a:ext>
            </a:extLst>
          </p:cNvPr>
          <p:cNvSpPr/>
          <p:nvPr/>
        </p:nvSpPr>
        <p:spPr>
          <a:xfrm>
            <a:off x="308627" y="6630708"/>
            <a:ext cx="5976863"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E4E50"/>
                </a:solidFill>
                <a:effectLst/>
                <a:uLnTx/>
                <a:uFillTx/>
                <a:ea typeface="Calibri" panose="020F0502020204030204" pitchFamily="34" charset="0"/>
                <a:cs typeface="+mn-cs"/>
              </a:rPr>
              <a:t>Results are not necessarily typical and are based on Honeywell “before and after” analysis at selected customer sites. Such analysis compared site performance before deployment of Honeywell solutions to post deployment performance, without controlling for other factors that may have affected results. Your results may vary.</a:t>
            </a:r>
            <a:endParaRPr kumimoji="0" lang="en-US" sz="600" b="0" i="0" u="none" strike="noStrike" kern="1200" cap="none" spc="0" normalizeH="0" baseline="0" noProof="0">
              <a:ln>
                <a:noFill/>
              </a:ln>
              <a:solidFill>
                <a:prstClr val="black"/>
              </a:solidFill>
              <a:effectLst/>
              <a:uLnTx/>
              <a:uFillTx/>
              <a:ea typeface="Calibri" panose="020F0502020204030204" pitchFamily="34" charset="0"/>
              <a:cs typeface="+mn-cs"/>
            </a:endParaRPr>
          </a:p>
        </p:txBody>
      </p:sp>
      <p:sp>
        <p:nvSpPr>
          <p:cNvPr id="203" name="Titel 1">
            <a:extLst>
              <a:ext uri="{FF2B5EF4-FFF2-40B4-BE49-F238E27FC236}">
                <a16:creationId xmlns:a16="http://schemas.microsoft.com/office/drawing/2014/main" id="{29007615-8AEC-6449-8694-C92764C36B7D}"/>
              </a:ext>
            </a:extLst>
          </p:cNvPr>
          <p:cNvSpPr txBox="1">
            <a:spLocks/>
          </p:cNvSpPr>
          <p:nvPr/>
        </p:nvSpPr>
        <p:spPr>
          <a:xfrm>
            <a:off x="389827" y="178871"/>
            <a:ext cx="7059923"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2800"/>
              </a:lnSpc>
            </a:pPr>
            <a:r>
              <a:rPr lang="en-GB">
                <a:solidFill>
                  <a:schemeClr val="accent1"/>
                </a:solidFill>
              </a:rPr>
              <a:t>non-food</a:t>
            </a:r>
            <a:r>
              <a:rPr lang="en-GB"/>
              <a:t> retail</a:t>
            </a:r>
          </a:p>
        </p:txBody>
      </p:sp>
      <p:pic>
        <p:nvPicPr>
          <p:cNvPr id="95" name="Picture 94">
            <a:hlinkClick r:id="rId4" action="ppaction://hlinksldjump"/>
            <a:extLst>
              <a:ext uri="{FF2B5EF4-FFF2-40B4-BE49-F238E27FC236}">
                <a16:creationId xmlns:a16="http://schemas.microsoft.com/office/drawing/2014/main" id="{74EF9BF2-4AFD-0446-A5E1-59AA8B8EB1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grpSp>
        <p:nvGrpSpPr>
          <p:cNvPr id="2" name="Group 1">
            <a:extLst>
              <a:ext uri="{FF2B5EF4-FFF2-40B4-BE49-F238E27FC236}">
                <a16:creationId xmlns:a16="http://schemas.microsoft.com/office/drawing/2014/main" id="{D8DA9599-C5D1-6942-A79B-0016A2A6B352}"/>
              </a:ext>
            </a:extLst>
          </p:cNvPr>
          <p:cNvGrpSpPr/>
          <p:nvPr/>
        </p:nvGrpSpPr>
        <p:grpSpPr>
          <a:xfrm>
            <a:off x="525709" y="1077510"/>
            <a:ext cx="11191968" cy="5285686"/>
            <a:chOff x="525709" y="1077510"/>
            <a:chExt cx="11191968" cy="5285686"/>
          </a:xfrm>
        </p:grpSpPr>
        <p:grpSp>
          <p:nvGrpSpPr>
            <p:cNvPr id="23" name="Group 22">
              <a:extLst>
                <a:ext uri="{FF2B5EF4-FFF2-40B4-BE49-F238E27FC236}">
                  <a16:creationId xmlns:a16="http://schemas.microsoft.com/office/drawing/2014/main" id="{0A7995EF-DB14-B141-9D5F-E1DB8FAE2FED}"/>
                </a:ext>
              </a:extLst>
            </p:cNvPr>
            <p:cNvGrpSpPr/>
            <p:nvPr/>
          </p:nvGrpSpPr>
          <p:grpSpPr>
            <a:xfrm>
              <a:off x="525709" y="1077510"/>
              <a:ext cx="11191968" cy="5285686"/>
              <a:chOff x="525709" y="1077510"/>
              <a:chExt cx="11191968" cy="5285686"/>
            </a:xfrm>
          </p:grpSpPr>
          <p:sp>
            <p:nvSpPr>
              <p:cNvPr id="176" name="TextBox 175">
                <a:extLst>
                  <a:ext uri="{FF2B5EF4-FFF2-40B4-BE49-F238E27FC236}">
                    <a16:creationId xmlns:a16="http://schemas.microsoft.com/office/drawing/2014/main" id="{205BD2C4-2F1A-490D-B39A-5FB1E304B6DF}"/>
                  </a:ext>
                </a:extLst>
              </p:cNvPr>
              <p:cNvSpPr txBox="1"/>
              <p:nvPr/>
            </p:nvSpPr>
            <p:spPr>
              <a:xfrm>
                <a:off x="10472409" y="3896260"/>
                <a:ext cx="1110239" cy="30442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C202E"/>
                    </a:solidFill>
                    <a:effectLst/>
                    <a:uLnTx/>
                    <a:uFillTx/>
                    <a:latin typeface="Arial Black"/>
                    <a:ea typeface="+mn-ea"/>
                    <a:cs typeface="+mn-cs"/>
                  </a:rPr>
                  <a:t>PC/MOBILE </a:t>
                </a:r>
                <a:r>
                  <a:rPr lang="en-US" sz="800" b="1" dirty="0">
                    <a:solidFill>
                      <a:srgbClr val="DC202E"/>
                    </a:solidFill>
                    <a:latin typeface="Arial Black"/>
                  </a:rPr>
                  <a:t>ACCESS</a:t>
                </a:r>
                <a:r>
                  <a:rPr kumimoji="0" lang="en-US" sz="800" b="1" i="0" u="none" strike="noStrike" kern="1200" cap="none" spc="0" normalizeH="0" baseline="0" noProof="0" dirty="0">
                    <a:ln>
                      <a:noFill/>
                    </a:ln>
                    <a:solidFill>
                      <a:srgbClr val="DC202E"/>
                    </a:solidFill>
                    <a:effectLst/>
                    <a:uLnTx/>
                    <a:uFillTx/>
                    <a:latin typeface="Arial Black"/>
                    <a:ea typeface="+mn-ea"/>
                    <a:cs typeface="+mn-cs"/>
                  </a:rPr>
                  <a:t> </a:t>
                </a:r>
              </a:p>
              <a:p>
                <a:pPr marL="0" marR="0" lvl="0" indent="0" defTabSz="914400" rtl="0" eaLnBrk="1" fontAlgn="auto" latinLnBrk="0" hangingPunct="1">
                  <a:lnSpc>
                    <a:spcPct val="80000"/>
                  </a:lnSpc>
                  <a:spcBef>
                    <a:spcPts val="0"/>
                  </a:spcBef>
                  <a:spcAft>
                    <a:spcPts val="0"/>
                  </a:spcAft>
                  <a:buClrTx/>
                  <a:buSzTx/>
                  <a:buFontTx/>
                  <a:buNone/>
                  <a:tabLst/>
                  <a:defRPr/>
                </a:pPr>
                <a:r>
                  <a:rPr lang="en-US" sz="800" b="1" dirty="0">
                    <a:solidFill>
                      <a:prstClr val="black"/>
                    </a:solidFill>
                    <a:latin typeface="Arial"/>
                  </a:rPr>
                  <a:t>REMOTE MANAGEMENT</a:t>
                </a:r>
                <a:endParaRPr kumimoji="0" lang="en-US" sz="800" b="1" i="0" u="none" strike="noStrike" kern="1200" cap="none" spc="0" normalizeH="0" baseline="0" noProof="0" dirty="0">
                  <a:ln>
                    <a:noFill/>
                  </a:ln>
                  <a:solidFill>
                    <a:prstClr val="black"/>
                  </a:solidFill>
                  <a:effectLst/>
                  <a:uLnTx/>
                  <a:uFillTx/>
                  <a:latin typeface="Arial"/>
                  <a:ea typeface="+mn-ea"/>
                  <a:cs typeface="+mn-cs"/>
                </a:endParaRPr>
              </a:p>
            </p:txBody>
          </p:sp>
          <p:sp>
            <p:nvSpPr>
              <p:cNvPr id="120" name="TextBox 119">
                <a:extLst>
                  <a:ext uri="{FF2B5EF4-FFF2-40B4-BE49-F238E27FC236}">
                    <a16:creationId xmlns:a16="http://schemas.microsoft.com/office/drawing/2014/main" id="{0297FDF7-AB19-4D85-AABE-4F983EF7B2EF}"/>
                  </a:ext>
                </a:extLst>
              </p:cNvPr>
              <p:cNvSpPr txBox="1"/>
              <p:nvPr/>
            </p:nvSpPr>
            <p:spPr>
              <a:xfrm>
                <a:off x="1564850" y="1194743"/>
                <a:ext cx="2488218"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VENTILATION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INCREASE FRESH AIR CIRCULATION</a:t>
                </a:r>
              </a:p>
            </p:txBody>
          </p:sp>
          <p:cxnSp>
            <p:nvCxnSpPr>
              <p:cNvPr id="124" name="Straight Connector 123">
                <a:extLst>
                  <a:ext uri="{FF2B5EF4-FFF2-40B4-BE49-F238E27FC236}">
                    <a16:creationId xmlns:a16="http://schemas.microsoft.com/office/drawing/2014/main" id="{4BC5ED45-4868-4448-9157-EC71A964F07A}"/>
                  </a:ext>
                </a:extLst>
              </p:cNvPr>
              <p:cNvCxnSpPr>
                <a:cxnSpLocks/>
                <a:stCxn id="193" idx="2"/>
              </p:cNvCxnSpPr>
              <p:nvPr/>
            </p:nvCxnSpPr>
            <p:spPr>
              <a:xfrm>
                <a:off x="4304717" y="1489787"/>
                <a:ext cx="0" cy="962801"/>
              </a:xfrm>
              <a:prstGeom prst="line">
                <a:avLst/>
              </a:prstGeom>
              <a:ln w="9525">
                <a:solidFill>
                  <a:schemeClr val="accent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125" name="Elbow Connector 180">
                <a:extLst>
                  <a:ext uri="{FF2B5EF4-FFF2-40B4-BE49-F238E27FC236}">
                    <a16:creationId xmlns:a16="http://schemas.microsoft.com/office/drawing/2014/main" id="{25D0BB84-47EE-4901-9569-D2807FF62FAB}"/>
                  </a:ext>
                </a:extLst>
              </p:cNvPr>
              <p:cNvCxnSpPr>
                <a:cxnSpLocks/>
                <a:stCxn id="11" idx="1"/>
              </p:cNvCxnSpPr>
              <p:nvPr/>
            </p:nvCxnSpPr>
            <p:spPr>
              <a:xfrm rot="10800000" flipV="1">
                <a:off x="7395383" y="1955480"/>
                <a:ext cx="2655609" cy="1218102"/>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E8DF042-65E7-4A56-8BC3-34DC4B8835D4}"/>
                  </a:ext>
                </a:extLst>
              </p:cNvPr>
              <p:cNvSpPr txBox="1"/>
              <p:nvPr/>
            </p:nvSpPr>
            <p:spPr>
              <a:xfrm>
                <a:off x="10454467" y="1883280"/>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HEALTHY</a:t>
                </a:r>
                <a:r>
                  <a:rPr kumimoji="0" lang="en-US" sz="800" b="1" i="0" u="none" strike="noStrike" kern="1200" cap="none" spc="0" normalizeH="0" baseline="0" noProof="0">
                    <a:ln>
                      <a:noFill/>
                    </a:ln>
                    <a:solidFill>
                      <a:prstClr val="black"/>
                    </a:solidFill>
                    <a:effectLst/>
                    <a:uLnTx/>
                    <a:uFillTx/>
                    <a:latin typeface="Arial"/>
                    <a:ea typeface="+mn-ea"/>
                    <a:cs typeface="+mn-cs"/>
                  </a:rPr>
                  <a:t> BUILDING KPIS</a:t>
                </a:r>
              </a:p>
            </p:txBody>
          </p:sp>
          <p:sp>
            <p:nvSpPr>
              <p:cNvPr id="132" name="TextBox 131">
                <a:extLst>
                  <a:ext uri="{FF2B5EF4-FFF2-40B4-BE49-F238E27FC236}">
                    <a16:creationId xmlns:a16="http://schemas.microsoft.com/office/drawing/2014/main" id="{4E843F19-A4A9-44A9-AFB6-04F5B5B4E61A}"/>
                  </a:ext>
                </a:extLst>
              </p:cNvPr>
              <p:cNvSpPr txBox="1"/>
              <p:nvPr/>
            </p:nvSpPr>
            <p:spPr>
              <a:xfrm>
                <a:off x="10457339" y="2292449"/>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AUTOMATIC REPORTS</a:t>
                </a:r>
                <a:r>
                  <a:rPr kumimoji="0" lang="en-US" sz="800" b="1" i="0" u="none" strike="noStrike" kern="1200" cap="none" spc="0" normalizeH="0" baseline="0" noProof="0">
                    <a:ln>
                      <a:noFill/>
                    </a:ln>
                    <a:solidFill>
                      <a:prstClr val="black"/>
                    </a:solidFill>
                    <a:effectLst/>
                    <a:uLnTx/>
                    <a:uFillTx/>
                    <a:latin typeface="Arial"/>
                    <a:ea typeface="+mn-ea"/>
                    <a:cs typeface="+mn-cs"/>
                  </a:rPr>
                  <a:t> COMPLIANCE</a:t>
                </a:r>
              </a:p>
            </p:txBody>
          </p:sp>
          <p:sp>
            <p:nvSpPr>
              <p:cNvPr id="137" name="TextBox 136">
                <a:extLst>
                  <a:ext uri="{FF2B5EF4-FFF2-40B4-BE49-F238E27FC236}">
                    <a16:creationId xmlns:a16="http://schemas.microsoft.com/office/drawing/2014/main" id="{3D3BE92C-AD71-47D4-8FB0-D4133A36441E}"/>
                  </a:ext>
                </a:extLst>
              </p:cNvPr>
              <p:cNvSpPr txBox="1"/>
              <p:nvPr/>
            </p:nvSpPr>
            <p:spPr>
              <a:xfrm>
                <a:off x="3603715" y="5389644"/>
                <a:ext cx="1116465" cy="27361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ALERTS, SOPS &amp; IM</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SECURITY</a:t>
                </a:r>
              </a:p>
            </p:txBody>
          </p:sp>
          <p:cxnSp>
            <p:nvCxnSpPr>
              <p:cNvPr id="141" name="Elbow Connector 180">
                <a:extLst>
                  <a:ext uri="{FF2B5EF4-FFF2-40B4-BE49-F238E27FC236}">
                    <a16:creationId xmlns:a16="http://schemas.microsoft.com/office/drawing/2014/main" id="{C386A0AC-808B-460F-9E86-B42D53580FB5}"/>
                  </a:ext>
                </a:extLst>
              </p:cNvPr>
              <p:cNvCxnSpPr>
                <a:cxnSpLocks/>
              </p:cNvCxnSpPr>
              <p:nvPr/>
            </p:nvCxnSpPr>
            <p:spPr>
              <a:xfrm rot="5400000" flipH="1" flipV="1">
                <a:off x="3237550" y="3891742"/>
                <a:ext cx="1585232" cy="1194191"/>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2080E6E5-F22A-4253-B223-105C549E7169}"/>
                  </a:ext>
                </a:extLst>
              </p:cNvPr>
              <p:cNvSpPr txBox="1"/>
              <p:nvPr/>
            </p:nvSpPr>
            <p:spPr>
              <a:xfrm>
                <a:off x="6208099" y="1185305"/>
                <a:ext cx="984773"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LIGHTING LEVEL </a:t>
                </a:r>
                <a:r>
                  <a:rPr kumimoji="0" lang="en-US" sz="800" b="1" i="0" u="none" strike="noStrike" kern="1200" cap="none" spc="0" normalizeH="0" baseline="0" noProof="0">
                    <a:ln>
                      <a:noFill/>
                    </a:ln>
                    <a:solidFill>
                      <a:prstClr val="black"/>
                    </a:solidFill>
                    <a:effectLst/>
                    <a:uLnTx/>
                    <a:uFillTx/>
                    <a:latin typeface="Arial"/>
                    <a:ea typeface="+mn-ea"/>
                    <a:cs typeface="+mn-cs"/>
                  </a:rPr>
                  <a:t>CONTROL</a:t>
                </a:r>
              </a:p>
            </p:txBody>
          </p:sp>
          <p:cxnSp>
            <p:nvCxnSpPr>
              <p:cNvPr id="147" name="Elbow Connector 215">
                <a:extLst>
                  <a:ext uri="{FF2B5EF4-FFF2-40B4-BE49-F238E27FC236}">
                    <a16:creationId xmlns:a16="http://schemas.microsoft.com/office/drawing/2014/main" id="{C0973876-D757-421D-98EE-CB5CCBB48A9C}"/>
                  </a:ext>
                </a:extLst>
              </p:cNvPr>
              <p:cNvCxnSpPr>
                <a:cxnSpLocks/>
              </p:cNvCxnSpPr>
              <p:nvPr/>
            </p:nvCxnSpPr>
            <p:spPr>
              <a:xfrm rot="16200000" flipH="1">
                <a:off x="5647201" y="1779326"/>
                <a:ext cx="1113184" cy="457225"/>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CC32515E-C269-4A39-8E5A-61ACABF23FA0}"/>
                  </a:ext>
                </a:extLst>
              </p:cNvPr>
              <p:cNvSpPr txBox="1"/>
              <p:nvPr/>
            </p:nvSpPr>
            <p:spPr>
              <a:xfrm>
                <a:off x="629207" y="5330418"/>
                <a:ext cx="1166327" cy="2259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TEMPERATURE &amp; HUMIDITY SENSOR</a:t>
                </a: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55" name="TextBox 154">
                <a:extLst>
                  <a:ext uri="{FF2B5EF4-FFF2-40B4-BE49-F238E27FC236}">
                    <a16:creationId xmlns:a16="http://schemas.microsoft.com/office/drawing/2014/main" id="{CEC71B1D-3D58-4318-B656-8D50BC4E7348}"/>
                  </a:ext>
                </a:extLst>
              </p:cNvPr>
              <p:cNvSpPr txBox="1"/>
              <p:nvPr/>
            </p:nvSpPr>
            <p:spPr>
              <a:xfrm>
                <a:off x="10472409" y="4795041"/>
                <a:ext cx="1245268" cy="354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LIGHTING &amp; HVAC</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SCHEDULE &amp; TRACKING</a:t>
                </a:r>
              </a:p>
            </p:txBody>
          </p:sp>
          <p:sp>
            <p:nvSpPr>
              <p:cNvPr id="160" name="TextBox 159">
                <a:extLst>
                  <a:ext uri="{FF2B5EF4-FFF2-40B4-BE49-F238E27FC236}">
                    <a16:creationId xmlns:a16="http://schemas.microsoft.com/office/drawing/2014/main" id="{9002C523-9A68-4ECC-AF61-9E860A3CC7CF}"/>
                  </a:ext>
                </a:extLst>
              </p:cNvPr>
              <p:cNvSpPr txBox="1"/>
              <p:nvPr/>
            </p:nvSpPr>
            <p:spPr>
              <a:xfrm>
                <a:off x="525709" y="2009237"/>
                <a:ext cx="1269825" cy="291773"/>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AIR QUALITY</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MONITORING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66" name="TextBox 165">
                <a:extLst>
                  <a:ext uri="{FF2B5EF4-FFF2-40B4-BE49-F238E27FC236}">
                    <a16:creationId xmlns:a16="http://schemas.microsoft.com/office/drawing/2014/main" id="{CBE3E7D9-A480-40D4-9C41-DED7D8283063}"/>
                  </a:ext>
                </a:extLst>
              </p:cNvPr>
              <p:cNvSpPr txBox="1"/>
              <p:nvPr/>
            </p:nvSpPr>
            <p:spPr>
              <a:xfrm>
                <a:off x="955735" y="4411249"/>
                <a:ext cx="839799" cy="306155"/>
              </a:xfrm>
              <a:prstGeom prst="rect">
                <a:avLst/>
              </a:prstGeom>
              <a:noFill/>
            </p:spPr>
            <p:txBody>
              <a:bodyPr wrap="square" lIns="0" tIns="0" rIns="0" bIns="0" rtlCol="0" anchor="ctr">
                <a:noAutofit/>
              </a:bodyPr>
              <a:lstStyle/>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a:t>
                </a:r>
                <a:r>
                  <a:rPr kumimoji="0" lang="en-US" sz="800" b="1" i="0" u="none" strike="noStrike" kern="1200" cap="none" spc="0" normalizeH="0" baseline="-25000" noProof="0">
                    <a:ln>
                      <a:noFill/>
                    </a:ln>
                    <a:solidFill>
                      <a:srgbClr val="DC202E"/>
                    </a:solidFill>
                    <a:effectLst/>
                    <a:uLnTx/>
                    <a:uFillTx/>
                    <a:latin typeface="Arial Black"/>
                    <a:ea typeface="+mn-ea"/>
                    <a:cs typeface="+mn-cs"/>
                  </a:rPr>
                  <a:t>2</a:t>
                </a:r>
                <a:r>
                  <a:rPr kumimoji="0" lang="en-US" sz="800" b="1" i="0" u="none" strike="noStrike" kern="1200" cap="none" spc="0" normalizeH="0" baseline="0" noProof="0">
                    <a:ln>
                      <a:noFill/>
                    </a:ln>
                    <a:solidFill>
                      <a:srgbClr val="DC202E"/>
                    </a:solidFill>
                    <a:effectLst/>
                    <a:uLnTx/>
                    <a:uFillTx/>
                    <a:latin typeface="Arial Black"/>
                    <a:ea typeface="+mn-ea"/>
                    <a:cs typeface="+mn-cs"/>
                  </a:rPr>
                  <a:t> SENSOR</a:t>
                </a:r>
              </a:p>
              <a:p>
                <a:pPr marL="0" marR="0" lvl="0" indent="0" algn="r" defTabSz="914400" rtl="0" eaLnBrk="1" fontAlgn="auto" latinLnBrk="0" hangingPunct="1">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a:ea typeface="+mn-ea"/>
                    <a:cs typeface="+mn-cs"/>
                  </a:rPr>
                  <a:t>MONITORING</a:t>
                </a:r>
              </a:p>
            </p:txBody>
          </p:sp>
          <p:cxnSp>
            <p:nvCxnSpPr>
              <p:cNvPr id="170" name="Elbow Connector 215">
                <a:extLst>
                  <a:ext uri="{FF2B5EF4-FFF2-40B4-BE49-F238E27FC236}">
                    <a16:creationId xmlns:a16="http://schemas.microsoft.com/office/drawing/2014/main" id="{007DC69A-88B2-4B55-80C1-3661816E3EEE}"/>
                  </a:ext>
                </a:extLst>
              </p:cNvPr>
              <p:cNvCxnSpPr>
                <a:cxnSpLocks/>
                <a:stCxn id="7" idx="0"/>
              </p:cNvCxnSpPr>
              <p:nvPr/>
            </p:nvCxnSpPr>
            <p:spPr>
              <a:xfrm rot="5400000" flipH="1" flipV="1">
                <a:off x="2876729" y="2079902"/>
                <a:ext cx="1394187" cy="3171605"/>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240" name="TextBox 239">
                <a:extLst>
                  <a:ext uri="{FF2B5EF4-FFF2-40B4-BE49-F238E27FC236}">
                    <a16:creationId xmlns:a16="http://schemas.microsoft.com/office/drawing/2014/main" id="{5ACA39A3-C0D2-48BB-8B4A-FFA80EB2994D}"/>
                  </a:ext>
                </a:extLst>
              </p:cNvPr>
              <p:cNvSpPr txBox="1"/>
              <p:nvPr/>
            </p:nvSpPr>
            <p:spPr>
              <a:xfrm>
                <a:off x="10454467" y="2738604"/>
                <a:ext cx="887494" cy="29981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1" i="0" u="none" strike="noStrike" kern="1200" cap="none" spc="0" normalizeH="0" baseline="0" noProof="0">
                    <a:ln>
                      <a:noFill/>
                    </a:ln>
                    <a:solidFill>
                      <a:srgbClr val="DC202E"/>
                    </a:solidFill>
                    <a:effectLst/>
                    <a:uLnTx/>
                    <a:uFillTx/>
                    <a:latin typeface="Arial Black"/>
                    <a:ea typeface="+mn-ea"/>
                    <a:cs typeface="+mn-cs"/>
                  </a:rPr>
                  <a:t>CONSUMPTION TRENDS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REPORTING</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cxnSp>
            <p:nvCxnSpPr>
              <p:cNvPr id="258" name="Elbow Connector 205">
                <a:extLst>
                  <a:ext uri="{FF2B5EF4-FFF2-40B4-BE49-F238E27FC236}">
                    <a16:creationId xmlns:a16="http://schemas.microsoft.com/office/drawing/2014/main" id="{2657CE76-9B06-4DD0-851C-25BD84C5723B}"/>
                  </a:ext>
                </a:extLst>
              </p:cNvPr>
              <p:cNvCxnSpPr>
                <a:cxnSpLocks/>
                <a:stCxn id="22" idx="2"/>
              </p:cNvCxnSpPr>
              <p:nvPr/>
            </p:nvCxnSpPr>
            <p:spPr>
              <a:xfrm rot="5400000">
                <a:off x="7056775" y="1800665"/>
                <a:ext cx="1279907" cy="688360"/>
              </a:xfrm>
              <a:prstGeom prst="bentConnector3">
                <a:avLst>
                  <a:gd name="adj1" fmla="val 50000"/>
                </a:avLst>
              </a:prstGeom>
              <a:ln w="9525">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63D1A6B-7068-1342-BE6B-692F4BE8CA10}"/>
                  </a:ext>
                </a:extLst>
              </p:cNvPr>
              <p:cNvGrpSpPr/>
              <p:nvPr/>
            </p:nvGrpSpPr>
            <p:grpSpPr>
              <a:xfrm>
                <a:off x="1180941" y="5910923"/>
                <a:ext cx="9825231" cy="452273"/>
                <a:chOff x="2519169" y="5910923"/>
                <a:chExt cx="7056507" cy="452273"/>
              </a:xfrm>
            </p:grpSpPr>
            <p:sp>
              <p:nvSpPr>
                <p:cNvPr id="171" name="TextBox 170">
                  <a:extLst>
                    <a:ext uri="{FF2B5EF4-FFF2-40B4-BE49-F238E27FC236}">
                      <a16:creationId xmlns:a16="http://schemas.microsoft.com/office/drawing/2014/main" id="{DFE73419-34A0-4785-849A-E65766D41730}"/>
                    </a:ext>
                  </a:extLst>
                </p:cNvPr>
                <p:cNvSpPr txBox="1"/>
                <p:nvPr/>
              </p:nvSpPr>
              <p:spPr>
                <a:xfrm>
                  <a:off x="4999915" y="5910923"/>
                  <a:ext cx="2093976" cy="441826"/>
                </a:xfrm>
                <a:prstGeom prst="rect">
                  <a:avLst/>
                </a:prstGeom>
                <a:solidFill>
                  <a:schemeClr val="accent3"/>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OPERATIONAL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PRODUCTIVITY</a:t>
                  </a:r>
                </a:p>
              </p:txBody>
            </p:sp>
            <p:sp>
              <p:nvSpPr>
                <p:cNvPr id="172" name="TextBox 171">
                  <a:extLst>
                    <a:ext uri="{FF2B5EF4-FFF2-40B4-BE49-F238E27FC236}">
                      <a16:creationId xmlns:a16="http://schemas.microsoft.com/office/drawing/2014/main" id="{E3B65279-1ABC-45A2-BAD4-5B491582A37D}"/>
                    </a:ext>
                  </a:extLst>
                </p:cNvPr>
                <p:cNvSpPr txBox="1"/>
                <p:nvPr/>
              </p:nvSpPr>
              <p:spPr>
                <a:xfrm>
                  <a:off x="2519169" y="5911903"/>
                  <a:ext cx="2092937" cy="441826"/>
                </a:xfrm>
                <a:prstGeom prst="rect">
                  <a:avLst/>
                </a:prstGeom>
                <a:solidFill>
                  <a:schemeClr val="accent4"/>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OCCUPANT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COMFORT</a:t>
                  </a:r>
                </a:p>
              </p:txBody>
            </p:sp>
            <p:sp>
              <p:nvSpPr>
                <p:cNvPr id="173" name="TextBox 172">
                  <a:extLst>
                    <a:ext uri="{FF2B5EF4-FFF2-40B4-BE49-F238E27FC236}">
                      <a16:creationId xmlns:a16="http://schemas.microsoft.com/office/drawing/2014/main" id="{4F563E43-9CFD-4F5D-A9B9-32DC58B41F52}"/>
                    </a:ext>
                  </a:extLst>
                </p:cNvPr>
                <p:cNvSpPr txBox="1"/>
                <p:nvPr/>
              </p:nvSpPr>
              <p:spPr>
                <a:xfrm>
                  <a:off x="7481700" y="5921370"/>
                  <a:ext cx="2093976" cy="441826"/>
                </a:xfrm>
                <a:prstGeom prst="rect">
                  <a:avLst/>
                </a:prstGeom>
                <a:solidFill>
                  <a:schemeClr val="accent1"/>
                </a:solidFill>
                <a:ln>
                  <a:noFill/>
                  <a:prstDash val="dash"/>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MULTI-SITE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MANAGEMENT</a:t>
                  </a:r>
                </a:p>
              </p:txBody>
            </p:sp>
          </p:grpSp>
          <p:cxnSp>
            <p:nvCxnSpPr>
              <p:cNvPr id="180" name="Elbow Connector 205">
                <a:extLst>
                  <a:ext uri="{FF2B5EF4-FFF2-40B4-BE49-F238E27FC236}">
                    <a16:creationId xmlns:a16="http://schemas.microsoft.com/office/drawing/2014/main" id="{648EA9B4-1669-4A75-A9B9-F9B352304023}"/>
                  </a:ext>
                </a:extLst>
              </p:cNvPr>
              <p:cNvCxnSpPr>
                <a:cxnSpLocks/>
                <a:stCxn id="191" idx="1"/>
              </p:cNvCxnSpPr>
              <p:nvPr/>
            </p:nvCxnSpPr>
            <p:spPr>
              <a:xfrm rot="10800000">
                <a:off x="7890818" y="3525244"/>
                <a:ext cx="2138855" cy="475705"/>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186" name="Elbow Connector 215">
                <a:extLst>
                  <a:ext uri="{FF2B5EF4-FFF2-40B4-BE49-F238E27FC236}">
                    <a16:creationId xmlns:a16="http://schemas.microsoft.com/office/drawing/2014/main" id="{6247DC1B-FD97-4C08-A961-AFADCB0016B6}"/>
                  </a:ext>
                </a:extLst>
              </p:cNvPr>
              <p:cNvCxnSpPr>
                <a:cxnSpLocks/>
              </p:cNvCxnSpPr>
              <p:nvPr/>
            </p:nvCxnSpPr>
            <p:spPr>
              <a:xfrm rot="16200000" flipH="1">
                <a:off x="6572820" y="4513279"/>
                <a:ext cx="916229" cy="615266"/>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87FBE337-ABF5-414C-B0CF-3C8832222AED}"/>
                  </a:ext>
                </a:extLst>
              </p:cNvPr>
              <p:cNvSpPr txBox="1"/>
              <p:nvPr/>
            </p:nvSpPr>
            <p:spPr>
              <a:xfrm>
                <a:off x="8296360" y="1225417"/>
                <a:ext cx="2315627" cy="225930"/>
              </a:xfrm>
              <a:prstGeom prst="rect">
                <a:avLst/>
              </a:prstGeom>
              <a:noFill/>
            </p:spPr>
            <p:txBody>
              <a:bodyPr wrap="square" lIns="0" tIns="0" rIns="0" bIns="0" rtlCol="0" anchor="ctr">
                <a:no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IAQ SENSORS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TEMPERATURE, HUMIDITY, VOC, CO</a:t>
                </a:r>
                <a:r>
                  <a:rPr lang="en-US" sz="800" b="1" baseline="-25000">
                    <a:solidFill>
                      <a:prstClr val="black"/>
                    </a:solidFill>
                    <a:latin typeface="Arial"/>
                  </a:rPr>
                  <a:t>2</a:t>
                </a:r>
                <a:r>
                  <a:rPr lang="en-US" sz="800" b="1">
                    <a:solidFill>
                      <a:prstClr val="black"/>
                    </a:solidFill>
                    <a:latin typeface="Arial"/>
                  </a:rPr>
                  <a:t>, PM2.5</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sp>
            <p:nvSpPr>
              <p:cNvPr id="182" name="TextBox 181">
                <a:extLst>
                  <a:ext uri="{FF2B5EF4-FFF2-40B4-BE49-F238E27FC236}">
                    <a16:creationId xmlns:a16="http://schemas.microsoft.com/office/drawing/2014/main" id="{E127F26A-BAD2-44C0-8358-1287202EA4AB}"/>
                  </a:ext>
                </a:extLst>
              </p:cNvPr>
              <p:cNvSpPr txBox="1"/>
              <p:nvPr/>
            </p:nvSpPr>
            <p:spPr>
              <a:xfrm>
                <a:off x="7565069" y="5371465"/>
                <a:ext cx="839799" cy="306155"/>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srgbClr val="DC202E"/>
                    </a:solidFill>
                    <a:latin typeface="Arial Black"/>
                  </a:rPr>
                  <a:t>WIRELESS</a:t>
                </a:r>
                <a:endParaRPr kumimoji="0" lang="en-US" sz="800" b="1" i="0" u="none" strike="noStrike" kern="1200" cap="none" spc="0" normalizeH="0" baseline="0" noProof="0">
                  <a:ln>
                    <a:noFill/>
                  </a:ln>
                  <a:solidFill>
                    <a:srgbClr val="DC202E"/>
                  </a:solidFill>
                  <a:effectLst/>
                  <a:uLnTx/>
                  <a:uFillTx/>
                  <a:latin typeface="Arial Black"/>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sz="800" b="1">
                    <a:solidFill>
                      <a:prstClr val="black"/>
                    </a:solidFill>
                    <a:latin typeface="Arial"/>
                  </a:rPr>
                  <a:t>CONNECTIVITY</a:t>
                </a:r>
                <a:endParaRPr kumimoji="0" lang="en-US" sz="800" b="1"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C78FCD62-9569-C742-AA1F-E3DC411532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0604" y="1938833"/>
                <a:ext cx="384972" cy="384972"/>
              </a:xfrm>
              <a:prstGeom prst="rect">
                <a:avLst/>
              </a:prstGeom>
            </p:spPr>
          </p:pic>
          <p:pic>
            <p:nvPicPr>
              <p:cNvPr id="7" name="Picture 6">
                <a:extLst>
                  <a:ext uri="{FF2B5EF4-FFF2-40B4-BE49-F238E27FC236}">
                    <a16:creationId xmlns:a16="http://schemas.microsoft.com/office/drawing/2014/main" id="{7A173D3D-350C-694B-8F0F-AA396AEBE3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5534" y="4362797"/>
                <a:ext cx="384972" cy="384972"/>
              </a:xfrm>
              <a:prstGeom prst="rect">
                <a:avLst/>
              </a:prstGeom>
            </p:spPr>
          </p:pic>
          <p:pic>
            <p:nvPicPr>
              <p:cNvPr id="9" name="Picture 8">
                <a:extLst>
                  <a:ext uri="{FF2B5EF4-FFF2-40B4-BE49-F238E27FC236}">
                    <a16:creationId xmlns:a16="http://schemas.microsoft.com/office/drawing/2014/main" id="{B750191D-CBC3-E944-A34C-0FAC0DF78D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2672" y="5237774"/>
                <a:ext cx="384972" cy="384972"/>
              </a:xfrm>
              <a:prstGeom prst="rect">
                <a:avLst/>
              </a:prstGeom>
            </p:spPr>
          </p:pic>
          <p:pic>
            <p:nvPicPr>
              <p:cNvPr id="11" name="Picture 10">
                <a:extLst>
                  <a:ext uri="{FF2B5EF4-FFF2-40B4-BE49-F238E27FC236}">
                    <a16:creationId xmlns:a16="http://schemas.microsoft.com/office/drawing/2014/main" id="{E8FCC8A0-B750-BD45-8393-B37EE9276C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50991" y="1762994"/>
                <a:ext cx="384972" cy="384972"/>
              </a:xfrm>
              <a:prstGeom prst="rect">
                <a:avLst/>
              </a:prstGeom>
            </p:spPr>
          </p:pic>
          <p:pic>
            <p:nvPicPr>
              <p:cNvPr id="15" name="Picture 14">
                <a:extLst>
                  <a:ext uri="{FF2B5EF4-FFF2-40B4-BE49-F238E27FC236}">
                    <a16:creationId xmlns:a16="http://schemas.microsoft.com/office/drawing/2014/main" id="{2B8786BA-3BD4-4045-A925-F50249922CB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48305" y="4764769"/>
                <a:ext cx="384972" cy="384972"/>
              </a:xfrm>
              <a:prstGeom prst="rect">
                <a:avLst/>
              </a:prstGeom>
            </p:spPr>
          </p:pic>
          <p:pic>
            <p:nvPicPr>
              <p:cNvPr id="17" name="Picture 16">
                <a:extLst>
                  <a:ext uri="{FF2B5EF4-FFF2-40B4-BE49-F238E27FC236}">
                    <a16:creationId xmlns:a16="http://schemas.microsoft.com/office/drawing/2014/main" id="{1B85B297-1B78-DE4F-A78A-5091322A4F0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46079" y="5282862"/>
                <a:ext cx="384972" cy="384972"/>
              </a:xfrm>
              <a:prstGeom prst="rect">
                <a:avLst/>
              </a:prstGeom>
            </p:spPr>
          </p:pic>
          <p:pic>
            <p:nvPicPr>
              <p:cNvPr id="19" name="Picture 18">
                <a:extLst>
                  <a:ext uri="{FF2B5EF4-FFF2-40B4-BE49-F238E27FC236}">
                    <a16:creationId xmlns:a16="http://schemas.microsoft.com/office/drawing/2014/main" id="{37057C6A-A2A0-4C4C-B8E2-3DAFB96B31E8}"/>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239519" y="5320070"/>
                <a:ext cx="384972" cy="384972"/>
              </a:xfrm>
              <a:prstGeom prst="rect">
                <a:avLst/>
              </a:prstGeom>
            </p:spPr>
          </p:pic>
          <p:pic>
            <p:nvPicPr>
              <p:cNvPr id="22" name="Picture 21">
                <a:extLst>
                  <a:ext uri="{FF2B5EF4-FFF2-40B4-BE49-F238E27FC236}">
                    <a16:creationId xmlns:a16="http://schemas.microsoft.com/office/drawing/2014/main" id="{B5A2EC03-C1F4-B84E-9015-FDF78D161A4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48422" y="1119920"/>
                <a:ext cx="384972" cy="384972"/>
              </a:xfrm>
              <a:prstGeom prst="rect">
                <a:avLst/>
              </a:prstGeom>
            </p:spPr>
          </p:pic>
          <p:pic>
            <p:nvPicPr>
              <p:cNvPr id="189" name="Picture 188">
                <a:extLst>
                  <a:ext uri="{FF2B5EF4-FFF2-40B4-BE49-F238E27FC236}">
                    <a16:creationId xmlns:a16="http://schemas.microsoft.com/office/drawing/2014/main" id="{3AD42723-509A-5C42-8C25-718046BEFD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49992" y="2223906"/>
                <a:ext cx="384972" cy="384972"/>
              </a:xfrm>
              <a:prstGeom prst="rect">
                <a:avLst/>
              </a:prstGeom>
            </p:spPr>
          </p:pic>
          <p:pic>
            <p:nvPicPr>
              <p:cNvPr id="190" name="Picture 189">
                <a:extLst>
                  <a:ext uri="{FF2B5EF4-FFF2-40B4-BE49-F238E27FC236}">
                    <a16:creationId xmlns:a16="http://schemas.microsoft.com/office/drawing/2014/main" id="{8E54FFCC-9FAD-2141-8FA3-572770EA64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51777" y="2663691"/>
                <a:ext cx="384972" cy="384972"/>
              </a:xfrm>
              <a:prstGeom prst="rect">
                <a:avLst/>
              </a:prstGeom>
            </p:spPr>
          </p:pic>
          <p:pic>
            <p:nvPicPr>
              <p:cNvPr id="191" name="Picture 190">
                <a:extLst>
                  <a:ext uri="{FF2B5EF4-FFF2-40B4-BE49-F238E27FC236}">
                    <a16:creationId xmlns:a16="http://schemas.microsoft.com/office/drawing/2014/main" id="{5F08105D-4B96-244F-91F8-522CD84ECEF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029672" y="3808462"/>
                <a:ext cx="384972" cy="384972"/>
              </a:xfrm>
              <a:prstGeom prst="rect">
                <a:avLst/>
              </a:prstGeom>
            </p:spPr>
          </p:pic>
          <p:pic>
            <p:nvPicPr>
              <p:cNvPr id="193" name="Picture 192">
                <a:extLst>
                  <a:ext uri="{FF2B5EF4-FFF2-40B4-BE49-F238E27FC236}">
                    <a16:creationId xmlns:a16="http://schemas.microsoft.com/office/drawing/2014/main" id="{34E23D45-B15A-EA46-A7FC-1DB9B265D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2231" y="1104815"/>
                <a:ext cx="384972" cy="384972"/>
              </a:xfrm>
              <a:prstGeom prst="rect">
                <a:avLst/>
              </a:prstGeom>
            </p:spPr>
          </p:pic>
          <p:pic>
            <p:nvPicPr>
              <p:cNvPr id="195" name="Picture 194">
                <a:extLst>
                  <a:ext uri="{FF2B5EF4-FFF2-40B4-BE49-F238E27FC236}">
                    <a16:creationId xmlns:a16="http://schemas.microsoft.com/office/drawing/2014/main" id="{490F123E-15FB-274D-BCC2-1E8B7641AA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82694" y="1077510"/>
                <a:ext cx="384972" cy="384972"/>
              </a:xfrm>
              <a:prstGeom prst="rect">
                <a:avLst/>
              </a:prstGeom>
            </p:spPr>
          </p:pic>
          <p:cxnSp>
            <p:nvCxnSpPr>
              <p:cNvPr id="96" name="Elbow Connector 215">
                <a:extLst>
                  <a:ext uri="{FF2B5EF4-FFF2-40B4-BE49-F238E27FC236}">
                    <a16:creationId xmlns:a16="http://schemas.microsoft.com/office/drawing/2014/main" id="{67CD3D2D-AF81-064A-A798-788A849DEF7A}"/>
                  </a:ext>
                </a:extLst>
              </p:cNvPr>
              <p:cNvCxnSpPr>
                <a:cxnSpLocks/>
              </p:cNvCxnSpPr>
              <p:nvPr/>
            </p:nvCxnSpPr>
            <p:spPr>
              <a:xfrm>
                <a:off x="6412190" y="3621654"/>
                <a:ext cx="3596983" cy="1385264"/>
              </a:xfrm>
              <a:prstGeom prst="bentConnector3">
                <a:avLst>
                  <a:gd name="adj1" fmla="val 50000"/>
                </a:avLst>
              </a:prstGeom>
              <a:ln w="9525" cmpd="sng">
                <a:solidFill>
                  <a:schemeClr val="accent1"/>
                </a:solidFill>
                <a:prstDash val="solid"/>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Elbow Connector 215">
                <a:extLst>
                  <a:ext uri="{FF2B5EF4-FFF2-40B4-BE49-F238E27FC236}">
                    <a16:creationId xmlns:a16="http://schemas.microsoft.com/office/drawing/2014/main" id="{91174109-FC79-DD4B-933E-3A1F2818D0E3}"/>
                  </a:ext>
                </a:extLst>
              </p:cNvPr>
              <p:cNvCxnSpPr>
                <a:cxnSpLocks/>
                <a:stCxn id="5" idx="3"/>
              </p:cNvCxnSpPr>
              <p:nvPr/>
            </p:nvCxnSpPr>
            <p:spPr>
              <a:xfrm>
                <a:off x="2215576" y="2131319"/>
                <a:ext cx="1592944" cy="1671310"/>
              </a:xfrm>
              <a:prstGeom prst="bentConnector2">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50" name="Elbow Connector 180">
              <a:extLst>
                <a:ext uri="{FF2B5EF4-FFF2-40B4-BE49-F238E27FC236}">
                  <a16:creationId xmlns:a16="http://schemas.microsoft.com/office/drawing/2014/main" id="{43CC141C-F03C-494A-A99A-B26B9C078039}"/>
                </a:ext>
              </a:extLst>
            </p:cNvPr>
            <p:cNvCxnSpPr>
              <a:cxnSpLocks/>
            </p:cNvCxnSpPr>
            <p:nvPr/>
          </p:nvCxnSpPr>
          <p:spPr>
            <a:xfrm flipV="1">
              <a:off x="2083569" y="4297189"/>
              <a:ext cx="1472501" cy="1105177"/>
            </a:xfrm>
            <a:prstGeom prst="bentConnector3">
              <a:avLst>
                <a:gd name="adj1" fmla="val 50000"/>
              </a:avLst>
            </a:prstGeom>
            <a:ln w="9525" cmpd="sng">
              <a:solidFill>
                <a:schemeClr val="accent1"/>
              </a:solidFill>
              <a:prstDash val="solid"/>
              <a:headEnd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31686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5D60D5-3ACB-9D48-8BCA-2F0A0EEA4225}"/>
              </a:ext>
            </a:extLst>
          </p:cNvPr>
          <p:cNvSpPr/>
          <p:nvPr/>
        </p:nvSpPr>
        <p:spPr>
          <a:xfrm rot="10800000">
            <a:off x="0" y="-4135"/>
            <a:ext cx="12238630" cy="6889518"/>
          </a:xfrm>
          <a:prstGeom prst="rect">
            <a:avLst/>
          </a:prstGeom>
          <a:gradFill>
            <a:gsLst>
              <a:gs pos="9000">
                <a:schemeClr val="accent6">
                  <a:alpha val="63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oneywell Sans" panose="02010503040101060203" pitchFamily="2" charset="77"/>
              <a:ea typeface="+mn-ea"/>
              <a:cs typeface="+mn-cs"/>
            </a:endParaRPr>
          </a:p>
        </p:txBody>
      </p:sp>
      <p:pic>
        <p:nvPicPr>
          <p:cNvPr id="19" name="Picture 18">
            <a:extLst>
              <a:ext uri="{FF2B5EF4-FFF2-40B4-BE49-F238E27FC236}">
                <a16:creationId xmlns:a16="http://schemas.microsoft.com/office/drawing/2014/main" id="{926A4723-84EB-7E4C-9522-C3307D2D7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9576" y="-4136"/>
            <a:ext cx="9919445" cy="6862136"/>
          </a:xfrm>
          <a:prstGeom prst="rect">
            <a:avLst/>
          </a:prstGeom>
        </p:spPr>
      </p:pic>
      <p:sp>
        <p:nvSpPr>
          <p:cNvPr id="20" name="Rectangle 19">
            <a:extLst>
              <a:ext uri="{FF2B5EF4-FFF2-40B4-BE49-F238E27FC236}">
                <a16:creationId xmlns:a16="http://schemas.microsoft.com/office/drawing/2014/main" id="{B429E0D6-1B96-664C-83CF-CD6C91850FBE}"/>
              </a:ext>
            </a:extLst>
          </p:cNvPr>
          <p:cNvSpPr/>
          <p:nvPr/>
        </p:nvSpPr>
        <p:spPr>
          <a:xfrm rot="5400000">
            <a:off x="5306923" y="-5335306"/>
            <a:ext cx="1560926" cy="12223270"/>
          </a:xfrm>
          <a:prstGeom prst="rect">
            <a:avLst/>
          </a:prstGeom>
          <a:gradFill flip="none" rotWithShape="1">
            <a:gsLst>
              <a:gs pos="0">
                <a:schemeClr val="bg1">
                  <a:alpha val="0"/>
                </a:schemeClr>
              </a:gs>
              <a:gs pos="15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14DFB902-C642-4130-AB80-7E03A4873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DAB52AFD-911B-C24A-9BB5-D82540BC4D0F}"/>
              </a:ext>
            </a:extLst>
          </p:cNvPr>
          <p:cNvSpPr/>
          <p:nvPr/>
        </p:nvSpPr>
        <p:spPr>
          <a:xfrm>
            <a:off x="407368" y="2114303"/>
            <a:ext cx="2113610" cy="1692771"/>
          </a:xfrm>
          <a:prstGeom prst="rect">
            <a:avLst/>
          </a:prstGeom>
        </p:spPr>
        <p:txBody>
          <a:bodyPr wrap="square">
            <a:spAutoFit/>
          </a:bodyPr>
          <a:lstStyle/>
          <a:p>
            <a:r>
              <a:rPr lang="en-GB" sz="1600" b="1">
                <a:solidFill>
                  <a:srgbClr val="303030"/>
                </a:solidFill>
                <a:latin typeface="+mj-lt"/>
                <a:cs typeface="Arial" panose="020B0604020202020204" pitchFamily="34" charset="0"/>
              </a:rPr>
              <a:t>HEALTHY BUILDING SCORE</a:t>
            </a:r>
          </a:p>
          <a:p>
            <a:r>
              <a:rPr lang="en-GB" sz="1400">
                <a:solidFill>
                  <a:srgbClr val="303030"/>
                </a:solidFill>
                <a:latin typeface="Arial" panose="020B0604020202020204" pitchFamily="34" charset="0"/>
                <a:cs typeface="Arial" panose="020B0604020202020204" pitchFamily="34" charset="0"/>
              </a:rPr>
              <a:t>Indicates values for VOC, CO</a:t>
            </a:r>
            <a:r>
              <a:rPr lang="en-GB" sz="1400" baseline="-25000">
                <a:solidFill>
                  <a:srgbClr val="303030"/>
                </a:solidFill>
                <a:latin typeface="Arial" panose="020B0604020202020204" pitchFamily="34" charset="0"/>
                <a:cs typeface="Arial" panose="020B0604020202020204" pitchFamily="34" charset="0"/>
              </a:rPr>
              <a:t>2</a:t>
            </a:r>
            <a:r>
              <a:rPr lang="en-GB" sz="1400">
                <a:solidFill>
                  <a:srgbClr val="303030"/>
                </a:solidFill>
                <a:latin typeface="Arial" panose="020B0604020202020204" pitchFamily="34" charset="0"/>
                <a:cs typeface="Arial" panose="020B0604020202020204" pitchFamily="34" charset="0"/>
              </a:rPr>
              <a:t>, PM2.5, temperature and humidity</a:t>
            </a:r>
          </a:p>
        </p:txBody>
      </p:sp>
      <p:pic>
        <p:nvPicPr>
          <p:cNvPr id="17" name="Picture 16">
            <a:extLst>
              <a:ext uri="{FF2B5EF4-FFF2-40B4-BE49-F238E27FC236}">
                <a16:creationId xmlns:a16="http://schemas.microsoft.com/office/drawing/2014/main" id="{696E79AF-CA66-1041-BA5C-718DD89715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279" y="1326269"/>
            <a:ext cx="718177" cy="718177"/>
          </a:xfrm>
          <a:prstGeom prst="rect">
            <a:avLst/>
          </a:prstGeom>
        </p:spPr>
      </p:pic>
      <p:pic>
        <p:nvPicPr>
          <p:cNvPr id="18" name="Picture 17">
            <a:extLst>
              <a:ext uri="{FF2B5EF4-FFF2-40B4-BE49-F238E27FC236}">
                <a16:creationId xmlns:a16="http://schemas.microsoft.com/office/drawing/2014/main" id="{9E9D2630-5D3D-C046-8D94-CF46D8108F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376" y="4064205"/>
            <a:ext cx="718177" cy="718177"/>
          </a:xfrm>
          <a:prstGeom prst="rect">
            <a:avLst/>
          </a:prstGeom>
        </p:spPr>
      </p:pic>
      <p:sp>
        <p:nvSpPr>
          <p:cNvPr id="22" name="Rectangle 21">
            <a:extLst>
              <a:ext uri="{FF2B5EF4-FFF2-40B4-BE49-F238E27FC236}">
                <a16:creationId xmlns:a16="http://schemas.microsoft.com/office/drawing/2014/main" id="{70B4EC5D-0A14-2E41-9080-45FE16E774E0}"/>
              </a:ext>
            </a:extLst>
          </p:cNvPr>
          <p:cNvSpPr/>
          <p:nvPr/>
        </p:nvSpPr>
        <p:spPr>
          <a:xfrm>
            <a:off x="407367" y="4848997"/>
            <a:ext cx="1656185" cy="1200329"/>
          </a:xfrm>
          <a:prstGeom prst="rect">
            <a:avLst/>
          </a:prstGeom>
        </p:spPr>
        <p:txBody>
          <a:bodyPr wrap="square">
            <a:spAutoFit/>
          </a:bodyPr>
          <a:lstStyle/>
          <a:p>
            <a:r>
              <a:rPr lang="en-GB" sz="1600" b="1">
                <a:solidFill>
                  <a:srgbClr val="303030"/>
                </a:solidFill>
                <a:latin typeface="+mj-lt"/>
                <a:cs typeface="Arial" panose="020B0604020202020204" pitchFamily="34" charset="0"/>
              </a:rPr>
              <a:t>TRENDS</a:t>
            </a:r>
          </a:p>
          <a:p>
            <a:r>
              <a:rPr lang="en-GB" sz="1400">
                <a:solidFill>
                  <a:srgbClr val="303030"/>
                </a:solidFill>
                <a:latin typeface="Arial" panose="020B0604020202020204" pitchFamily="34" charset="0"/>
                <a:cs typeface="Arial" panose="020B0604020202020204" pitchFamily="34" charset="0"/>
              </a:rPr>
              <a:t>Use parameters and historic data to improve building health</a:t>
            </a:r>
          </a:p>
        </p:txBody>
      </p:sp>
      <p:sp>
        <p:nvSpPr>
          <p:cNvPr id="10" name="Titel 1">
            <a:extLst>
              <a:ext uri="{FF2B5EF4-FFF2-40B4-BE49-F238E27FC236}">
                <a16:creationId xmlns:a16="http://schemas.microsoft.com/office/drawing/2014/main" id="{AB964184-F286-724F-8362-67D6396CBC46}"/>
              </a:ext>
            </a:extLst>
          </p:cNvPr>
          <p:cNvSpPr txBox="1">
            <a:spLocks/>
          </p:cNvSpPr>
          <p:nvPr/>
        </p:nvSpPr>
        <p:spPr>
          <a:xfrm>
            <a:off x="389827" y="17887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solidFill>
                  <a:schemeClr val="accent1"/>
                </a:solidFill>
              </a:rPr>
              <a:t>HEALTHY BUILDINGS</a:t>
            </a:r>
          </a:p>
          <a:p>
            <a:pPr>
              <a:lnSpc>
                <a:spcPts val="3000"/>
              </a:lnSpc>
            </a:pPr>
            <a:r>
              <a:rPr lang="en-GB">
                <a:solidFill>
                  <a:srgbClr val="404040"/>
                </a:solidFill>
              </a:rPr>
              <a:t>FOR OWNERS AND OCCUPANTS</a:t>
            </a:r>
          </a:p>
        </p:txBody>
      </p:sp>
      <p:pic>
        <p:nvPicPr>
          <p:cNvPr id="21" name="Picture 20">
            <a:extLst>
              <a:ext uri="{FF2B5EF4-FFF2-40B4-BE49-F238E27FC236}">
                <a16:creationId xmlns:a16="http://schemas.microsoft.com/office/drawing/2014/main" id="{FD6280C9-4BA6-084C-A37F-39EF311156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5986" y="2893037"/>
            <a:ext cx="7354269" cy="3964963"/>
          </a:xfrm>
          <a:prstGeom prst="rect">
            <a:avLst/>
          </a:prstGeom>
        </p:spPr>
      </p:pic>
    </p:spTree>
    <p:extLst>
      <p:ext uri="{BB962C8B-B14F-4D97-AF65-F5344CB8AC3E}">
        <p14:creationId xmlns:p14="http://schemas.microsoft.com/office/powerpoint/2010/main" val="42194699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DFB902-C642-4130-AB80-7E03A4873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324370C9-E398-9F44-883F-EBE5FE5A2A8F}"/>
              </a:ext>
            </a:extLst>
          </p:cNvPr>
          <p:cNvSpPr/>
          <p:nvPr/>
        </p:nvSpPr>
        <p:spPr>
          <a:xfrm rot="10800000">
            <a:off x="0" y="-15759"/>
            <a:ext cx="12238630" cy="6889518"/>
          </a:xfrm>
          <a:prstGeom prst="rect">
            <a:avLst/>
          </a:prstGeom>
          <a:gradFill>
            <a:gsLst>
              <a:gs pos="9000">
                <a:schemeClr val="accent6">
                  <a:alpha val="6300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oneywell Sans" panose="02010503040101060203" pitchFamily="2" charset="77"/>
              <a:ea typeface="+mn-ea"/>
              <a:cs typeface="+mn-cs"/>
            </a:endParaRPr>
          </a:p>
        </p:txBody>
      </p:sp>
      <p:pic>
        <p:nvPicPr>
          <p:cNvPr id="14" name="Picture 13">
            <a:extLst>
              <a:ext uri="{FF2B5EF4-FFF2-40B4-BE49-F238E27FC236}">
                <a16:creationId xmlns:a16="http://schemas.microsoft.com/office/drawing/2014/main" id="{C3D18D59-EB77-3444-80BF-B76195F663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284" y="1271368"/>
            <a:ext cx="718177" cy="718177"/>
          </a:xfrm>
          <a:prstGeom prst="rect">
            <a:avLst/>
          </a:prstGeom>
        </p:spPr>
      </p:pic>
      <p:pic>
        <p:nvPicPr>
          <p:cNvPr id="15" name="Picture 14">
            <a:extLst>
              <a:ext uri="{FF2B5EF4-FFF2-40B4-BE49-F238E27FC236}">
                <a16:creationId xmlns:a16="http://schemas.microsoft.com/office/drawing/2014/main" id="{38F36BDF-0173-094A-B576-8F33AC72E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380" y="4412404"/>
            <a:ext cx="763838" cy="718177"/>
          </a:xfrm>
          <a:prstGeom prst="rect">
            <a:avLst/>
          </a:prstGeom>
        </p:spPr>
      </p:pic>
      <p:pic>
        <p:nvPicPr>
          <p:cNvPr id="16" name="Picture 15">
            <a:extLst>
              <a:ext uri="{FF2B5EF4-FFF2-40B4-BE49-F238E27FC236}">
                <a16:creationId xmlns:a16="http://schemas.microsoft.com/office/drawing/2014/main" id="{28C8A591-46AC-D940-AB3E-AFA9235947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6126" y="3244797"/>
            <a:ext cx="718177" cy="718177"/>
          </a:xfrm>
          <a:prstGeom prst="rect">
            <a:avLst/>
          </a:prstGeom>
        </p:spPr>
      </p:pic>
      <p:sp>
        <p:nvSpPr>
          <p:cNvPr id="19" name="Rectangle 18">
            <a:extLst>
              <a:ext uri="{FF2B5EF4-FFF2-40B4-BE49-F238E27FC236}">
                <a16:creationId xmlns:a16="http://schemas.microsoft.com/office/drawing/2014/main" id="{558F0049-28AB-0244-9E71-D95BD2E9A9E2}"/>
              </a:ext>
            </a:extLst>
          </p:cNvPr>
          <p:cNvSpPr/>
          <p:nvPr/>
        </p:nvSpPr>
        <p:spPr>
          <a:xfrm>
            <a:off x="473228" y="2103872"/>
            <a:ext cx="2543154" cy="984885"/>
          </a:xfrm>
          <a:prstGeom prst="rect">
            <a:avLst/>
          </a:prstGeom>
        </p:spPr>
        <p:txBody>
          <a:bodyPr wrap="square">
            <a:spAutoFit/>
          </a:bodyPr>
          <a:lstStyle/>
          <a:p>
            <a:r>
              <a:rPr lang="en-GB" sz="1600" b="1">
                <a:solidFill>
                  <a:srgbClr val="303030"/>
                </a:solidFill>
                <a:latin typeface="+mj-lt"/>
                <a:cs typeface="Arial" panose="020B0604020202020204" pitchFamily="34" charset="0"/>
              </a:rPr>
              <a:t>ALARMS</a:t>
            </a:r>
          </a:p>
          <a:p>
            <a:r>
              <a:rPr lang="en-GB" sz="1400">
                <a:solidFill>
                  <a:srgbClr val="303030"/>
                </a:solidFill>
                <a:latin typeface="Arial" panose="020B0604020202020204" pitchFamily="34" charset="0"/>
                <a:cs typeface="Arial" panose="020B0604020202020204" pitchFamily="34" charset="0"/>
              </a:rPr>
              <a:t>Owners can mitigate risk by acting quickly when building wellness is out of  range</a:t>
            </a:r>
          </a:p>
        </p:txBody>
      </p:sp>
      <p:sp>
        <p:nvSpPr>
          <p:cNvPr id="20" name="Rectangle 19">
            <a:extLst>
              <a:ext uri="{FF2B5EF4-FFF2-40B4-BE49-F238E27FC236}">
                <a16:creationId xmlns:a16="http://schemas.microsoft.com/office/drawing/2014/main" id="{7BAD60E3-D8EE-FD40-91DC-D60940AE356B}"/>
              </a:ext>
            </a:extLst>
          </p:cNvPr>
          <p:cNvSpPr/>
          <p:nvPr/>
        </p:nvSpPr>
        <p:spPr>
          <a:xfrm>
            <a:off x="446474" y="5239883"/>
            <a:ext cx="2409166" cy="1446550"/>
          </a:xfrm>
          <a:prstGeom prst="rect">
            <a:avLst/>
          </a:prstGeom>
        </p:spPr>
        <p:txBody>
          <a:bodyPr wrap="square">
            <a:spAutoFit/>
          </a:bodyPr>
          <a:lstStyle/>
          <a:p>
            <a:r>
              <a:rPr lang="en-GB" sz="1600">
                <a:solidFill>
                  <a:srgbClr val="303030"/>
                </a:solidFill>
                <a:latin typeface="+mj-lt"/>
                <a:cs typeface="Arial" panose="020B0604020202020204" pitchFamily="34" charset="0"/>
              </a:rPr>
              <a:t>BUILDING WELLNESS INDEX</a:t>
            </a:r>
          </a:p>
          <a:p>
            <a:r>
              <a:rPr lang="en-GB" sz="1400">
                <a:solidFill>
                  <a:srgbClr val="303030"/>
                </a:solidFill>
                <a:latin typeface="Arial" panose="020B0604020202020204" pitchFamily="34" charset="0"/>
                <a:cs typeface="Arial" panose="020B0604020202020204" pitchFamily="34" charset="0"/>
              </a:rPr>
              <a:t>Providing sensor information in various ways including health grade: poor, average or excellent</a:t>
            </a:r>
          </a:p>
        </p:txBody>
      </p:sp>
      <p:sp>
        <p:nvSpPr>
          <p:cNvPr id="21" name="Rectangle 20">
            <a:extLst>
              <a:ext uri="{FF2B5EF4-FFF2-40B4-BE49-F238E27FC236}">
                <a16:creationId xmlns:a16="http://schemas.microsoft.com/office/drawing/2014/main" id="{91B23CE7-CCB2-A940-B77A-1B8499B2BF26}"/>
              </a:ext>
            </a:extLst>
          </p:cNvPr>
          <p:cNvSpPr/>
          <p:nvPr/>
        </p:nvSpPr>
        <p:spPr>
          <a:xfrm>
            <a:off x="2038399" y="3975443"/>
            <a:ext cx="2035622" cy="1200329"/>
          </a:xfrm>
          <a:prstGeom prst="rect">
            <a:avLst/>
          </a:prstGeom>
        </p:spPr>
        <p:txBody>
          <a:bodyPr wrap="square">
            <a:spAutoFit/>
          </a:bodyPr>
          <a:lstStyle/>
          <a:p>
            <a:r>
              <a:rPr lang="en-GB" sz="1600" b="1">
                <a:solidFill>
                  <a:srgbClr val="303030"/>
                </a:solidFill>
                <a:latin typeface="+mj-lt"/>
                <a:cs typeface="Arial" panose="020B0604020202020204" pitchFamily="34" charset="0"/>
              </a:rPr>
              <a:t>FLOORPLAN </a:t>
            </a:r>
            <a:br>
              <a:rPr lang="en-GB" sz="1600" b="1">
                <a:solidFill>
                  <a:srgbClr val="303030"/>
                </a:solidFill>
                <a:latin typeface="+mj-lt"/>
                <a:cs typeface="Arial" panose="020B0604020202020204" pitchFamily="34" charset="0"/>
              </a:rPr>
            </a:br>
            <a:r>
              <a:rPr lang="en-GB" sz="1400">
                <a:solidFill>
                  <a:srgbClr val="303030"/>
                </a:solidFill>
                <a:latin typeface="Arial" panose="020B0604020202020204" pitchFamily="34" charset="0"/>
                <a:cs typeface="Arial" panose="020B0604020202020204" pitchFamily="34" charset="0"/>
              </a:rPr>
              <a:t>Indicating healthy </a:t>
            </a:r>
            <a:br>
              <a:rPr lang="en-GB" sz="1400">
                <a:solidFill>
                  <a:srgbClr val="303030"/>
                </a:solidFill>
                <a:latin typeface="Arial" panose="020B0604020202020204" pitchFamily="34" charset="0"/>
                <a:cs typeface="Arial" panose="020B0604020202020204" pitchFamily="34" charset="0"/>
              </a:rPr>
            </a:br>
            <a:r>
              <a:rPr lang="en-GB" sz="1400">
                <a:solidFill>
                  <a:srgbClr val="303030"/>
                </a:solidFill>
                <a:latin typeface="Arial" panose="020B0604020202020204" pitchFamily="34" charset="0"/>
                <a:cs typeface="Arial" panose="020B0604020202020204" pitchFamily="34" charset="0"/>
              </a:rPr>
              <a:t>and unhealthy zones across buildings </a:t>
            </a:r>
            <a:br>
              <a:rPr lang="en-GB" sz="1400">
                <a:solidFill>
                  <a:srgbClr val="303030"/>
                </a:solidFill>
                <a:latin typeface="Arial" panose="020B0604020202020204" pitchFamily="34" charset="0"/>
                <a:cs typeface="Arial" panose="020B0604020202020204" pitchFamily="34" charset="0"/>
              </a:rPr>
            </a:br>
            <a:r>
              <a:rPr lang="en-GB" sz="1400">
                <a:solidFill>
                  <a:srgbClr val="303030"/>
                </a:solidFill>
                <a:latin typeface="Arial" panose="020B0604020202020204" pitchFamily="34" charset="0"/>
                <a:cs typeface="Arial" panose="020B0604020202020204" pitchFamily="34" charset="0"/>
              </a:rPr>
              <a:t>and sites</a:t>
            </a:r>
          </a:p>
        </p:txBody>
      </p:sp>
      <p:pic>
        <p:nvPicPr>
          <p:cNvPr id="29" name="Picture 28">
            <a:extLst>
              <a:ext uri="{FF2B5EF4-FFF2-40B4-BE49-F238E27FC236}">
                <a16:creationId xmlns:a16="http://schemas.microsoft.com/office/drawing/2014/main" id="{69934C76-C8E5-224D-B966-2ABD12AA38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234" t="-1634" r="1" b="-413"/>
          <a:stretch/>
        </p:blipFill>
        <p:spPr>
          <a:xfrm>
            <a:off x="4007768" y="-111786"/>
            <a:ext cx="8184232" cy="6998016"/>
          </a:xfrm>
          <a:prstGeom prst="rect">
            <a:avLst/>
          </a:prstGeom>
        </p:spPr>
      </p:pic>
      <p:sp>
        <p:nvSpPr>
          <p:cNvPr id="24" name="Rectangle 23">
            <a:extLst>
              <a:ext uri="{FF2B5EF4-FFF2-40B4-BE49-F238E27FC236}">
                <a16:creationId xmlns:a16="http://schemas.microsoft.com/office/drawing/2014/main" id="{503799BB-7350-4741-BEAF-E38DB3F8DA52}"/>
              </a:ext>
            </a:extLst>
          </p:cNvPr>
          <p:cNvSpPr/>
          <p:nvPr/>
        </p:nvSpPr>
        <p:spPr>
          <a:xfrm rot="5400000">
            <a:off x="4815704" y="-6129914"/>
            <a:ext cx="2579293" cy="12223270"/>
          </a:xfrm>
          <a:prstGeom prst="rect">
            <a:avLst/>
          </a:prstGeom>
          <a:gradFill flip="none" rotWithShape="1">
            <a:gsLst>
              <a:gs pos="0">
                <a:schemeClr val="bg1">
                  <a:alpha val="0"/>
                </a:schemeClr>
              </a:gs>
              <a:gs pos="15000">
                <a:schemeClr val="bg1">
                  <a:alpha val="33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el 1">
            <a:extLst>
              <a:ext uri="{FF2B5EF4-FFF2-40B4-BE49-F238E27FC236}">
                <a16:creationId xmlns:a16="http://schemas.microsoft.com/office/drawing/2014/main" id="{AB964184-F286-724F-8362-67D6396CBC46}"/>
              </a:ext>
            </a:extLst>
          </p:cNvPr>
          <p:cNvSpPr txBox="1">
            <a:spLocks/>
          </p:cNvSpPr>
          <p:nvPr/>
        </p:nvSpPr>
        <p:spPr>
          <a:xfrm>
            <a:off x="389827" y="17887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solidFill>
                  <a:schemeClr val="accent1"/>
                </a:solidFill>
              </a:rPr>
              <a:t>HEALTHY BUILDINGS</a:t>
            </a:r>
          </a:p>
          <a:p>
            <a:pPr>
              <a:lnSpc>
                <a:spcPts val="3000"/>
              </a:lnSpc>
            </a:pPr>
            <a:r>
              <a:rPr lang="en-GB">
                <a:solidFill>
                  <a:srgbClr val="404040"/>
                </a:solidFill>
              </a:rPr>
              <a:t>FOR OWNERS AND OCCUPANTS</a:t>
            </a:r>
          </a:p>
        </p:txBody>
      </p:sp>
      <p:pic>
        <p:nvPicPr>
          <p:cNvPr id="13" name="Picture 12">
            <a:hlinkClick r:id="rId7" action="ppaction://hlinksldjump"/>
            <a:extLst>
              <a:ext uri="{FF2B5EF4-FFF2-40B4-BE49-F238E27FC236}">
                <a16:creationId xmlns:a16="http://schemas.microsoft.com/office/drawing/2014/main" id="{C65A67FF-C228-DD4A-BEC0-7B0940FC45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spTree>
    <p:extLst>
      <p:ext uri="{BB962C8B-B14F-4D97-AF65-F5344CB8AC3E}">
        <p14:creationId xmlns:p14="http://schemas.microsoft.com/office/powerpoint/2010/main" val="374945510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2AEC19-90AF-4491-B24C-31C5F95F08F6}"/>
              </a:ext>
            </a:extLst>
          </p:cNvPr>
          <p:cNvSpPr>
            <a:spLocks noGrp="1"/>
          </p:cNvSpPr>
          <p:nvPr>
            <p:ph type="title"/>
          </p:nvPr>
        </p:nvSpPr>
        <p:spPr>
          <a:xfrm>
            <a:off x="502132" y="165692"/>
            <a:ext cx="11201401" cy="419100"/>
          </a:xfrm>
        </p:spPr>
        <p:txBody>
          <a:bodyPr/>
          <a:lstStyle/>
          <a:p>
            <a:r>
              <a:rPr lang="en-US">
                <a:solidFill>
                  <a:schemeClr val="accent1"/>
                </a:solidFill>
              </a:rPr>
              <a:t>SUSTAINABILITY</a:t>
            </a:r>
            <a:endParaRPr lang="en-US">
              <a:solidFill>
                <a:schemeClr val="tx1"/>
              </a:solidFill>
            </a:endParaRPr>
          </a:p>
        </p:txBody>
      </p:sp>
      <p:sp>
        <p:nvSpPr>
          <p:cNvPr id="5" name="Slide Number Placeholder 4">
            <a:extLst>
              <a:ext uri="{FF2B5EF4-FFF2-40B4-BE49-F238E27FC236}">
                <a16:creationId xmlns:a16="http://schemas.microsoft.com/office/drawing/2014/main" id="{9593699D-DC9D-47BD-A905-35A1A662D0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05244D3A-5048-4486-A05D-7B6C0CE8A477}"/>
              </a:ext>
            </a:extLst>
          </p:cNvPr>
          <p:cNvSpPr>
            <a:spLocks noGrp="1"/>
          </p:cNvSpPr>
          <p:nvPr>
            <p:ph type="body" sz="quarter" idx="16"/>
          </p:nvPr>
        </p:nvSpPr>
        <p:spPr>
          <a:xfrm>
            <a:off x="-10565" y="5989499"/>
            <a:ext cx="12192000" cy="495299"/>
          </a:xfrm>
        </p:spPr>
        <p:txBody>
          <a:bodyPr/>
          <a:lstStyle/>
          <a:p>
            <a:r>
              <a:rPr lang="en-AU" sz="2000"/>
              <a:t>Sustainability from A</a:t>
            </a:r>
            <a:r>
              <a:rPr lang="en-AU" sz="2000" baseline="-25000"/>
              <a:t>2</a:t>
            </a:r>
            <a:r>
              <a:rPr lang="en-AU" sz="2000"/>
              <a:t>Z  </a:t>
            </a:r>
            <a:r>
              <a:rPr lang="en-AU" sz="2000" b="0"/>
              <a:t>(Audit to net-Zero)</a:t>
            </a:r>
          </a:p>
        </p:txBody>
      </p:sp>
      <p:sp>
        <p:nvSpPr>
          <p:cNvPr id="53" name="AutoShape 3">
            <a:extLst>
              <a:ext uri="{FF2B5EF4-FFF2-40B4-BE49-F238E27FC236}">
                <a16:creationId xmlns:a16="http://schemas.microsoft.com/office/drawing/2014/main" id="{8F394F29-732A-4AF1-BE11-05DBE5E21B0A}"/>
              </a:ext>
            </a:extLst>
          </p:cNvPr>
          <p:cNvSpPr>
            <a:spLocks noChangeAspect="1" noChangeArrowheads="1" noTextEdit="1"/>
          </p:cNvSpPr>
          <p:nvPr/>
        </p:nvSpPr>
        <p:spPr bwMode="auto">
          <a:xfrm rot="18900000">
            <a:off x="3289601" y="1993175"/>
            <a:ext cx="4027488" cy="371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AutoShape 198">
            <a:extLst>
              <a:ext uri="{FF2B5EF4-FFF2-40B4-BE49-F238E27FC236}">
                <a16:creationId xmlns:a16="http://schemas.microsoft.com/office/drawing/2014/main" id="{D9FE2B54-1073-479F-A3FE-FF69C1FD8FF0}"/>
              </a:ext>
            </a:extLst>
          </p:cNvPr>
          <p:cNvSpPr>
            <a:spLocks noChangeAspect="1" noChangeArrowheads="1" noTextEdit="1"/>
          </p:cNvSpPr>
          <p:nvPr/>
        </p:nvSpPr>
        <p:spPr bwMode="auto">
          <a:xfrm>
            <a:off x="4032227" y="1372490"/>
            <a:ext cx="32734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Freeform 200">
            <a:extLst>
              <a:ext uri="{FF2B5EF4-FFF2-40B4-BE49-F238E27FC236}">
                <a16:creationId xmlns:a16="http://schemas.microsoft.com/office/drawing/2014/main" id="{5F2E09FE-F059-4EA4-90C4-C1519EB3F843}"/>
              </a:ext>
            </a:extLst>
          </p:cNvPr>
          <p:cNvSpPr>
            <a:spLocks/>
          </p:cNvSpPr>
          <p:nvPr/>
        </p:nvSpPr>
        <p:spPr bwMode="auto">
          <a:xfrm>
            <a:off x="3744877" y="1985157"/>
            <a:ext cx="2099378" cy="2660792"/>
          </a:xfrm>
          <a:custGeom>
            <a:avLst/>
            <a:gdLst>
              <a:gd name="T0" fmla="*/ 351 w 351"/>
              <a:gd name="T1" fmla="*/ 226 h 452"/>
              <a:gd name="T2" fmla="*/ 125 w 351"/>
              <a:gd name="T3" fmla="*/ 452 h 452"/>
              <a:gd name="T4" fmla="*/ 125 w 351"/>
              <a:gd name="T5" fmla="*/ 0 h 452"/>
              <a:gd name="T6" fmla="*/ 351 w 351"/>
              <a:gd name="T7" fmla="*/ 226 h 452"/>
            </a:gdLst>
            <a:ahLst/>
            <a:cxnLst>
              <a:cxn ang="0">
                <a:pos x="T0" y="T1"/>
              </a:cxn>
              <a:cxn ang="0">
                <a:pos x="T2" y="T3"/>
              </a:cxn>
              <a:cxn ang="0">
                <a:pos x="T4" y="T5"/>
              </a:cxn>
              <a:cxn ang="0">
                <a:pos x="T6" y="T7"/>
              </a:cxn>
            </a:cxnLst>
            <a:rect l="0" t="0" r="r" b="b"/>
            <a:pathLst>
              <a:path w="351" h="452">
                <a:moveTo>
                  <a:pt x="351" y="226"/>
                </a:moveTo>
                <a:cubicBezTo>
                  <a:pt x="125" y="452"/>
                  <a:pt x="125" y="452"/>
                  <a:pt x="125" y="452"/>
                </a:cubicBezTo>
                <a:cubicBezTo>
                  <a:pt x="0" y="327"/>
                  <a:pt x="0" y="125"/>
                  <a:pt x="125" y="0"/>
                </a:cubicBezTo>
                <a:lnTo>
                  <a:pt x="351" y="22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Freeform 201">
            <a:extLst>
              <a:ext uri="{FF2B5EF4-FFF2-40B4-BE49-F238E27FC236}">
                <a16:creationId xmlns:a16="http://schemas.microsoft.com/office/drawing/2014/main" id="{CC2D2898-6898-47DD-B39F-A738658607CF}"/>
              </a:ext>
            </a:extLst>
          </p:cNvPr>
          <p:cNvSpPr>
            <a:spLocks/>
          </p:cNvSpPr>
          <p:nvPr/>
        </p:nvSpPr>
        <p:spPr bwMode="auto">
          <a:xfrm>
            <a:off x="4491771" y="3314311"/>
            <a:ext cx="3265138" cy="1883174"/>
          </a:xfrm>
          <a:custGeom>
            <a:avLst/>
            <a:gdLst>
              <a:gd name="T0" fmla="*/ 226 w 546"/>
              <a:gd name="T1" fmla="*/ 0 h 320"/>
              <a:gd name="T2" fmla="*/ 546 w 546"/>
              <a:gd name="T3" fmla="*/ 0 h 320"/>
              <a:gd name="T4" fmla="*/ 226 w 546"/>
              <a:gd name="T5" fmla="*/ 320 h 320"/>
              <a:gd name="T6" fmla="*/ 0 w 546"/>
              <a:gd name="T7" fmla="*/ 226 h 320"/>
              <a:gd name="T8" fmla="*/ 226 w 546"/>
              <a:gd name="T9" fmla="*/ 0 h 320"/>
            </a:gdLst>
            <a:ahLst/>
            <a:cxnLst>
              <a:cxn ang="0">
                <a:pos x="T0" y="T1"/>
              </a:cxn>
              <a:cxn ang="0">
                <a:pos x="T2" y="T3"/>
              </a:cxn>
              <a:cxn ang="0">
                <a:pos x="T4" y="T5"/>
              </a:cxn>
              <a:cxn ang="0">
                <a:pos x="T6" y="T7"/>
              </a:cxn>
              <a:cxn ang="0">
                <a:pos x="T8" y="T9"/>
              </a:cxn>
            </a:cxnLst>
            <a:rect l="0" t="0" r="r" b="b"/>
            <a:pathLst>
              <a:path w="546" h="320">
                <a:moveTo>
                  <a:pt x="226" y="0"/>
                </a:moveTo>
                <a:cubicBezTo>
                  <a:pt x="546" y="0"/>
                  <a:pt x="546" y="0"/>
                  <a:pt x="546" y="0"/>
                </a:cubicBezTo>
                <a:cubicBezTo>
                  <a:pt x="546" y="177"/>
                  <a:pt x="403" y="320"/>
                  <a:pt x="226" y="320"/>
                </a:cubicBezTo>
                <a:cubicBezTo>
                  <a:pt x="138" y="320"/>
                  <a:pt x="63" y="289"/>
                  <a:pt x="0" y="226"/>
                </a:cubicBezTo>
                <a:lnTo>
                  <a:pt x="226"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Freeform 202">
            <a:extLst>
              <a:ext uri="{FF2B5EF4-FFF2-40B4-BE49-F238E27FC236}">
                <a16:creationId xmlns:a16="http://schemas.microsoft.com/office/drawing/2014/main" id="{0D82AED2-789C-48BC-BA2F-39B26DBF1FD9}"/>
              </a:ext>
            </a:extLst>
          </p:cNvPr>
          <p:cNvSpPr>
            <a:spLocks/>
          </p:cNvSpPr>
          <p:nvPr/>
        </p:nvSpPr>
        <p:spPr bwMode="auto">
          <a:xfrm>
            <a:off x="4491771" y="1247291"/>
            <a:ext cx="3265138" cy="2067020"/>
          </a:xfrm>
          <a:custGeom>
            <a:avLst/>
            <a:gdLst>
              <a:gd name="T0" fmla="*/ 226 w 546"/>
              <a:gd name="T1" fmla="*/ 351 h 351"/>
              <a:gd name="T2" fmla="*/ 0 w 546"/>
              <a:gd name="T3" fmla="*/ 125 h 351"/>
              <a:gd name="T4" fmla="*/ 453 w 546"/>
              <a:gd name="T5" fmla="*/ 125 h 351"/>
              <a:gd name="T6" fmla="*/ 546 w 546"/>
              <a:gd name="T7" fmla="*/ 351 h 351"/>
              <a:gd name="T8" fmla="*/ 226 w 546"/>
              <a:gd name="T9" fmla="*/ 351 h 351"/>
            </a:gdLst>
            <a:ahLst/>
            <a:cxnLst>
              <a:cxn ang="0">
                <a:pos x="T0" y="T1"/>
              </a:cxn>
              <a:cxn ang="0">
                <a:pos x="T2" y="T3"/>
              </a:cxn>
              <a:cxn ang="0">
                <a:pos x="T4" y="T5"/>
              </a:cxn>
              <a:cxn ang="0">
                <a:pos x="T6" y="T7"/>
              </a:cxn>
              <a:cxn ang="0">
                <a:pos x="T8" y="T9"/>
              </a:cxn>
            </a:cxnLst>
            <a:rect l="0" t="0" r="r" b="b"/>
            <a:pathLst>
              <a:path w="546" h="351">
                <a:moveTo>
                  <a:pt x="226" y="351"/>
                </a:moveTo>
                <a:cubicBezTo>
                  <a:pt x="0" y="125"/>
                  <a:pt x="0" y="125"/>
                  <a:pt x="0" y="125"/>
                </a:cubicBezTo>
                <a:cubicBezTo>
                  <a:pt x="125" y="0"/>
                  <a:pt x="328" y="0"/>
                  <a:pt x="453" y="125"/>
                </a:cubicBezTo>
                <a:cubicBezTo>
                  <a:pt x="515" y="187"/>
                  <a:pt x="546" y="263"/>
                  <a:pt x="546" y="351"/>
                </a:cubicBezTo>
                <a:lnTo>
                  <a:pt x="226" y="351"/>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Freeform 203">
            <a:extLst>
              <a:ext uri="{FF2B5EF4-FFF2-40B4-BE49-F238E27FC236}">
                <a16:creationId xmlns:a16="http://schemas.microsoft.com/office/drawing/2014/main" id="{569CF80E-9D3B-4945-817E-6F79E016151A}"/>
              </a:ext>
            </a:extLst>
          </p:cNvPr>
          <p:cNvSpPr>
            <a:spLocks/>
          </p:cNvSpPr>
          <p:nvPr/>
        </p:nvSpPr>
        <p:spPr bwMode="auto">
          <a:xfrm>
            <a:off x="4360560" y="1031148"/>
            <a:ext cx="3600737" cy="2283163"/>
          </a:xfrm>
          <a:custGeom>
            <a:avLst/>
            <a:gdLst>
              <a:gd name="T0" fmla="*/ 249 w 602"/>
              <a:gd name="T1" fmla="*/ 388 h 388"/>
              <a:gd name="T2" fmla="*/ 0 w 602"/>
              <a:gd name="T3" fmla="*/ 138 h 388"/>
              <a:gd name="T4" fmla="*/ 499 w 602"/>
              <a:gd name="T5" fmla="*/ 138 h 388"/>
              <a:gd name="T6" fmla="*/ 602 w 602"/>
              <a:gd name="T7" fmla="*/ 388 h 388"/>
              <a:gd name="T8" fmla="*/ 249 w 602"/>
              <a:gd name="T9" fmla="*/ 388 h 388"/>
            </a:gdLst>
            <a:ahLst/>
            <a:cxnLst>
              <a:cxn ang="0">
                <a:pos x="T0" y="T1"/>
              </a:cxn>
              <a:cxn ang="0">
                <a:pos x="T2" y="T3"/>
              </a:cxn>
              <a:cxn ang="0">
                <a:pos x="T4" y="T5"/>
              </a:cxn>
              <a:cxn ang="0">
                <a:pos x="T6" y="T7"/>
              </a:cxn>
              <a:cxn ang="0">
                <a:pos x="T8" y="T9"/>
              </a:cxn>
            </a:cxnLst>
            <a:rect l="0" t="0" r="r" b="b"/>
            <a:pathLst>
              <a:path w="602" h="388">
                <a:moveTo>
                  <a:pt x="249" y="388"/>
                </a:moveTo>
                <a:cubicBezTo>
                  <a:pt x="0" y="138"/>
                  <a:pt x="0" y="138"/>
                  <a:pt x="0" y="138"/>
                </a:cubicBezTo>
                <a:cubicBezTo>
                  <a:pt x="137" y="0"/>
                  <a:pt x="361" y="0"/>
                  <a:pt x="499" y="138"/>
                </a:cubicBezTo>
                <a:cubicBezTo>
                  <a:pt x="568" y="207"/>
                  <a:pt x="602" y="291"/>
                  <a:pt x="602" y="388"/>
                </a:cubicBezTo>
                <a:lnTo>
                  <a:pt x="249" y="38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Freeform 204">
            <a:extLst>
              <a:ext uri="{FF2B5EF4-FFF2-40B4-BE49-F238E27FC236}">
                <a16:creationId xmlns:a16="http://schemas.microsoft.com/office/drawing/2014/main" id="{AC266A7F-42E3-44F4-B25D-CAEFF9BA5EC0}"/>
              </a:ext>
            </a:extLst>
          </p:cNvPr>
          <p:cNvSpPr>
            <a:spLocks/>
          </p:cNvSpPr>
          <p:nvPr/>
        </p:nvSpPr>
        <p:spPr bwMode="auto">
          <a:xfrm>
            <a:off x="3818054" y="1848516"/>
            <a:ext cx="2021157" cy="1460826"/>
          </a:xfrm>
          <a:custGeom>
            <a:avLst/>
            <a:gdLst>
              <a:gd name="T0" fmla="*/ 338 w 338"/>
              <a:gd name="T1" fmla="*/ 248 h 248"/>
              <a:gd name="T2" fmla="*/ 0 w 338"/>
              <a:gd name="T3" fmla="*/ 158 h 248"/>
              <a:gd name="T4" fmla="*/ 91 w 338"/>
              <a:gd name="T5" fmla="*/ 0 h 248"/>
              <a:gd name="T6" fmla="*/ 338 w 338"/>
              <a:gd name="T7" fmla="*/ 248 h 248"/>
            </a:gdLst>
            <a:ahLst/>
            <a:cxnLst>
              <a:cxn ang="0">
                <a:pos x="T0" y="T1"/>
              </a:cxn>
              <a:cxn ang="0">
                <a:pos x="T2" y="T3"/>
              </a:cxn>
              <a:cxn ang="0">
                <a:pos x="T4" y="T5"/>
              </a:cxn>
              <a:cxn ang="0">
                <a:pos x="T6" y="T7"/>
              </a:cxn>
            </a:cxnLst>
            <a:rect l="0" t="0" r="r" b="b"/>
            <a:pathLst>
              <a:path w="338" h="248">
                <a:moveTo>
                  <a:pt x="338" y="248"/>
                </a:moveTo>
                <a:cubicBezTo>
                  <a:pt x="0" y="158"/>
                  <a:pt x="0" y="158"/>
                  <a:pt x="0" y="158"/>
                </a:cubicBezTo>
                <a:cubicBezTo>
                  <a:pt x="17" y="95"/>
                  <a:pt x="45" y="46"/>
                  <a:pt x="91" y="0"/>
                </a:cubicBezTo>
                <a:lnTo>
                  <a:pt x="338" y="248"/>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Freeform 205">
            <a:extLst>
              <a:ext uri="{FF2B5EF4-FFF2-40B4-BE49-F238E27FC236}">
                <a16:creationId xmlns:a16="http://schemas.microsoft.com/office/drawing/2014/main" id="{7366737B-F8EC-43D1-BD19-6F99449371B7}"/>
              </a:ext>
            </a:extLst>
          </p:cNvPr>
          <p:cNvSpPr>
            <a:spLocks/>
          </p:cNvSpPr>
          <p:nvPr/>
        </p:nvSpPr>
        <p:spPr bwMode="auto">
          <a:xfrm>
            <a:off x="3818054" y="1848516"/>
            <a:ext cx="2021157" cy="1460826"/>
          </a:xfrm>
          <a:custGeom>
            <a:avLst/>
            <a:gdLst>
              <a:gd name="T0" fmla="*/ 338 w 338"/>
              <a:gd name="T1" fmla="*/ 248 h 248"/>
              <a:gd name="T2" fmla="*/ 0 w 338"/>
              <a:gd name="T3" fmla="*/ 158 h 248"/>
              <a:gd name="T4" fmla="*/ 91 w 338"/>
              <a:gd name="T5" fmla="*/ 0 h 248"/>
              <a:gd name="T6" fmla="*/ 338 w 338"/>
              <a:gd name="T7" fmla="*/ 248 h 248"/>
            </a:gdLst>
            <a:ahLst/>
            <a:cxnLst>
              <a:cxn ang="0">
                <a:pos x="T0" y="T1"/>
              </a:cxn>
              <a:cxn ang="0">
                <a:pos x="T2" y="T3"/>
              </a:cxn>
              <a:cxn ang="0">
                <a:pos x="T4" y="T5"/>
              </a:cxn>
              <a:cxn ang="0">
                <a:pos x="T6" y="T7"/>
              </a:cxn>
            </a:cxnLst>
            <a:rect l="0" t="0" r="r" b="b"/>
            <a:pathLst>
              <a:path w="338" h="248">
                <a:moveTo>
                  <a:pt x="338" y="248"/>
                </a:moveTo>
                <a:cubicBezTo>
                  <a:pt x="0" y="158"/>
                  <a:pt x="0" y="158"/>
                  <a:pt x="0" y="158"/>
                </a:cubicBezTo>
                <a:cubicBezTo>
                  <a:pt x="17" y="95"/>
                  <a:pt x="45" y="46"/>
                  <a:pt x="91" y="0"/>
                </a:cubicBezTo>
                <a:lnTo>
                  <a:pt x="338" y="248"/>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Freeform 206">
            <a:extLst>
              <a:ext uri="{FF2B5EF4-FFF2-40B4-BE49-F238E27FC236}">
                <a16:creationId xmlns:a16="http://schemas.microsoft.com/office/drawing/2014/main" id="{0C85A007-8DCF-455B-9E99-F7DE2E38C5B6}"/>
              </a:ext>
            </a:extLst>
          </p:cNvPr>
          <p:cNvSpPr>
            <a:spLocks/>
          </p:cNvSpPr>
          <p:nvPr/>
        </p:nvSpPr>
        <p:spPr bwMode="auto">
          <a:xfrm>
            <a:off x="3714598" y="2785133"/>
            <a:ext cx="2124611" cy="1065808"/>
          </a:xfrm>
          <a:custGeom>
            <a:avLst/>
            <a:gdLst>
              <a:gd name="T0" fmla="*/ 355 w 355"/>
              <a:gd name="T1" fmla="*/ 90 h 181"/>
              <a:gd name="T2" fmla="*/ 17 w 355"/>
              <a:gd name="T3" fmla="*/ 181 h 181"/>
              <a:gd name="T4" fmla="*/ 17 w 355"/>
              <a:gd name="T5" fmla="*/ 0 h 181"/>
              <a:gd name="T6" fmla="*/ 355 w 355"/>
              <a:gd name="T7" fmla="*/ 90 h 181"/>
            </a:gdLst>
            <a:ahLst/>
            <a:cxnLst>
              <a:cxn ang="0">
                <a:pos x="T0" y="T1"/>
              </a:cxn>
              <a:cxn ang="0">
                <a:pos x="T2" y="T3"/>
              </a:cxn>
              <a:cxn ang="0">
                <a:pos x="T4" y="T5"/>
              </a:cxn>
              <a:cxn ang="0">
                <a:pos x="T6" y="T7"/>
              </a:cxn>
            </a:cxnLst>
            <a:rect l="0" t="0" r="r" b="b"/>
            <a:pathLst>
              <a:path w="355" h="181">
                <a:moveTo>
                  <a:pt x="355" y="90"/>
                </a:moveTo>
                <a:cubicBezTo>
                  <a:pt x="17" y="181"/>
                  <a:pt x="17" y="181"/>
                  <a:pt x="17" y="181"/>
                </a:cubicBezTo>
                <a:cubicBezTo>
                  <a:pt x="0" y="119"/>
                  <a:pt x="0" y="62"/>
                  <a:pt x="17" y="0"/>
                </a:cubicBezTo>
                <a:lnTo>
                  <a:pt x="355" y="9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Freeform 207">
            <a:extLst>
              <a:ext uri="{FF2B5EF4-FFF2-40B4-BE49-F238E27FC236}">
                <a16:creationId xmlns:a16="http://schemas.microsoft.com/office/drawing/2014/main" id="{42452957-F84E-4164-A622-2D8D3BD1A3EB}"/>
              </a:ext>
            </a:extLst>
          </p:cNvPr>
          <p:cNvSpPr>
            <a:spLocks/>
          </p:cNvSpPr>
          <p:nvPr/>
        </p:nvSpPr>
        <p:spPr bwMode="auto">
          <a:xfrm>
            <a:off x="3714598" y="2785133"/>
            <a:ext cx="2124611" cy="1065808"/>
          </a:xfrm>
          <a:custGeom>
            <a:avLst/>
            <a:gdLst>
              <a:gd name="T0" fmla="*/ 355 w 355"/>
              <a:gd name="T1" fmla="*/ 90 h 181"/>
              <a:gd name="T2" fmla="*/ 17 w 355"/>
              <a:gd name="T3" fmla="*/ 181 h 181"/>
              <a:gd name="T4" fmla="*/ 17 w 355"/>
              <a:gd name="T5" fmla="*/ 0 h 181"/>
              <a:gd name="T6" fmla="*/ 355 w 355"/>
              <a:gd name="T7" fmla="*/ 90 h 181"/>
            </a:gdLst>
            <a:ahLst/>
            <a:cxnLst>
              <a:cxn ang="0">
                <a:pos x="T0" y="T1"/>
              </a:cxn>
              <a:cxn ang="0">
                <a:pos x="T2" y="T3"/>
              </a:cxn>
              <a:cxn ang="0">
                <a:pos x="T4" y="T5"/>
              </a:cxn>
              <a:cxn ang="0">
                <a:pos x="T6" y="T7"/>
              </a:cxn>
            </a:cxnLst>
            <a:rect l="0" t="0" r="r" b="b"/>
            <a:pathLst>
              <a:path w="355" h="181">
                <a:moveTo>
                  <a:pt x="355" y="90"/>
                </a:moveTo>
                <a:cubicBezTo>
                  <a:pt x="17" y="181"/>
                  <a:pt x="17" y="181"/>
                  <a:pt x="17" y="181"/>
                </a:cubicBezTo>
                <a:cubicBezTo>
                  <a:pt x="0" y="119"/>
                  <a:pt x="0" y="62"/>
                  <a:pt x="17" y="0"/>
                </a:cubicBezTo>
                <a:lnTo>
                  <a:pt x="355" y="9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Freeform 208">
            <a:extLst>
              <a:ext uri="{FF2B5EF4-FFF2-40B4-BE49-F238E27FC236}">
                <a16:creationId xmlns:a16="http://schemas.microsoft.com/office/drawing/2014/main" id="{CFD70693-A28B-4C1C-8B8F-D8D4B6D4E3E6}"/>
              </a:ext>
            </a:extLst>
          </p:cNvPr>
          <p:cNvSpPr>
            <a:spLocks/>
          </p:cNvSpPr>
          <p:nvPr/>
        </p:nvSpPr>
        <p:spPr bwMode="auto">
          <a:xfrm>
            <a:off x="3818054" y="3326732"/>
            <a:ext cx="2021157" cy="1458343"/>
          </a:xfrm>
          <a:custGeom>
            <a:avLst/>
            <a:gdLst>
              <a:gd name="T0" fmla="*/ 338 w 338"/>
              <a:gd name="T1" fmla="*/ 0 h 248"/>
              <a:gd name="T2" fmla="*/ 91 w 338"/>
              <a:gd name="T3" fmla="*/ 248 h 248"/>
              <a:gd name="T4" fmla="*/ 0 w 338"/>
              <a:gd name="T5" fmla="*/ 90 h 248"/>
              <a:gd name="T6" fmla="*/ 338 w 338"/>
              <a:gd name="T7" fmla="*/ 0 h 248"/>
            </a:gdLst>
            <a:ahLst/>
            <a:cxnLst>
              <a:cxn ang="0">
                <a:pos x="T0" y="T1"/>
              </a:cxn>
              <a:cxn ang="0">
                <a:pos x="T2" y="T3"/>
              </a:cxn>
              <a:cxn ang="0">
                <a:pos x="T4" y="T5"/>
              </a:cxn>
              <a:cxn ang="0">
                <a:pos x="T6" y="T7"/>
              </a:cxn>
            </a:cxnLst>
            <a:rect l="0" t="0" r="r" b="b"/>
            <a:pathLst>
              <a:path w="338" h="248">
                <a:moveTo>
                  <a:pt x="338" y="0"/>
                </a:moveTo>
                <a:cubicBezTo>
                  <a:pt x="91" y="248"/>
                  <a:pt x="91" y="248"/>
                  <a:pt x="91" y="248"/>
                </a:cubicBezTo>
                <a:cubicBezTo>
                  <a:pt x="45" y="202"/>
                  <a:pt x="17" y="153"/>
                  <a:pt x="0" y="90"/>
                </a:cubicBezTo>
                <a:lnTo>
                  <a:pt x="338"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Freeform 209">
            <a:extLst>
              <a:ext uri="{FF2B5EF4-FFF2-40B4-BE49-F238E27FC236}">
                <a16:creationId xmlns:a16="http://schemas.microsoft.com/office/drawing/2014/main" id="{E05D32EE-8A72-497A-AA74-43D01CC7A9A4}"/>
              </a:ext>
            </a:extLst>
          </p:cNvPr>
          <p:cNvSpPr>
            <a:spLocks/>
          </p:cNvSpPr>
          <p:nvPr/>
        </p:nvSpPr>
        <p:spPr bwMode="auto">
          <a:xfrm>
            <a:off x="3818054" y="3326732"/>
            <a:ext cx="2021157" cy="1458343"/>
          </a:xfrm>
          <a:custGeom>
            <a:avLst/>
            <a:gdLst>
              <a:gd name="T0" fmla="*/ 338 w 338"/>
              <a:gd name="T1" fmla="*/ 0 h 248"/>
              <a:gd name="T2" fmla="*/ 91 w 338"/>
              <a:gd name="T3" fmla="*/ 248 h 248"/>
              <a:gd name="T4" fmla="*/ 0 w 338"/>
              <a:gd name="T5" fmla="*/ 90 h 248"/>
              <a:gd name="T6" fmla="*/ 338 w 338"/>
              <a:gd name="T7" fmla="*/ 0 h 248"/>
            </a:gdLst>
            <a:ahLst/>
            <a:cxnLst>
              <a:cxn ang="0">
                <a:pos x="T0" y="T1"/>
              </a:cxn>
              <a:cxn ang="0">
                <a:pos x="T2" y="T3"/>
              </a:cxn>
              <a:cxn ang="0">
                <a:pos x="T4" y="T5"/>
              </a:cxn>
              <a:cxn ang="0">
                <a:pos x="T6" y="T7"/>
              </a:cxn>
            </a:cxnLst>
            <a:rect l="0" t="0" r="r" b="b"/>
            <a:pathLst>
              <a:path w="338" h="248">
                <a:moveTo>
                  <a:pt x="338" y="0"/>
                </a:moveTo>
                <a:cubicBezTo>
                  <a:pt x="91" y="248"/>
                  <a:pt x="91" y="248"/>
                  <a:pt x="91" y="248"/>
                </a:cubicBezTo>
                <a:cubicBezTo>
                  <a:pt x="45" y="202"/>
                  <a:pt x="17" y="153"/>
                  <a:pt x="0" y="90"/>
                </a:cubicBezTo>
                <a:lnTo>
                  <a:pt x="338" y="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Freeform 210">
            <a:extLst>
              <a:ext uri="{FF2B5EF4-FFF2-40B4-BE49-F238E27FC236}">
                <a16:creationId xmlns:a16="http://schemas.microsoft.com/office/drawing/2014/main" id="{F6E2D382-A15E-42D9-B99E-2751E04B533E}"/>
              </a:ext>
            </a:extLst>
          </p:cNvPr>
          <p:cNvSpPr>
            <a:spLocks/>
          </p:cNvSpPr>
          <p:nvPr/>
        </p:nvSpPr>
        <p:spPr bwMode="auto">
          <a:xfrm>
            <a:off x="4360560" y="3314311"/>
            <a:ext cx="3600737" cy="2084411"/>
          </a:xfrm>
          <a:custGeom>
            <a:avLst/>
            <a:gdLst>
              <a:gd name="T0" fmla="*/ 249 w 602"/>
              <a:gd name="T1" fmla="*/ 0 h 354"/>
              <a:gd name="T2" fmla="*/ 602 w 602"/>
              <a:gd name="T3" fmla="*/ 0 h 354"/>
              <a:gd name="T4" fmla="*/ 249 w 602"/>
              <a:gd name="T5" fmla="*/ 354 h 354"/>
              <a:gd name="T6" fmla="*/ 0 w 602"/>
              <a:gd name="T7" fmla="*/ 251 h 354"/>
              <a:gd name="T8" fmla="*/ 249 w 602"/>
              <a:gd name="T9" fmla="*/ 0 h 354"/>
            </a:gdLst>
            <a:ahLst/>
            <a:cxnLst>
              <a:cxn ang="0">
                <a:pos x="T0" y="T1"/>
              </a:cxn>
              <a:cxn ang="0">
                <a:pos x="T2" y="T3"/>
              </a:cxn>
              <a:cxn ang="0">
                <a:pos x="T4" y="T5"/>
              </a:cxn>
              <a:cxn ang="0">
                <a:pos x="T6" y="T7"/>
              </a:cxn>
              <a:cxn ang="0">
                <a:pos x="T8" y="T9"/>
              </a:cxn>
            </a:cxnLst>
            <a:rect l="0" t="0" r="r" b="b"/>
            <a:pathLst>
              <a:path w="602" h="354">
                <a:moveTo>
                  <a:pt x="249" y="0"/>
                </a:moveTo>
                <a:cubicBezTo>
                  <a:pt x="602" y="0"/>
                  <a:pt x="602" y="0"/>
                  <a:pt x="602" y="0"/>
                </a:cubicBezTo>
                <a:cubicBezTo>
                  <a:pt x="602" y="196"/>
                  <a:pt x="444" y="354"/>
                  <a:pt x="249" y="354"/>
                </a:cubicBezTo>
                <a:cubicBezTo>
                  <a:pt x="152" y="354"/>
                  <a:pt x="69" y="320"/>
                  <a:pt x="0" y="251"/>
                </a:cubicBezTo>
                <a:lnTo>
                  <a:pt x="249"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Freeform 211">
            <a:extLst>
              <a:ext uri="{FF2B5EF4-FFF2-40B4-BE49-F238E27FC236}">
                <a16:creationId xmlns:a16="http://schemas.microsoft.com/office/drawing/2014/main" id="{CC0FDBF2-921F-4CA5-A765-04244B03E068}"/>
              </a:ext>
            </a:extLst>
          </p:cNvPr>
          <p:cNvSpPr>
            <a:spLocks/>
          </p:cNvSpPr>
          <p:nvPr/>
        </p:nvSpPr>
        <p:spPr bwMode="auto">
          <a:xfrm>
            <a:off x="3535445" y="1036117"/>
            <a:ext cx="4413237" cy="3731567"/>
          </a:xfrm>
          <a:custGeom>
            <a:avLst/>
            <a:gdLst>
              <a:gd name="T0" fmla="*/ 386 w 738"/>
              <a:gd name="T1" fmla="*/ 386 h 634"/>
              <a:gd name="T2" fmla="*/ 137 w 738"/>
              <a:gd name="T3" fmla="*/ 634 h 634"/>
              <a:gd name="T4" fmla="*/ 137 w 738"/>
              <a:gd name="T5" fmla="*/ 137 h 634"/>
              <a:gd name="T6" fmla="*/ 635 w 738"/>
              <a:gd name="T7" fmla="*/ 137 h 634"/>
              <a:gd name="T8" fmla="*/ 738 w 738"/>
              <a:gd name="T9" fmla="*/ 386 h 634"/>
              <a:gd name="T10" fmla="*/ 386 w 738"/>
              <a:gd name="T11" fmla="*/ 386 h 634"/>
            </a:gdLst>
            <a:ahLst/>
            <a:cxnLst>
              <a:cxn ang="0">
                <a:pos x="T0" y="T1"/>
              </a:cxn>
              <a:cxn ang="0">
                <a:pos x="T2" y="T3"/>
              </a:cxn>
              <a:cxn ang="0">
                <a:pos x="T4" y="T5"/>
              </a:cxn>
              <a:cxn ang="0">
                <a:pos x="T6" y="T7"/>
              </a:cxn>
              <a:cxn ang="0">
                <a:pos x="T8" y="T9"/>
              </a:cxn>
              <a:cxn ang="0">
                <a:pos x="T10" y="T11"/>
              </a:cxn>
            </a:cxnLst>
            <a:rect l="0" t="0" r="r" b="b"/>
            <a:pathLst>
              <a:path w="738" h="634">
                <a:moveTo>
                  <a:pt x="386" y="386"/>
                </a:moveTo>
                <a:cubicBezTo>
                  <a:pt x="137" y="634"/>
                  <a:pt x="137" y="634"/>
                  <a:pt x="137" y="634"/>
                </a:cubicBezTo>
                <a:cubicBezTo>
                  <a:pt x="0" y="497"/>
                  <a:pt x="0" y="274"/>
                  <a:pt x="137" y="137"/>
                </a:cubicBezTo>
                <a:cubicBezTo>
                  <a:pt x="275" y="0"/>
                  <a:pt x="497" y="0"/>
                  <a:pt x="635" y="137"/>
                </a:cubicBezTo>
                <a:cubicBezTo>
                  <a:pt x="702" y="204"/>
                  <a:pt x="738" y="291"/>
                  <a:pt x="738" y="386"/>
                </a:cubicBezTo>
                <a:lnTo>
                  <a:pt x="386" y="38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Freeform 212">
            <a:extLst>
              <a:ext uri="{FF2B5EF4-FFF2-40B4-BE49-F238E27FC236}">
                <a16:creationId xmlns:a16="http://schemas.microsoft.com/office/drawing/2014/main" id="{8FC20266-DF30-4FE9-9517-F8F66EE7EB35}"/>
              </a:ext>
            </a:extLst>
          </p:cNvPr>
          <p:cNvSpPr>
            <a:spLocks/>
          </p:cNvSpPr>
          <p:nvPr/>
        </p:nvSpPr>
        <p:spPr bwMode="auto">
          <a:xfrm>
            <a:off x="4355514" y="3314311"/>
            <a:ext cx="1483695" cy="2024786"/>
          </a:xfrm>
          <a:custGeom>
            <a:avLst/>
            <a:gdLst>
              <a:gd name="T0" fmla="*/ 248 w 248"/>
              <a:gd name="T1" fmla="*/ 0 h 344"/>
              <a:gd name="T2" fmla="*/ 182 w 248"/>
              <a:gd name="T3" fmla="*/ 344 h 344"/>
              <a:gd name="T4" fmla="*/ 0 w 248"/>
              <a:gd name="T5" fmla="*/ 248 h 344"/>
              <a:gd name="T6" fmla="*/ 248 w 248"/>
              <a:gd name="T7" fmla="*/ 0 h 344"/>
            </a:gdLst>
            <a:ahLst/>
            <a:cxnLst>
              <a:cxn ang="0">
                <a:pos x="T0" y="T1"/>
              </a:cxn>
              <a:cxn ang="0">
                <a:pos x="T2" y="T3"/>
              </a:cxn>
              <a:cxn ang="0">
                <a:pos x="T4" y="T5"/>
              </a:cxn>
              <a:cxn ang="0">
                <a:pos x="T6" y="T7"/>
              </a:cxn>
            </a:cxnLst>
            <a:rect l="0" t="0" r="r" b="b"/>
            <a:pathLst>
              <a:path w="248" h="344">
                <a:moveTo>
                  <a:pt x="248" y="0"/>
                </a:moveTo>
                <a:cubicBezTo>
                  <a:pt x="182" y="344"/>
                  <a:pt x="182" y="344"/>
                  <a:pt x="182" y="344"/>
                </a:cubicBezTo>
                <a:cubicBezTo>
                  <a:pt x="110" y="330"/>
                  <a:pt x="52" y="299"/>
                  <a:pt x="0" y="248"/>
                </a:cubicBezTo>
                <a:lnTo>
                  <a:pt x="248"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Freeform 213">
            <a:extLst>
              <a:ext uri="{FF2B5EF4-FFF2-40B4-BE49-F238E27FC236}">
                <a16:creationId xmlns:a16="http://schemas.microsoft.com/office/drawing/2014/main" id="{246F4F2F-A28E-4AE9-AA05-9D03E92D6FE0}"/>
              </a:ext>
            </a:extLst>
          </p:cNvPr>
          <p:cNvSpPr>
            <a:spLocks/>
          </p:cNvSpPr>
          <p:nvPr/>
        </p:nvSpPr>
        <p:spPr bwMode="auto">
          <a:xfrm>
            <a:off x="5655640" y="3236677"/>
            <a:ext cx="1221273" cy="2106770"/>
          </a:xfrm>
          <a:custGeom>
            <a:avLst/>
            <a:gdLst>
              <a:gd name="T0" fmla="*/ 67 w 204"/>
              <a:gd name="T1" fmla="*/ 0 h 358"/>
              <a:gd name="T2" fmla="*/ 204 w 204"/>
              <a:gd name="T3" fmla="*/ 323 h 358"/>
              <a:gd name="T4" fmla="*/ 0 w 204"/>
              <a:gd name="T5" fmla="*/ 344 h 358"/>
              <a:gd name="T6" fmla="*/ 67 w 204"/>
              <a:gd name="T7" fmla="*/ 0 h 358"/>
            </a:gdLst>
            <a:ahLst/>
            <a:cxnLst>
              <a:cxn ang="0">
                <a:pos x="T0" y="T1"/>
              </a:cxn>
              <a:cxn ang="0">
                <a:pos x="T2" y="T3"/>
              </a:cxn>
              <a:cxn ang="0">
                <a:pos x="T4" y="T5"/>
              </a:cxn>
              <a:cxn ang="0">
                <a:pos x="T6" y="T7"/>
              </a:cxn>
            </a:cxnLst>
            <a:rect l="0" t="0" r="r" b="b"/>
            <a:pathLst>
              <a:path w="204" h="358">
                <a:moveTo>
                  <a:pt x="67" y="0"/>
                </a:moveTo>
                <a:cubicBezTo>
                  <a:pt x="204" y="323"/>
                  <a:pt x="204" y="323"/>
                  <a:pt x="204" y="323"/>
                </a:cubicBezTo>
                <a:cubicBezTo>
                  <a:pt x="137" y="351"/>
                  <a:pt x="72" y="358"/>
                  <a:pt x="0" y="344"/>
                </a:cubicBezTo>
                <a:lnTo>
                  <a:pt x="67"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Freeform 214">
            <a:extLst>
              <a:ext uri="{FF2B5EF4-FFF2-40B4-BE49-F238E27FC236}">
                <a16:creationId xmlns:a16="http://schemas.microsoft.com/office/drawing/2014/main" id="{1809128A-0AD1-4FFD-A021-76064D2F5436}"/>
              </a:ext>
            </a:extLst>
          </p:cNvPr>
          <p:cNvSpPr>
            <a:spLocks/>
          </p:cNvSpPr>
          <p:nvPr/>
        </p:nvSpPr>
        <p:spPr bwMode="auto">
          <a:xfrm>
            <a:off x="5849302" y="3314311"/>
            <a:ext cx="1758735" cy="1895597"/>
          </a:xfrm>
          <a:custGeom>
            <a:avLst/>
            <a:gdLst>
              <a:gd name="T0" fmla="*/ 0 w 294"/>
              <a:gd name="T1" fmla="*/ 0 h 322"/>
              <a:gd name="T2" fmla="*/ 294 w 294"/>
              <a:gd name="T3" fmla="*/ 191 h 322"/>
              <a:gd name="T4" fmla="*/ 137 w 294"/>
              <a:gd name="T5" fmla="*/ 322 h 322"/>
              <a:gd name="T6" fmla="*/ 0 w 294"/>
              <a:gd name="T7" fmla="*/ 0 h 322"/>
            </a:gdLst>
            <a:ahLst/>
            <a:cxnLst>
              <a:cxn ang="0">
                <a:pos x="T0" y="T1"/>
              </a:cxn>
              <a:cxn ang="0">
                <a:pos x="T2" y="T3"/>
              </a:cxn>
              <a:cxn ang="0">
                <a:pos x="T4" y="T5"/>
              </a:cxn>
              <a:cxn ang="0">
                <a:pos x="T6" y="T7"/>
              </a:cxn>
            </a:cxnLst>
            <a:rect l="0" t="0" r="r" b="b"/>
            <a:pathLst>
              <a:path w="294" h="322">
                <a:moveTo>
                  <a:pt x="0" y="0"/>
                </a:moveTo>
                <a:cubicBezTo>
                  <a:pt x="294" y="191"/>
                  <a:pt x="294" y="191"/>
                  <a:pt x="294" y="191"/>
                </a:cubicBezTo>
                <a:cubicBezTo>
                  <a:pt x="254" y="252"/>
                  <a:pt x="204" y="294"/>
                  <a:pt x="137" y="322"/>
                </a:cubicBezTo>
                <a:lnTo>
                  <a:pt x="0"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Freeform 215">
            <a:extLst>
              <a:ext uri="{FF2B5EF4-FFF2-40B4-BE49-F238E27FC236}">
                <a16:creationId xmlns:a16="http://schemas.microsoft.com/office/drawing/2014/main" id="{E30C6D39-B10B-4383-8DC1-BB1E049967B4}"/>
              </a:ext>
            </a:extLst>
          </p:cNvPr>
          <p:cNvSpPr>
            <a:spLocks/>
          </p:cNvSpPr>
          <p:nvPr/>
        </p:nvSpPr>
        <p:spPr bwMode="auto">
          <a:xfrm>
            <a:off x="5849302" y="3309342"/>
            <a:ext cx="2099378" cy="1122948"/>
          </a:xfrm>
          <a:custGeom>
            <a:avLst/>
            <a:gdLst>
              <a:gd name="T0" fmla="*/ 0 w 351"/>
              <a:gd name="T1" fmla="*/ 0 h 191"/>
              <a:gd name="T2" fmla="*/ 351 w 351"/>
              <a:gd name="T3" fmla="*/ 0 h 191"/>
              <a:gd name="T4" fmla="*/ 294 w 351"/>
              <a:gd name="T5" fmla="*/ 191 h 191"/>
              <a:gd name="T6" fmla="*/ 0 w 351"/>
              <a:gd name="T7" fmla="*/ 0 h 191"/>
            </a:gdLst>
            <a:ahLst/>
            <a:cxnLst>
              <a:cxn ang="0">
                <a:pos x="T0" y="T1"/>
              </a:cxn>
              <a:cxn ang="0">
                <a:pos x="T2" y="T3"/>
              </a:cxn>
              <a:cxn ang="0">
                <a:pos x="T4" y="T5"/>
              </a:cxn>
              <a:cxn ang="0">
                <a:pos x="T6" y="T7"/>
              </a:cxn>
            </a:cxnLst>
            <a:rect l="0" t="0" r="r" b="b"/>
            <a:pathLst>
              <a:path w="351" h="191">
                <a:moveTo>
                  <a:pt x="0" y="0"/>
                </a:moveTo>
                <a:cubicBezTo>
                  <a:pt x="351" y="0"/>
                  <a:pt x="351" y="0"/>
                  <a:pt x="351" y="0"/>
                </a:cubicBezTo>
                <a:cubicBezTo>
                  <a:pt x="351" y="73"/>
                  <a:pt x="334" y="130"/>
                  <a:pt x="294" y="191"/>
                </a:cubicBezTo>
                <a:lnTo>
                  <a:pt x="0"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Freeform 216">
            <a:extLst>
              <a:ext uri="{FF2B5EF4-FFF2-40B4-BE49-F238E27FC236}">
                <a16:creationId xmlns:a16="http://schemas.microsoft.com/office/drawing/2014/main" id="{B1585D88-DF84-4593-A93F-64CE28E50295}"/>
              </a:ext>
            </a:extLst>
          </p:cNvPr>
          <p:cNvSpPr>
            <a:spLocks/>
          </p:cNvSpPr>
          <p:nvPr/>
        </p:nvSpPr>
        <p:spPr bwMode="auto">
          <a:xfrm>
            <a:off x="5844255" y="2360302"/>
            <a:ext cx="2104425" cy="958978"/>
          </a:xfrm>
          <a:custGeom>
            <a:avLst/>
            <a:gdLst>
              <a:gd name="T0" fmla="*/ 0 w 352"/>
              <a:gd name="T1" fmla="*/ 163 h 163"/>
              <a:gd name="T2" fmla="*/ 312 w 352"/>
              <a:gd name="T3" fmla="*/ 0 h 163"/>
              <a:gd name="T4" fmla="*/ 352 w 352"/>
              <a:gd name="T5" fmla="*/ 159 h 163"/>
              <a:gd name="T6" fmla="*/ 0 w 352"/>
              <a:gd name="T7" fmla="*/ 163 h 163"/>
            </a:gdLst>
            <a:ahLst/>
            <a:cxnLst>
              <a:cxn ang="0">
                <a:pos x="T0" y="T1"/>
              </a:cxn>
              <a:cxn ang="0">
                <a:pos x="T2" y="T3"/>
              </a:cxn>
              <a:cxn ang="0">
                <a:pos x="T4" y="T5"/>
              </a:cxn>
              <a:cxn ang="0">
                <a:pos x="T6" y="T7"/>
              </a:cxn>
            </a:cxnLst>
            <a:rect l="0" t="0" r="r" b="b"/>
            <a:pathLst>
              <a:path w="352" h="163">
                <a:moveTo>
                  <a:pt x="0" y="163"/>
                </a:moveTo>
                <a:cubicBezTo>
                  <a:pt x="312" y="0"/>
                  <a:pt x="312" y="0"/>
                  <a:pt x="312" y="0"/>
                </a:cubicBezTo>
                <a:cubicBezTo>
                  <a:pt x="339" y="51"/>
                  <a:pt x="352" y="102"/>
                  <a:pt x="352" y="159"/>
                </a:cubicBezTo>
                <a:lnTo>
                  <a:pt x="0" y="163"/>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Freeform 217">
            <a:extLst>
              <a:ext uri="{FF2B5EF4-FFF2-40B4-BE49-F238E27FC236}">
                <a16:creationId xmlns:a16="http://schemas.microsoft.com/office/drawing/2014/main" id="{D839410A-E2B6-468B-A8C4-BBB6200348A0}"/>
              </a:ext>
            </a:extLst>
          </p:cNvPr>
          <p:cNvSpPr>
            <a:spLocks/>
          </p:cNvSpPr>
          <p:nvPr/>
        </p:nvSpPr>
        <p:spPr bwMode="auto">
          <a:xfrm>
            <a:off x="5844255" y="1629889"/>
            <a:ext cx="1867235" cy="1684422"/>
          </a:xfrm>
          <a:custGeom>
            <a:avLst/>
            <a:gdLst>
              <a:gd name="T0" fmla="*/ 0 w 312"/>
              <a:gd name="T1" fmla="*/ 286 h 286"/>
              <a:gd name="T2" fmla="*/ 205 w 312"/>
              <a:gd name="T3" fmla="*/ 0 h 286"/>
              <a:gd name="T4" fmla="*/ 312 w 312"/>
              <a:gd name="T5" fmla="*/ 124 h 286"/>
              <a:gd name="T6" fmla="*/ 0 w 312"/>
              <a:gd name="T7" fmla="*/ 286 h 286"/>
            </a:gdLst>
            <a:ahLst/>
            <a:cxnLst>
              <a:cxn ang="0">
                <a:pos x="T0" y="T1"/>
              </a:cxn>
              <a:cxn ang="0">
                <a:pos x="T2" y="T3"/>
              </a:cxn>
              <a:cxn ang="0">
                <a:pos x="T4" y="T5"/>
              </a:cxn>
              <a:cxn ang="0">
                <a:pos x="T6" y="T7"/>
              </a:cxn>
            </a:cxnLst>
            <a:rect l="0" t="0" r="r" b="b"/>
            <a:pathLst>
              <a:path w="312" h="286">
                <a:moveTo>
                  <a:pt x="0" y="286"/>
                </a:moveTo>
                <a:cubicBezTo>
                  <a:pt x="205" y="0"/>
                  <a:pt x="205" y="0"/>
                  <a:pt x="205" y="0"/>
                </a:cubicBezTo>
                <a:cubicBezTo>
                  <a:pt x="251" y="34"/>
                  <a:pt x="286" y="73"/>
                  <a:pt x="312" y="124"/>
                </a:cubicBezTo>
                <a:lnTo>
                  <a:pt x="0" y="28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Freeform 218">
            <a:extLst>
              <a:ext uri="{FF2B5EF4-FFF2-40B4-BE49-F238E27FC236}">
                <a16:creationId xmlns:a16="http://schemas.microsoft.com/office/drawing/2014/main" id="{3BDA9FCF-5651-42D0-AE2C-6A7E5EE216DA}"/>
              </a:ext>
            </a:extLst>
          </p:cNvPr>
          <p:cNvSpPr>
            <a:spLocks/>
          </p:cNvSpPr>
          <p:nvPr/>
        </p:nvSpPr>
        <p:spPr bwMode="auto">
          <a:xfrm>
            <a:off x="5844255" y="1277104"/>
            <a:ext cx="1226319" cy="2037207"/>
          </a:xfrm>
          <a:custGeom>
            <a:avLst/>
            <a:gdLst>
              <a:gd name="T0" fmla="*/ 0 w 205"/>
              <a:gd name="T1" fmla="*/ 346 h 346"/>
              <a:gd name="T2" fmla="*/ 58 w 205"/>
              <a:gd name="T3" fmla="*/ 0 h 346"/>
              <a:gd name="T4" fmla="*/ 205 w 205"/>
              <a:gd name="T5" fmla="*/ 60 h 346"/>
              <a:gd name="T6" fmla="*/ 0 w 205"/>
              <a:gd name="T7" fmla="*/ 346 h 346"/>
            </a:gdLst>
            <a:ahLst/>
            <a:cxnLst>
              <a:cxn ang="0">
                <a:pos x="T0" y="T1"/>
              </a:cxn>
              <a:cxn ang="0">
                <a:pos x="T2" y="T3"/>
              </a:cxn>
              <a:cxn ang="0">
                <a:pos x="T4" y="T5"/>
              </a:cxn>
              <a:cxn ang="0">
                <a:pos x="T6" y="T7"/>
              </a:cxn>
            </a:cxnLst>
            <a:rect l="0" t="0" r="r" b="b"/>
            <a:pathLst>
              <a:path w="205" h="346">
                <a:moveTo>
                  <a:pt x="0" y="346"/>
                </a:moveTo>
                <a:cubicBezTo>
                  <a:pt x="58" y="0"/>
                  <a:pt x="58" y="0"/>
                  <a:pt x="58" y="0"/>
                </a:cubicBezTo>
                <a:cubicBezTo>
                  <a:pt x="115" y="9"/>
                  <a:pt x="158" y="27"/>
                  <a:pt x="205" y="60"/>
                </a:cubicBezTo>
                <a:lnTo>
                  <a:pt x="0" y="34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Freeform 219">
            <a:extLst>
              <a:ext uri="{FF2B5EF4-FFF2-40B4-BE49-F238E27FC236}">
                <a16:creationId xmlns:a16="http://schemas.microsoft.com/office/drawing/2014/main" id="{86DF530E-9AC7-495F-97C7-790D003A215F}"/>
              </a:ext>
            </a:extLst>
          </p:cNvPr>
          <p:cNvSpPr>
            <a:spLocks/>
          </p:cNvSpPr>
          <p:nvPr/>
        </p:nvSpPr>
        <p:spPr bwMode="auto">
          <a:xfrm>
            <a:off x="5210910" y="1219962"/>
            <a:ext cx="981561" cy="2094349"/>
          </a:xfrm>
          <a:custGeom>
            <a:avLst/>
            <a:gdLst>
              <a:gd name="T0" fmla="*/ 106 w 164"/>
              <a:gd name="T1" fmla="*/ 356 h 356"/>
              <a:gd name="T2" fmla="*/ 0 w 164"/>
              <a:gd name="T3" fmla="*/ 21 h 356"/>
              <a:gd name="T4" fmla="*/ 164 w 164"/>
              <a:gd name="T5" fmla="*/ 10 h 356"/>
              <a:gd name="T6" fmla="*/ 106 w 164"/>
              <a:gd name="T7" fmla="*/ 356 h 356"/>
            </a:gdLst>
            <a:ahLst/>
            <a:cxnLst>
              <a:cxn ang="0">
                <a:pos x="T0" y="T1"/>
              </a:cxn>
              <a:cxn ang="0">
                <a:pos x="T2" y="T3"/>
              </a:cxn>
              <a:cxn ang="0">
                <a:pos x="T4" y="T5"/>
              </a:cxn>
              <a:cxn ang="0">
                <a:pos x="T6" y="T7"/>
              </a:cxn>
            </a:cxnLst>
            <a:rect l="0" t="0" r="r" b="b"/>
            <a:pathLst>
              <a:path w="164" h="356">
                <a:moveTo>
                  <a:pt x="106" y="356"/>
                </a:moveTo>
                <a:cubicBezTo>
                  <a:pt x="0" y="21"/>
                  <a:pt x="0" y="21"/>
                  <a:pt x="0" y="21"/>
                </a:cubicBezTo>
                <a:cubicBezTo>
                  <a:pt x="55" y="4"/>
                  <a:pt x="107" y="0"/>
                  <a:pt x="164" y="10"/>
                </a:cubicBezTo>
                <a:lnTo>
                  <a:pt x="106" y="35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Freeform 220">
            <a:extLst>
              <a:ext uri="{FF2B5EF4-FFF2-40B4-BE49-F238E27FC236}">
                <a16:creationId xmlns:a16="http://schemas.microsoft.com/office/drawing/2014/main" id="{D18BF06D-9D8D-4C48-B89F-4C19DEC08169}"/>
              </a:ext>
            </a:extLst>
          </p:cNvPr>
          <p:cNvSpPr>
            <a:spLocks/>
          </p:cNvSpPr>
          <p:nvPr/>
        </p:nvSpPr>
        <p:spPr bwMode="auto">
          <a:xfrm>
            <a:off x="4368131" y="1341699"/>
            <a:ext cx="1476126" cy="1972612"/>
          </a:xfrm>
          <a:custGeom>
            <a:avLst/>
            <a:gdLst>
              <a:gd name="T0" fmla="*/ 247 w 247"/>
              <a:gd name="T1" fmla="*/ 335 h 335"/>
              <a:gd name="T2" fmla="*/ 0 w 247"/>
              <a:gd name="T3" fmla="*/ 85 h 335"/>
              <a:gd name="T4" fmla="*/ 141 w 247"/>
              <a:gd name="T5" fmla="*/ 0 h 335"/>
              <a:gd name="T6" fmla="*/ 247 w 247"/>
              <a:gd name="T7" fmla="*/ 335 h 335"/>
            </a:gdLst>
            <a:ahLst/>
            <a:cxnLst>
              <a:cxn ang="0">
                <a:pos x="T0" y="T1"/>
              </a:cxn>
              <a:cxn ang="0">
                <a:pos x="T2" y="T3"/>
              </a:cxn>
              <a:cxn ang="0">
                <a:pos x="T4" y="T5"/>
              </a:cxn>
              <a:cxn ang="0">
                <a:pos x="T6" y="T7"/>
              </a:cxn>
            </a:cxnLst>
            <a:rect l="0" t="0" r="r" b="b"/>
            <a:pathLst>
              <a:path w="247" h="335">
                <a:moveTo>
                  <a:pt x="247" y="335"/>
                </a:moveTo>
                <a:cubicBezTo>
                  <a:pt x="0" y="85"/>
                  <a:pt x="0" y="85"/>
                  <a:pt x="0" y="85"/>
                </a:cubicBezTo>
                <a:cubicBezTo>
                  <a:pt x="41" y="44"/>
                  <a:pt x="86" y="17"/>
                  <a:pt x="141" y="0"/>
                </a:cubicBezTo>
                <a:lnTo>
                  <a:pt x="247" y="335"/>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Freeform 221">
            <a:extLst>
              <a:ext uri="{FF2B5EF4-FFF2-40B4-BE49-F238E27FC236}">
                <a16:creationId xmlns:a16="http://schemas.microsoft.com/office/drawing/2014/main" id="{A8A69DAE-E94F-4DCB-9807-F83FD0335EB7}"/>
              </a:ext>
            </a:extLst>
          </p:cNvPr>
          <p:cNvSpPr>
            <a:spLocks/>
          </p:cNvSpPr>
          <p:nvPr/>
        </p:nvSpPr>
        <p:spPr bwMode="auto">
          <a:xfrm>
            <a:off x="3732262" y="1843547"/>
            <a:ext cx="4229036" cy="3555175"/>
          </a:xfrm>
          <a:custGeom>
            <a:avLst/>
            <a:gdLst>
              <a:gd name="T0" fmla="*/ 353 w 707"/>
              <a:gd name="T1" fmla="*/ 251 h 604"/>
              <a:gd name="T2" fmla="*/ 705 w 707"/>
              <a:gd name="T3" fmla="*/ 248 h 604"/>
              <a:gd name="T4" fmla="*/ 356 w 707"/>
              <a:gd name="T5" fmla="*/ 602 h 604"/>
              <a:gd name="T6" fmla="*/ 1 w 707"/>
              <a:gd name="T7" fmla="*/ 254 h 604"/>
              <a:gd name="T8" fmla="*/ 106 w 707"/>
              <a:gd name="T9" fmla="*/ 0 h 604"/>
              <a:gd name="T10" fmla="*/ 353 w 707"/>
              <a:gd name="T11" fmla="*/ 251 h 604"/>
            </a:gdLst>
            <a:ahLst/>
            <a:cxnLst>
              <a:cxn ang="0">
                <a:pos x="T0" y="T1"/>
              </a:cxn>
              <a:cxn ang="0">
                <a:pos x="T2" y="T3"/>
              </a:cxn>
              <a:cxn ang="0">
                <a:pos x="T4" y="T5"/>
              </a:cxn>
              <a:cxn ang="0">
                <a:pos x="T6" y="T7"/>
              </a:cxn>
              <a:cxn ang="0">
                <a:pos x="T8" y="T9"/>
              </a:cxn>
              <a:cxn ang="0">
                <a:pos x="T10" y="T11"/>
              </a:cxn>
            </a:cxnLst>
            <a:rect l="0" t="0" r="r" b="b"/>
            <a:pathLst>
              <a:path w="707" h="604">
                <a:moveTo>
                  <a:pt x="353" y="251"/>
                </a:moveTo>
                <a:cubicBezTo>
                  <a:pt x="705" y="248"/>
                  <a:pt x="705" y="248"/>
                  <a:pt x="705" y="248"/>
                </a:cubicBezTo>
                <a:cubicBezTo>
                  <a:pt x="707" y="442"/>
                  <a:pt x="551" y="601"/>
                  <a:pt x="356" y="602"/>
                </a:cubicBezTo>
                <a:cubicBezTo>
                  <a:pt x="162" y="604"/>
                  <a:pt x="3" y="448"/>
                  <a:pt x="1" y="254"/>
                </a:cubicBezTo>
                <a:cubicBezTo>
                  <a:pt x="0" y="153"/>
                  <a:pt x="35" y="70"/>
                  <a:pt x="106" y="0"/>
                </a:cubicBezTo>
                <a:lnTo>
                  <a:pt x="353" y="251"/>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Oval 222">
            <a:extLst>
              <a:ext uri="{FF2B5EF4-FFF2-40B4-BE49-F238E27FC236}">
                <a16:creationId xmlns:a16="http://schemas.microsoft.com/office/drawing/2014/main" id="{D3D840CB-D1FC-42D1-A061-AF259B328532}"/>
              </a:ext>
            </a:extLst>
          </p:cNvPr>
          <p:cNvSpPr>
            <a:spLocks noChangeArrowheads="1"/>
          </p:cNvSpPr>
          <p:nvPr/>
        </p:nvSpPr>
        <p:spPr bwMode="auto">
          <a:xfrm>
            <a:off x="3787774" y="1289525"/>
            <a:ext cx="4120535" cy="40545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Oval 223">
            <a:extLst>
              <a:ext uri="{FF2B5EF4-FFF2-40B4-BE49-F238E27FC236}">
                <a16:creationId xmlns:a16="http://schemas.microsoft.com/office/drawing/2014/main" id="{AF16CD2E-7365-4783-85C3-88F479EB175E}"/>
              </a:ext>
            </a:extLst>
          </p:cNvPr>
          <p:cNvSpPr>
            <a:spLocks noChangeArrowheads="1"/>
          </p:cNvSpPr>
          <p:nvPr/>
        </p:nvSpPr>
        <p:spPr bwMode="auto">
          <a:xfrm>
            <a:off x="7825039" y="3185122"/>
            <a:ext cx="214481" cy="21862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Freeform 224">
            <a:extLst>
              <a:ext uri="{FF2B5EF4-FFF2-40B4-BE49-F238E27FC236}">
                <a16:creationId xmlns:a16="http://schemas.microsoft.com/office/drawing/2014/main" id="{A527AFE9-7679-4A3D-A7D8-B66BF88CB1EB}"/>
              </a:ext>
            </a:extLst>
          </p:cNvPr>
          <p:cNvSpPr>
            <a:spLocks/>
          </p:cNvSpPr>
          <p:nvPr/>
        </p:nvSpPr>
        <p:spPr bwMode="auto">
          <a:xfrm>
            <a:off x="7878028" y="3267107"/>
            <a:ext cx="113549" cy="72048"/>
          </a:xfrm>
          <a:custGeom>
            <a:avLst/>
            <a:gdLst>
              <a:gd name="T0" fmla="*/ 0 w 45"/>
              <a:gd name="T1" fmla="*/ 5 h 29"/>
              <a:gd name="T2" fmla="*/ 19 w 45"/>
              <a:gd name="T3" fmla="*/ 29 h 29"/>
              <a:gd name="T4" fmla="*/ 24 w 45"/>
              <a:gd name="T5" fmla="*/ 29 h 29"/>
              <a:gd name="T6" fmla="*/ 45 w 45"/>
              <a:gd name="T7" fmla="*/ 5 h 29"/>
              <a:gd name="T8" fmla="*/ 38 w 45"/>
              <a:gd name="T9" fmla="*/ 0 h 29"/>
              <a:gd name="T10" fmla="*/ 21 w 45"/>
              <a:gd name="T11" fmla="*/ 19 h 29"/>
              <a:gd name="T12" fmla="*/ 7 w 45"/>
              <a:gd name="T13" fmla="*/ 0 h 29"/>
              <a:gd name="T14" fmla="*/ 0 w 45"/>
              <a:gd name="T15" fmla="*/ 5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9">
                <a:moveTo>
                  <a:pt x="0" y="5"/>
                </a:moveTo>
                <a:lnTo>
                  <a:pt x="19" y="29"/>
                </a:lnTo>
                <a:lnTo>
                  <a:pt x="24" y="29"/>
                </a:lnTo>
                <a:lnTo>
                  <a:pt x="45" y="5"/>
                </a:lnTo>
                <a:lnTo>
                  <a:pt x="38" y="0"/>
                </a:lnTo>
                <a:lnTo>
                  <a:pt x="21" y="19"/>
                </a:lnTo>
                <a:lnTo>
                  <a:pt x="7" y="0"/>
                </a:lnTo>
                <a:lnTo>
                  <a:pt x="0" y="5"/>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Freeform 225">
            <a:extLst>
              <a:ext uri="{FF2B5EF4-FFF2-40B4-BE49-F238E27FC236}">
                <a16:creationId xmlns:a16="http://schemas.microsoft.com/office/drawing/2014/main" id="{AD5D95EB-867F-4D6C-AFA7-53A3366D70F3}"/>
              </a:ext>
            </a:extLst>
          </p:cNvPr>
          <p:cNvSpPr>
            <a:spLocks/>
          </p:cNvSpPr>
          <p:nvPr/>
        </p:nvSpPr>
        <p:spPr bwMode="auto">
          <a:xfrm>
            <a:off x="7489441" y="4303102"/>
            <a:ext cx="249807" cy="240987"/>
          </a:xfrm>
          <a:custGeom>
            <a:avLst/>
            <a:gdLst>
              <a:gd name="T0" fmla="*/ 5 w 42"/>
              <a:gd name="T1" fmla="*/ 11 h 41"/>
              <a:gd name="T2" fmla="*/ 12 w 42"/>
              <a:gd name="T3" fmla="*/ 36 h 41"/>
              <a:gd name="T4" fmla="*/ 37 w 42"/>
              <a:gd name="T5" fmla="*/ 29 h 41"/>
              <a:gd name="T6" fmla="*/ 30 w 42"/>
              <a:gd name="T7" fmla="*/ 5 h 41"/>
              <a:gd name="T8" fmla="*/ 5 w 42"/>
              <a:gd name="T9" fmla="*/ 11 h 41"/>
            </a:gdLst>
            <a:ahLst/>
            <a:cxnLst>
              <a:cxn ang="0">
                <a:pos x="T0" y="T1"/>
              </a:cxn>
              <a:cxn ang="0">
                <a:pos x="T2" y="T3"/>
              </a:cxn>
              <a:cxn ang="0">
                <a:pos x="T4" y="T5"/>
              </a:cxn>
              <a:cxn ang="0">
                <a:pos x="T6" y="T7"/>
              </a:cxn>
              <a:cxn ang="0">
                <a:pos x="T8" y="T9"/>
              </a:cxn>
            </a:cxnLst>
            <a:rect l="0" t="0" r="r" b="b"/>
            <a:pathLst>
              <a:path w="42" h="41">
                <a:moveTo>
                  <a:pt x="5" y="11"/>
                </a:moveTo>
                <a:cubicBezTo>
                  <a:pt x="0" y="20"/>
                  <a:pt x="3" y="31"/>
                  <a:pt x="12" y="36"/>
                </a:cubicBezTo>
                <a:cubicBezTo>
                  <a:pt x="21" y="41"/>
                  <a:pt x="32" y="38"/>
                  <a:pt x="37" y="29"/>
                </a:cubicBezTo>
                <a:cubicBezTo>
                  <a:pt x="42" y="21"/>
                  <a:pt x="39" y="10"/>
                  <a:pt x="30" y="5"/>
                </a:cubicBezTo>
                <a:cubicBezTo>
                  <a:pt x="22" y="0"/>
                  <a:pt x="10" y="3"/>
                  <a:pt x="5"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Freeform 226">
            <a:extLst>
              <a:ext uri="{FF2B5EF4-FFF2-40B4-BE49-F238E27FC236}">
                <a16:creationId xmlns:a16="http://schemas.microsoft.com/office/drawing/2014/main" id="{E32DB958-EC94-4479-9A66-C85FDF122B1D}"/>
              </a:ext>
            </a:extLst>
          </p:cNvPr>
          <p:cNvSpPr>
            <a:spLocks/>
          </p:cNvSpPr>
          <p:nvPr/>
        </p:nvSpPr>
        <p:spPr bwMode="auto">
          <a:xfrm>
            <a:off x="7577757" y="4380117"/>
            <a:ext cx="95885" cy="81986"/>
          </a:xfrm>
          <a:custGeom>
            <a:avLst/>
            <a:gdLst>
              <a:gd name="T0" fmla="*/ 0 w 38"/>
              <a:gd name="T1" fmla="*/ 0 h 33"/>
              <a:gd name="T2" fmla="*/ 5 w 38"/>
              <a:gd name="T3" fmla="*/ 31 h 33"/>
              <a:gd name="T4" fmla="*/ 7 w 38"/>
              <a:gd name="T5" fmla="*/ 33 h 33"/>
              <a:gd name="T6" fmla="*/ 38 w 38"/>
              <a:gd name="T7" fmla="*/ 24 h 33"/>
              <a:gd name="T8" fmla="*/ 34 w 38"/>
              <a:gd name="T9" fmla="*/ 16 h 33"/>
              <a:gd name="T10" fmla="*/ 10 w 38"/>
              <a:gd name="T11" fmla="*/ 24 h 33"/>
              <a:gd name="T12" fmla="*/ 7 w 38"/>
              <a:gd name="T13" fmla="*/ 0 h 33"/>
              <a:gd name="T14" fmla="*/ 0 w 38"/>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3">
                <a:moveTo>
                  <a:pt x="0" y="0"/>
                </a:moveTo>
                <a:lnTo>
                  <a:pt x="5" y="31"/>
                </a:lnTo>
                <a:lnTo>
                  <a:pt x="7" y="33"/>
                </a:lnTo>
                <a:lnTo>
                  <a:pt x="38" y="24"/>
                </a:lnTo>
                <a:lnTo>
                  <a:pt x="34" y="16"/>
                </a:lnTo>
                <a:lnTo>
                  <a:pt x="10" y="24"/>
                </a:lnTo>
                <a:lnTo>
                  <a:pt x="7" y="0"/>
                </a:lnTo>
                <a:lnTo>
                  <a:pt x="0" y="0"/>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Freeform 227">
            <a:extLst>
              <a:ext uri="{FF2B5EF4-FFF2-40B4-BE49-F238E27FC236}">
                <a16:creationId xmlns:a16="http://schemas.microsoft.com/office/drawing/2014/main" id="{EEDAEDEF-C77F-4DD3-B623-9181D29C45A0}"/>
              </a:ext>
            </a:extLst>
          </p:cNvPr>
          <p:cNvSpPr>
            <a:spLocks/>
          </p:cNvSpPr>
          <p:nvPr/>
        </p:nvSpPr>
        <p:spPr bwMode="auto">
          <a:xfrm>
            <a:off x="6143896" y="5080718"/>
            <a:ext cx="244760" cy="240987"/>
          </a:xfrm>
          <a:custGeom>
            <a:avLst/>
            <a:gdLst>
              <a:gd name="T0" fmla="*/ 14 w 41"/>
              <a:gd name="T1" fmla="*/ 3 h 41"/>
              <a:gd name="T2" fmla="*/ 3 w 41"/>
              <a:gd name="T3" fmla="*/ 26 h 41"/>
              <a:gd name="T4" fmla="*/ 27 w 41"/>
              <a:gd name="T5" fmla="*/ 37 h 41"/>
              <a:gd name="T6" fmla="*/ 37 w 41"/>
              <a:gd name="T7" fmla="*/ 14 h 41"/>
              <a:gd name="T8" fmla="*/ 14 w 41"/>
              <a:gd name="T9" fmla="*/ 3 h 41"/>
            </a:gdLst>
            <a:ahLst/>
            <a:cxnLst>
              <a:cxn ang="0">
                <a:pos x="T0" y="T1"/>
              </a:cxn>
              <a:cxn ang="0">
                <a:pos x="T2" y="T3"/>
              </a:cxn>
              <a:cxn ang="0">
                <a:pos x="T4" y="T5"/>
              </a:cxn>
              <a:cxn ang="0">
                <a:pos x="T6" y="T7"/>
              </a:cxn>
              <a:cxn ang="0">
                <a:pos x="T8" y="T9"/>
              </a:cxn>
            </a:cxnLst>
            <a:rect l="0" t="0" r="r" b="b"/>
            <a:pathLst>
              <a:path w="41" h="41">
                <a:moveTo>
                  <a:pt x="14" y="3"/>
                </a:moveTo>
                <a:cubicBezTo>
                  <a:pt x="5" y="7"/>
                  <a:pt x="0" y="17"/>
                  <a:pt x="3" y="26"/>
                </a:cubicBezTo>
                <a:cubicBezTo>
                  <a:pt x="7" y="36"/>
                  <a:pt x="17" y="41"/>
                  <a:pt x="27" y="37"/>
                </a:cubicBezTo>
                <a:cubicBezTo>
                  <a:pt x="36" y="34"/>
                  <a:pt x="41" y="23"/>
                  <a:pt x="37" y="14"/>
                </a:cubicBezTo>
                <a:cubicBezTo>
                  <a:pt x="34" y="5"/>
                  <a:pt x="24" y="0"/>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Freeform 229">
            <a:extLst>
              <a:ext uri="{FF2B5EF4-FFF2-40B4-BE49-F238E27FC236}">
                <a16:creationId xmlns:a16="http://schemas.microsoft.com/office/drawing/2014/main" id="{0D9BD166-9159-44EC-AE63-B4DCEFB59339}"/>
              </a:ext>
            </a:extLst>
          </p:cNvPr>
          <p:cNvSpPr>
            <a:spLocks/>
          </p:cNvSpPr>
          <p:nvPr/>
        </p:nvSpPr>
        <p:spPr bwMode="auto">
          <a:xfrm>
            <a:off x="6143896" y="5187548"/>
            <a:ext cx="244760" cy="233533"/>
          </a:xfrm>
          <a:custGeom>
            <a:avLst/>
            <a:gdLst>
              <a:gd name="T0" fmla="*/ 25 w 41"/>
              <a:gd name="T1" fmla="*/ 3 h 40"/>
              <a:gd name="T2" fmla="*/ 3 w 41"/>
              <a:gd name="T3" fmla="*/ 16 h 40"/>
              <a:gd name="T4" fmla="*/ 16 w 41"/>
              <a:gd name="T5" fmla="*/ 38 h 40"/>
              <a:gd name="T6" fmla="*/ 38 w 41"/>
              <a:gd name="T7" fmla="*/ 25 h 40"/>
              <a:gd name="T8" fmla="*/ 25 w 41"/>
              <a:gd name="T9" fmla="*/ 3 h 40"/>
            </a:gdLst>
            <a:ahLst/>
            <a:cxnLst>
              <a:cxn ang="0">
                <a:pos x="T0" y="T1"/>
              </a:cxn>
              <a:cxn ang="0">
                <a:pos x="T2" y="T3"/>
              </a:cxn>
              <a:cxn ang="0">
                <a:pos x="T4" y="T5"/>
              </a:cxn>
              <a:cxn ang="0">
                <a:pos x="T6" y="T7"/>
              </a:cxn>
              <a:cxn ang="0">
                <a:pos x="T8" y="T9"/>
              </a:cxn>
            </a:cxnLst>
            <a:rect l="0" t="0" r="r" b="b"/>
            <a:pathLst>
              <a:path w="41" h="40">
                <a:moveTo>
                  <a:pt x="25" y="3"/>
                </a:moveTo>
                <a:cubicBezTo>
                  <a:pt x="16" y="0"/>
                  <a:pt x="6" y="6"/>
                  <a:pt x="3" y="16"/>
                </a:cubicBezTo>
                <a:cubicBezTo>
                  <a:pt x="0" y="25"/>
                  <a:pt x="6" y="35"/>
                  <a:pt x="16" y="38"/>
                </a:cubicBezTo>
                <a:cubicBezTo>
                  <a:pt x="25" y="40"/>
                  <a:pt x="35" y="35"/>
                  <a:pt x="38" y="25"/>
                </a:cubicBezTo>
                <a:cubicBezTo>
                  <a:pt x="41" y="15"/>
                  <a:pt x="35" y="5"/>
                  <a:pt x="2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Freeform 230">
            <a:extLst>
              <a:ext uri="{FF2B5EF4-FFF2-40B4-BE49-F238E27FC236}">
                <a16:creationId xmlns:a16="http://schemas.microsoft.com/office/drawing/2014/main" id="{11776618-56D2-450D-94B6-6D6D19FA3DC2}"/>
              </a:ext>
            </a:extLst>
          </p:cNvPr>
          <p:cNvSpPr>
            <a:spLocks/>
          </p:cNvSpPr>
          <p:nvPr/>
        </p:nvSpPr>
        <p:spPr bwMode="auto">
          <a:xfrm>
            <a:off x="6224642" y="5257111"/>
            <a:ext cx="83269" cy="106830"/>
          </a:xfrm>
          <a:custGeom>
            <a:avLst/>
            <a:gdLst>
              <a:gd name="T0" fmla="*/ 31 w 33"/>
              <a:gd name="T1" fmla="*/ 0 h 43"/>
              <a:gd name="T2" fmla="*/ 0 w 33"/>
              <a:gd name="T3" fmla="*/ 12 h 43"/>
              <a:gd name="T4" fmla="*/ 0 w 33"/>
              <a:gd name="T5" fmla="*/ 17 h 43"/>
              <a:gd name="T6" fmla="*/ 19 w 33"/>
              <a:gd name="T7" fmla="*/ 43 h 43"/>
              <a:gd name="T8" fmla="*/ 24 w 33"/>
              <a:gd name="T9" fmla="*/ 38 h 43"/>
              <a:gd name="T10" fmla="*/ 10 w 33"/>
              <a:gd name="T11" fmla="*/ 17 h 43"/>
              <a:gd name="T12" fmla="*/ 33 w 33"/>
              <a:gd name="T13" fmla="*/ 7 h 43"/>
              <a:gd name="T14" fmla="*/ 31 w 33"/>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3">
                <a:moveTo>
                  <a:pt x="31" y="0"/>
                </a:moveTo>
                <a:lnTo>
                  <a:pt x="0" y="12"/>
                </a:lnTo>
                <a:lnTo>
                  <a:pt x="0" y="17"/>
                </a:lnTo>
                <a:lnTo>
                  <a:pt x="19" y="43"/>
                </a:lnTo>
                <a:lnTo>
                  <a:pt x="24" y="38"/>
                </a:lnTo>
                <a:lnTo>
                  <a:pt x="10" y="17"/>
                </a:lnTo>
                <a:lnTo>
                  <a:pt x="33" y="7"/>
                </a:lnTo>
                <a:lnTo>
                  <a:pt x="31" y="0"/>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Freeform 231">
            <a:extLst>
              <a:ext uri="{FF2B5EF4-FFF2-40B4-BE49-F238E27FC236}">
                <a16:creationId xmlns:a16="http://schemas.microsoft.com/office/drawing/2014/main" id="{F9F45D76-2692-4A9A-AA5C-8351C691DE80}"/>
              </a:ext>
            </a:extLst>
          </p:cNvPr>
          <p:cNvSpPr>
            <a:spLocks/>
          </p:cNvSpPr>
          <p:nvPr/>
        </p:nvSpPr>
        <p:spPr bwMode="auto">
          <a:xfrm>
            <a:off x="4236920" y="4638495"/>
            <a:ext cx="237189" cy="236019"/>
          </a:xfrm>
          <a:custGeom>
            <a:avLst/>
            <a:gdLst>
              <a:gd name="T0" fmla="*/ 33 w 40"/>
              <a:gd name="T1" fmla="*/ 7 h 40"/>
              <a:gd name="T2" fmla="*/ 7 w 40"/>
              <a:gd name="T3" fmla="*/ 7 h 40"/>
              <a:gd name="T4" fmla="*/ 7 w 40"/>
              <a:gd name="T5" fmla="*/ 32 h 40"/>
              <a:gd name="T6" fmla="*/ 33 w 40"/>
              <a:gd name="T7" fmla="*/ 33 h 40"/>
              <a:gd name="T8" fmla="*/ 33 w 40"/>
              <a:gd name="T9" fmla="*/ 7 h 40"/>
            </a:gdLst>
            <a:ahLst/>
            <a:cxnLst>
              <a:cxn ang="0">
                <a:pos x="T0" y="T1"/>
              </a:cxn>
              <a:cxn ang="0">
                <a:pos x="T2" y="T3"/>
              </a:cxn>
              <a:cxn ang="0">
                <a:pos x="T4" y="T5"/>
              </a:cxn>
              <a:cxn ang="0">
                <a:pos x="T6" y="T7"/>
              </a:cxn>
              <a:cxn ang="0">
                <a:pos x="T8" y="T9"/>
              </a:cxn>
            </a:cxnLst>
            <a:rect l="0" t="0" r="r" b="b"/>
            <a:pathLst>
              <a:path w="40" h="40">
                <a:moveTo>
                  <a:pt x="33" y="7"/>
                </a:moveTo>
                <a:cubicBezTo>
                  <a:pt x="26" y="0"/>
                  <a:pt x="15" y="0"/>
                  <a:pt x="7" y="7"/>
                </a:cubicBezTo>
                <a:cubicBezTo>
                  <a:pt x="0" y="14"/>
                  <a:pt x="0" y="25"/>
                  <a:pt x="7" y="32"/>
                </a:cubicBezTo>
                <a:cubicBezTo>
                  <a:pt x="14" y="40"/>
                  <a:pt x="25" y="40"/>
                  <a:pt x="33" y="33"/>
                </a:cubicBezTo>
                <a:cubicBezTo>
                  <a:pt x="40" y="26"/>
                  <a:pt x="40" y="15"/>
                  <a:pt x="3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Freeform 232">
            <a:extLst>
              <a:ext uri="{FF2B5EF4-FFF2-40B4-BE49-F238E27FC236}">
                <a16:creationId xmlns:a16="http://schemas.microsoft.com/office/drawing/2014/main" id="{50A51E12-51FE-4266-8A0D-BFC01D49BA13}"/>
              </a:ext>
            </a:extLst>
          </p:cNvPr>
          <p:cNvSpPr>
            <a:spLocks/>
          </p:cNvSpPr>
          <p:nvPr/>
        </p:nvSpPr>
        <p:spPr bwMode="auto">
          <a:xfrm>
            <a:off x="4320188" y="4720481"/>
            <a:ext cx="88316" cy="84470"/>
          </a:xfrm>
          <a:custGeom>
            <a:avLst/>
            <a:gdLst>
              <a:gd name="T0" fmla="*/ 35 w 35"/>
              <a:gd name="T1" fmla="*/ 3 h 34"/>
              <a:gd name="T2" fmla="*/ 2 w 35"/>
              <a:gd name="T3" fmla="*/ 0 h 34"/>
              <a:gd name="T4" fmla="*/ 0 w 35"/>
              <a:gd name="T5" fmla="*/ 3 h 34"/>
              <a:gd name="T6" fmla="*/ 2 w 35"/>
              <a:gd name="T7" fmla="*/ 34 h 34"/>
              <a:gd name="T8" fmla="*/ 12 w 35"/>
              <a:gd name="T9" fmla="*/ 34 h 34"/>
              <a:gd name="T10" fmla="*/ 9 w 35"/>
              <a:gd name="T11" fmla="*/ 7 h 34"/>
              <a:gd name="T12" fmla="*/ 33 w 35"/>
              <a:gd name="T13" fmla="*/ 12 h 34"/>
              <a:gd name="T14" fmla="*/ 35 w 35"/>
              <a:gd name="T15" fmla="*/ 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4">
                <a:moveTo>
                  <a:pt x="35" y="3"/>
                </a:moveTo>
                <a:lnTo>
                  <a:pt x="2" y="0"/>
                </a:lnTo>
                <a:lnTo>
                  <a:pt x="0" y="3"/>
                </a:lnTo>
                <a:lnTo>
                  <a:pt x="2" y="34"/>
                </a:lnTo>
                <a:lnTo>
                  <a:pt x="12" y="34"/>
                </a:lnTo>
                <a:lnTo>
                  <a:pt x="9" y="7"/>
                </a:lnTo>
                <a:lnTo>
                  <a:pt x="33" y="12"/>
                </a:lnTo>
                <a:lnTo>
                  <a:pt x="35" y="3"/>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Freeform 233">
            <a:extLst>
              <a:ext uri="{FF2B5EF4-FFF2-40B4-BE49-F238E27FC236}">
                <a16:creationId xmlns:a16="http://schemas.microsoft.com/office/drawing/2014/main" id="{E72B2BDC-AE8D-487F-830A-CD0F886DC30F}"/>
              </a:ext>
            </a:extLst>
          </p:cNvPr>
          <p:cNvSpPr>
            <a:spLocks/>
          </p:cNvSpPr>
          <p:nvPr/>
        </p:nvSpPr>
        <p:spPr bwMode="auto">
          <a:xfrm>
            <a:off x="3739831" y="3721752"/>
            <a:ext cx="232143" cy="228565"/>
          </a:xfrm>
          <a:custGeom>
            <a:avLst/>
            <a:gdLst>
              <a:gd name="T0" fmla="*/ 37 w 39"/>
              <a:gd name="T1" fmla="*/ 17 h 39"/>
              <a:gd name="T2" fmla="*/ 16 w 39"/>
              <a:gd name="T3" fmla="*/ 2 h 39"/>
              <a:gd name="T4" fmla="*/ 1 w 39"/>
              <a:gd name="T5" fmla="*/ 23 h 39"/>
              <a:gd name="T6" fmla="*/ 22 w 39"/>
              <a:gd name="T7" fmla="*/ 38 h 39"/>
              <a:gd name="T8" fmla="*/ 37 w 39"/>
              <a:gd name="T9" fmla="*/ 17 h 39"/>
            </a:gdLst>
            <a:ahLst/>
            <a:cxnLst>
              <a:cxn ang="0">
                <a:pos x="T0" y="T1"/>
              </a:cxn>
              <a:cxn ang="0">
                <a:pos x="T2" y="T3"/>
              </a:cxn>
              <a:cxn ang="0">
                <a:pos x="T4" y="T5"/>
              </a:cxn>
              <a:cxn ang="0">
                <a:pos x="T6" y="T7"/>
              </a:cxn>
              <a:cxn ang="0">
                <a:pos x="T8" y="T9"/>
              </a:cxn>
            </a:cxnLst>
            <a:rect l="0" t="0" r="r" b="b"/>
            <a:pathLst>
              <a:path w="39" h="39">
                <a:moveTo>
                  <a:pt x="37" y="17"/>
                </a:moveTo>
                <a:cubicBezTo>
                  <a:pt x="35" y="7"/>
                  <a:pt x="26" y="0"/>
                  <a:pt x="16" y="2"/>
                </a:cubicBezTo>
                <a:cubicBezTo>
                  <a:pt x="6" y="4"/>
                  <a:pt x="0" y="13"/>
                  <a:pt x="1" y="23"/>
                </a:cubicBezTo>
                <a:cubicBezTo>
                  <a:pt x="3" y="33"/>
                  <a:pt x="12" y="39"/>
                  <a:pt x="22" y="38"/>
                </a:cubicBezTo>
                <a:cubicBezTo>
                  <a:pt x="32" y="36"/>
                  <a:pt x="39" y="27"/>
                  <a:pt x="37"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Freeform 234">
            <a:extLst>
              <a:ext uri="{FF2B5EF4-FFF2-40B4-BE49-F238E27FC236}">
                <a16:creationId xmlns:a16="http://schemas.microsoft.com/office/drawing/2014/main" id="{F4135B7D-D7C3-441C-87E1-09EA21E99DBC}"/>
              </a:ext>
            </a:extLst>
          </p:cNvPr>
          <p:cNvSpPr>
            <a:spLocks/>
          </p:cNvSpPr>
          <p:nvPr/>
        </p:nvSpPr>
        <p:spPr bwMode="auto">
          <a:xfrm>
            <a:off x="3800390" y="3791316"/>
            <a:ext cx="113549" cy="81986"/>
          </a:xfrm>
          <a:custGeom>
            <a:avLst/>
            <a:gdLst>
              <a:gd name="T0" fmla="*/ 45 w 45"/>
              <a:gd name="T1" fmla="*/ 21 h 33"/>
              <a:gd name="T2" fmla="*/ 21 w 45"/>
              <a:gd name="T3" fmla="*/ 0 h 33"/>
              <a:gd name="T4" fmla="*/ 16 w 45"/>
              <a:gd name="T5" fmla="*/ 2 h 33"/>
              <a:gd name="T6" fmla="*/ 0 w 45"/>
              <a:gd name="T7" fmla="*/ 28 h 33"/>
              <a:gd name="T8" fmla="*/ 9 w 45"/>
              <a:gd name="T9" fmla="*/ 33 h 33"/>
              <a:gd name="T10" fmla="*/ 21 w 45"/>
              <a:gd name="T11" fmla="*/ 12 h 33"/>
              <a:gd name="T12" fmla="*/ 37 w 45"/>
              <a:gd name="T13" fmla="*/ 26 h 33"/>
              <a:gd name="T14" fmla="*/ 45 w 45"/>
              <a:gd name="T15" fmla="*/ 2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33">
                <a:moveTo>
                  <a:pt x="45" y="21"/>
                </a:moveTo>
                <a:lnTo>
                  <a:pt x="21" y="0"/>
                </a:lnTo>
                <a:lnTo>
                  <a:pt x="16" y="2"/>
                </a:lnTo>
                <a:lnTo>
                  <a:pt x="0" y="28"/>
                </a:lnTo>
                <a:lnTo>
                  <a:pt x="9" y="33"/>
                </a:lnTo>
                <a:lnTo>
                  <a:pt x="21" y="12"/>
                </a:lnTo>
                <a:lnTo>
                  <a:pt x="37" y="26"/>
                </a:lnTo>
                <a:lnTo>
                  <a:pt x="45" y="21"/>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Freeform 235">
            <a:extLst>
              <a:ext uri="{FF2B5EF4-FFF2-40B4-BE49-F238E27FC236}">
                <a16:creationId xmlns:a16="http://schemas.microsoft.com/office/drawing/2014/main" id="{D5D16A01-0D46-4126-A702-5D6688167636}"/>
              </a:ext>
            </a:extLst>
          </p:cNvPr>
          <p:cNvSpPr>
            <a:spLocks/>
          </p:cNvSpPr>
          <p:nvPr/>
        </p:nvSpPr>
        <p:spPr bwMode="auto">
          <a:xfrm>
            <a:off x="3709551" y="2678305"/>
            <a:ext cx="244760" cy="236019"/>
          </a:xfrm>
          <a:custGeom>
            <a:avLst/>
            <a:gdLst>
              <a:gd name="T0" fmla="*/ 38 w 41"/>
              <a:gd name="T1" fmla="*/ 25 h 40"/>
              <a:gd name="T2" fmla="*/ 25 w 41"/>
              <a:gd name="T3" fmla="*/ 3 h 40"/>
              <a:gd name="T4" fmla="*/ 3 w 41"/>
              <a:gd name="T5" fmla="*/ 16 h 40"/>
              <a:gd name="T6" fmla="*/ 16 w 41"/>
              <a:gd name="T7" fmla="*/ 38 h 40"/>
              <a:gd name="T8" fmla="*/ 38 w 41"/>
              <a:gd name="T9" fmla="*/ 25 h 40"/>
            </a:gdLst>
            <a:ahLst/>
            <a:cxnLst>
              <a:cxn ang="0">
                <a:pos x="T0" y="T1"/>
              </a:cxn>
              <a:cxn ang="0">
                <a:pos x="T2" y="T3"/>
              </a:cxn>
              <a:cxn ang="0">
                <a:pos x="T4" y="T5"/>
              </a:cxn>
              <a:cxn ang="0">
                <a:pos x="T6" y="T7"/>
              </a:cxn>
              <a:cxn ang="0">
                <a:pos x="T8" y="T9"/>
              </a:cxn>
            </a:cxnLst>
            <a:rect l="0" t="0" r="r" b="b"/>
            <a:pathLst>
              <a:path w="41" h="40">
                <a:moveTo>
                  <a:pt x="38" y="25"/>
                </a:moveTo>
                <a:cubicBezTo>
                  <a:pt x="41" y="15"/>
                  <a:pt x="35" y="6"/>
                  <a:pt x="25" y="3"/>
                </a:cubicBezTo>
                <a:cubicBezTo>
                  <a:pt x="16" y="0"/>
                  <a:pt x="6" y="6"/>
                  <a:pt x="3" y="16"/>
                </a:cubicBezTo>
                <a:cubicBezTo>
                  <a:pt x="0" y="25"/>
                  <a:pt x="6" y="35"/>
                  <a:pt x="16" y="38"/>
                </a:cubicBezTo>
                <a:cubicBezTo>
                  <a:pt x="26" y="40"/>
                  <a:pt x="35" y="35"/>
                  <a:pt x="38"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Freeform 236">
            <a:extLst>
              <a:ext uri="{FF2B5EF4-FFF2-40B4-BE49-F238E27FC236}">
                <a16:creationId xmlns:a16="http://schemas.microsoft.com/office/drawing/2014/main" id="{40327871-A3DD-4AF7-B9AA-9081A21E5C71}"/>
              </a:ext>
            </a:extLst>
          </p:cNvPr>
          <p:cNvSpPr>
            <a:spLocks/>
          </p:cNvSpPr>
          <p:nvPr/>
        </p:nvSpPr>
        <p:spPr bwMode="auto">
          <a:xfrm>
            <a:off x="3775157" y="2755321"/>
            <a:ext cx="108502" cy="81986"/>
          </a:xfrm>
          <a:custGeom>
            <a:avLst/>
            <a:gdLst>
              <a:gd name="T0" fmla="*/ 43 w 43"/>
              <a:gd name="T1" fmla="*/ 31 h 33"/>
              <a:gd name="T2" fmla="*/ 29 w 43"/>
              <a:gd name="T3" fmla="*/ 0 h 33"/>
              <a:gd name="T4" fmla="*/ 26 w 43"/>
              <a:gd name="T5" fmla="*/ 0 h 33"/>
              <a:gd name="T6" fmla="*/ 0 w 43"/>
              <a:gd name="T7" fmla="*/ 19 h 33"/>
              <a:gd name="T8" fmla="*/ 5 w 43"/>
              <a:gd name="T9" fmla="*/ 24 h 33"/>
              <a:gd name="T10" fmla="*/ 26 w 43"/>
              <a:gd name="T11" fmla="*/ 9 h 33"/>
              <a:gd name="T12" fmla="*/ 36 w 43"/>
              <a:gd name="T13" fmla="*/ 33 h 33"/>
              <a:gd name="T14" fmla="*/ 43 w 43"/>
              <a:gd name="T15" fmla="*/ 3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3">
                <a:moveTo>
                  <a:pt x="43" y="31"/>
                </a:moveTo>
                <a:lnTo>
                  <a:pt x="29" y="0"/>
                </a:lnTo>
                <a:lnTo>
                  <a:pt x="26" y="0"/>
                </a:lnTo>
                <a:lnTo>
                  <a:pt x="0" y="19"/>
                </a:lnTo>
                <a:lnTo>
                  <a:pt x="5" y="24"/>
                </a:lnTo>
                <a:lnTo>
                  <a:pt x="26" y="9"/>
                </a:lnTo>
                <a:lnTo>
                  <a:pt x="36" y="33"/>
                </a:lnTo>
                <a:lnTo>
                  <a:pt x="43" y="31"/>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Freeform 237">
            <a:extLst>
              <a:ext uri="{FF2B5EF4-FFF2-40B4-BE49-F238E27FC236}">
                <a16:creationId xmlns:a16="http://schemas.microsoft.com/office/drawing/2014/main" id="{94A2A4BD-1A8D-4241-B176-1E314922AF2A}"/>
              </a:ext>
            </a:extLst>
          </p:cNvPr>
          <p:cNvSpPr>
            <a:spLocks/>
          </p:cNvSpPr>
          <p:nvPr/>
        </p:nvSpPr>
        <p:spPr bwMode="auto">
          <a:xfrm>
            <a:off x="4272246" y="1741686"/>
            <a:ext cx="239713" cy="236019"/>
          </a:xfrm>
          <a:custGeom>
            <a:avLst/>
            <a:gdLst>
              <a:gd name="T0" fmla="*/ 33 w 40"/>
              <a:gd name="T1" fmla="*/ 33 h 40"/>
              <a:gd name="T2" fmla="*/ 33 w 40"/>
              <a:gd name="T3" fmla="*/ 7 h 40"/>
              <a:gd name="T4" fmla="*/ 7 w 40"/>
              <a:gd name="T5" fmla="*/ 8 h 40"/>
              <a:gd name="T6" fmla="*/ 8 w 40"/>
              <a:gd name="T7" fmla="*/ 33 h 40"/>
              <a:gd name="T8" fmla="*/ 33 w 40"/>
              <a:gd name="T9" fmla="*/ 33 h 40"/>
            </a:gdLst>
            <a:ahLst/>
            <a:cxnLst>
              <a:cxn ang="0">
                <a:pos x="T0" y="T1"/>
              </a:cxn>
              <a:cxn ang="0">
                <a:pos x="T2" y="T3"/>
              </a:cxn>
              <a:cxn ang="0">
                <a:pos x="T4" y="T5"/>
              </a:cxn>
              <a:cxn ang="0">
                <a:pos x="T6" y="T7"/>
              </a:cxn>
              <a:cxn ang="0">
                <a:pos x="T8" y="T9"/>
              </a:cxn>
            </a:cxnLst>
            <a:rect l="0" t="0" r="r" b="b"/>
            <a:pathLst>
              <a:path w="40" h="40">
                <a:moveTo>
                  <a:pt x="33" y="33"/>
                </a:moveTo>
                <a:cubicBezTo>
                  <a:pt x="40" y="26"/>
                  <a:pt x="40" y="14"/>
                  <a:pt x="33" y="7"/>
                </a:cubicBezTo>
                <a:cubicBezTo>
                  <a:pt x="26" y="0"/>
                  <a:pt x="14" y="1"/>
                  <a:pt x="7" y="8"/>
                </a:cubicBezTo>
                <a:cubicBezTo>
                  <a:pt x="0" y="15"/>
                  <a:pt x="1" y="26"/>
                  <a:pt x="8" y="33"/>
                </a:cubicBezTo>
                <a:cubicBezTo>
                  <a:pt x="15" y="40"/>
                  <a:pt x="26" y="40"/>
                  <a:pt x="33"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Freeform 238">
            <a:extLst>
              <a:ext uri="{FF2B5EF4-FFF2-40B4-BE49-F238E27FC236}">
                <a16:creationId xmlns:a16="http://schemas.microsoft.com/office/drawing/2014/main" id="{9D1FE5D9-6F74-4B2B-B083-0AFC552FA93D}"/>
              </a:ext>
            </a:extLst>
          </p:cNvPr>
          <p:cNvSpPr>
            <a:spLocks/>
          </p:cNvSpPr>
          <p:nvPr/>
        </p:nvSpPr>
        <p:spPr bwMode="auto">
          <a:xfrm>
            <a:off x="4342898" y="1826156"/>
            <a:ext cx="83269" cy="86955"/>
          </a:xfrm>
          <a:custGeom>
            <a:avLst/>
            <a:gdLst>
              <a:gd name="T0" fmla="*/ 31 w 33"/>
              <a:gd name="T1" fmla="*/ 35 h 35"/>
              <a:gd name="T2" fmla="*/ 33 w 33"/>
              <a:gd name="T3" fmla="*/ 4 h 35"/>
              <a:gd name="T4" fmla="*/ 31 w 33"/>
              <a:gd name="T5" fmla="*/ 0 h 35"/>
              <a:gd name="T6" fmla="*/ 0 w 33"/>
              <a:gd name="T7" fmla="*/ 4 h 35"/>
              <a:gd name="T8" fmla="*/ 0 w 33"/>
              <a:gd name="T9" fmla="*/ 11 h 35"/>
              <a:gd name="T10" fmla="*/ 26 w 33"/>
              <a:gd name="T11" fmla="*/ 9 h 35"/>
              <a:gd name="T12" fmla="*/ 24 w 33"/>
              <a:gd name="T13" fmla="*/ 33 h 35"/>
              <a:gd name="T14" fmla="*/ 31 w 33"/>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5">
                <a:moveTo>
                  <a:pt x="31" y="35"/>
                </a:moveTo>
                <a:lnTo>
                  <a:pt x="33" y="4"/>
                </a:lnTo>
                <a:lnTo>
                  <a:pt x="31" y="0"/>
                </a:lnTo>
                <a:lnTo>
                  <a:pt x="0" y="4"/>
                </a:lnTo>
                <a:lnTo>
                  <a:pt x="0" y="11"/>
                </a:lnTo>
                <a:lnTo>
                  <a:pt x="26" y="9"/>
                </a:lnTo>
                <a:lnTo>
                  <a:pt x="24" y="33"/>
                </a:lnTo>
                <a:lnTo>
                  <a:pt x="31" y="35"/>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Freeform 239">
            <a:extLst>
              <a:ext uri="{FF2B5EF4-FFF2-40B4-BE49-F238E27FC236}">
                <a16:creationId xmlns:a16="http://schemas.microsoft.com/office/drawing/2014/main" id="{E19E78FC-FBEE-4F8B-9345-23278F28C0F9}"/>
              </a:ext>
            </a:extLst>
          </p:cNvPr>
          <p:cNvSpPr>
            <a:spLocks/>
          </p:cNvSpPr>
          <p:nvPr/>
        </p:nvSpPr>
        <p:spPr bwMode="auto">
          <a:xfrm>
            <a:off x="6101631" y="1165306"/>
            <a:ext cx="239713" cy="231050"/>
          </a:xfrm>
          <a:custGeom>
            <a:avLst/>
            <a:gdLst>
              <a:gd name="T0" fmla="*/ 16 w 40"/>
              <a:gd name="T1" fmla="*/ 37 h 39"/>
              <a:gd name="T2" fmla="*/ 38 w 40"/>
              <a:gd name="T3" fmla="*/ 23 h 39"/>
              <a:gd name="T4" fmla="*/ 24 w 40"/>
              <a:gd name="T5" fmla="*/ 2 h 39"/>
              <a:gd name="T6" fmla="*/ 2 w 40"/>
              <a:gd name="T7" fmla="*/ 16 h 39"/>
              <a:gd name="T8" fmla="*/ 16 w 40"/>
              <a:gd name="T9" fmla="*/ 37 h 39"/>
            </a:gdLst>
            <a:ahLst/>
            <a:cxnLst>
              <a:cxn ang="0">
                <a:pos x="T0" y="T1"/>
              </a:cxn>
              <a:cxn ang="0">
                <a:pos x="T2" y="T3"/>
              </a:cxn>
              <a:cxn ang="0">
                <a:pos x="T4" y="T5"/>
              </a:cxn>
              <a:cxn ang="0">
                <a:pos x="T6" y="T7"/>
              </a:cxn>
              <a:cxn ang="0">
                <a:pos x="T8" y="T9"/>
              </a:cxn>
            </a:cxnLst>
            <a:rect l="0" t="0" r="r" b="b"/>
            <a:pathLst>
              <a:path w="40" h="39">
                <a:moveTo>
                  <a:pt x="16" y="37"/>
                </a:moveTo>
                <a:cubicBezTo>
                  <a:pt x="26" y="39"/>
                  <a:pt x="36" y="33"/>
                  <a:pt x="38" y="23"/>
                </a:cubicBezTo>
                <a:cubicBezTo>
                  <a:pt x="40" y="14"/>
                  <a:pt x="34" y="4"/>
                  <a:pt x="24" y="2"/>
                </a:cubicBezTo>
                <a:cubicBezTo>
                  <a:pt x="14" y="0"/>
                  <a:pt x="4" y="6"/>
                  <a:pt x="2" y="16"/>
                </a:cubicBezTo>
                <a:cubicBezTo>
                  <a:pt x="0" y="26"/>
                  <a:pt x="7" y="35"/>
                  <a:pt x="16"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Freeform 240">
            <a:extLst>
              <a:ext uri="{FF2B5EF4-FFF2-40B4-BE49-F238E27FC236}">
                <a16:creationId xmlns:a16="http://schemas.microsoft.com/office/drawing/2014/main" id="{D1194D04-CA50-4B23-9B9A-8396DB895254}"/>
              </a:ext>
            </a:extLst>
          </p:cNvPr>
          <p:cNvSpPr>
            <a:spLocks/>
          </p:cNvSpPr>
          <p:nvPr/>
        </p:nvSpPr>
        <p:spPr bwMode="auto">
          <a:xfrm>
            <a:off x="6184900" y="1224931"/>
            <a:ext cx="83269" cy="106830"/>
          </a:xfrm>
          <a:custGeom>
            <a:avLst/>
            <a:gdLst>
              <a:gd name="T0" fmla="*/ 3 w 33"/>
              <a:gd name="T1" fmla="*/ 43 h 43"/>
              <a:gd name="T2" fmla="*/ 31 w 33"/>
              <a:gd name="T3" fmla="*/ 28 h 43"/>
              <a:gd name="T4" fmla="*/ 33 w 33"/>
              <a:gd name="T5" fmla="*/ 24 h 43"/>
              <a:gd name="T6" fmla="*/ 12 w 33"/>
              <a:gd name="T7" fmla="*/ 0 h 43"/>
              <a:gd name="T8" fmla="*/ 7 w 33"/>
              <a:gd name="T9" fmla="*/ 5 h 43"/>
              <a:gd name="T10" fmla="*/ 22 w 33"/>
              <a:gd name="T11" fmla="*/ 24 h 43"/>
              <a:gd name="T12" fmla="*/ 0 w 33"/>
              <a:gd name="T13" fmla="*/ 35 h 43"/>
              <a:gd name="T14" fmla="*/ 3 w 3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3">
                <a:moveTo>
                  <a:pt x="3" y="43"/>
                </a:moveTo>
                <a:lnTo>
                  <a:pt x="31" y="28"/>
                </a:lnTo>
                <a:lnTo>
                  <a:pt x="33" y="24"/>
                </a:lnTo>
                <a:lnTo>
                  <a:pt x="12" y="0"/>
                </a:lnTo>
                <a:lnTo>
                  <a:pt x="7" y="5"/>
                </a:lnTo>
                <a:lnTo>
                  <a:pt x="22" y="24"/>
                </a:lnTo>
                <a:lnTo>
                  <a:pt x="0" y="35"/>
                </a:lnTo>
                <a:lnTo>
                  <a:pt x="3" y="43"/>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Freeform 241">
            <a:extLst>
              <a:ext uri="{FF2B5EF4-FFF2-40B4-BE49-F238E27FC236}">
                <a16:creationId xmlns:a16="http://schemas.microsoft.com/office/drawing/2014/main" id="{A2E5AEA5-FF5B-42C6-A67E-56B6EC449CBA}"/>
              </a:ext>
            </a:extLst>
          </p:cNvPr>
          <p:cNvSpPr>
            <a:spLocks/>
          </p:cNvSpPr>
          <p:nvPr/>
        </p:nvSpPr>
        <p:spPr bwMode="auto">
          <a:xfrm>
            <a:off x="6951981" y="1547903"/>
            <a:ext cx="244760" cy="236019"/>
          </a:xfrm>
          <a:custGeom>
            <a:avLst/>
            <a:gdLst>
              <a:gd name="T0" fmla="*/ 9 w 41"/>
              <a:gd name="T1" fmla="*/ 34 h 40"/>
              <a:gd name="T2" fmla="*/ 34 w 41"/>
              <a:gd name="T3" fmla="*/ 31 h 40"/>
              <a:gd name="T4" fmla="*/ 32 w 41"/>
              <a:gd name="T5" fmla="*/ 6 h 40"/>
              <a:gd name="T6" fmla="*/ 6 w 41"/>
              <a:gd name="T7" fmla="*/ 9 h 40"/>
              <a:gd name="T8" fmla="*/ 9 w 41"/>
              <a:gd name="T9" fmla="*/ 34 h 40"/>
            </a:gdLst>
            <a:ahLst/>
            <a:cxnLst>
              <a:cxn ang="0">
                <a:pos x="T0" y="T1"/>
              </a:cxn>
              <a:cxn ang="0">
                <a:pos x="T2" y="T3"/>
              </a:cxn>
              <a:cxn ang="0">
                <a:pos x="T4" y="T5"/>
              </a:cxn>
              <a:cxn ang="0">
                <a:pos x="T6" y="T7"/>
              </a:cxn>
              <a:cxn ang="0">
                <a:pos x="T8" y="T9"/>
              </a:cxn>
            </a:cxnLst>
            <a:rect l="0" t="0" r="r" b="b"/>
            <a:pathLst>
              <a:path w="41" h="40">
                <a:moveTo>
                  <a:pt x="9" y="34"/>
                </a:moveTo>
                <a:cubicBezTo>
                  <a:pt x="17" y="40"/>
                  <a:pt x="28" y="39"/>
                  <a:pt x="34" y="31"/>
                </a:cubicBezTo>
                <a:cubicBezTo>
                  <a:pt x="41" y="24"/>
                  <a:pt x="39" y="12"/>
                  <a:pt x="32" y="6"/>
                </a:cubicBezTo>
                <a:cubicBezTo>
                  <a:pt x="24" y="0"/>
                  <a:pt x="13" y="1"/>
                  <a:pt x="6" y="9"/>
                </a:cubicBezTo>
                <a:cubicBezTo>
                  <a:pt x="0" y="16"/>
                  <a:pt x="1" y="28"/>
                  <a:pt x="9"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Freeform 242">
            <a:extLst>
              <a:ext uri="{FF2B5EF4-FFF2-40B4-BE49-F238E27FC236}">
                <a16:creationId xmlns:a16="http://schemas.microsoft.com/office/drawing/2014/main" id="{38E5DB8F-9106-4F41-8C9B-6DD2ACA4E345}"/>
              </a:ext>
            </a:extLst>
          </p:cNvPr>
          <p:cNvSpPr>
            <a:spLocks/>
          </p:cNvSpPr>
          <p:nvPr/>
        </p:nvSpPr>
        <p:spPr bwMode="auto">
          <a:xfrm>
            <a:off x="7022633" y="1612497"/>
            <a:ext cx="90838" cy="89438"/>
          </a:xfrm>
          <a:custGeom>
            <a:avLst/>
            <a:gdLst>
              <a:gd name="T0" fmla="*/ 0 w 36"/>
              <a:gd name="T1" fmla="*/ 33 h 36"/>
              <a:gd name="T2" fmla="*/ 33 w 36"/>
              <a:gd name="T3" fmla="*/ 36 h 36"/>
              <a:gd name="T4" fmla="*/ 36 w 36"/>
              <a:gd name="T5" fmla="*/ 31 h 36"/>
              <a:gd name="T6" fmla="*/ 28 w 36"/>
              <a:gd name="T7" fmla="*/ 0 h 36"/>
              <a:gd name="T8" fmla="*/ 21 w 36"/>
              <a:gd name="T9" fmla="*/ 3 h 36"/>
              <a:gd name="T10" fmla="*/ 26 w 36"/>
              <a:gd name="T11" fmla="*/ 26 h 36"/>
              <a:gd name="T12" fmla="*/ 2 w 36"/>
              <a:gd name="T13" fmla="*/ 26 h 36"/>
              <a:gd name="T14" fmla="*/ 0 w 36"/>
              <a:gd name="T15" fmla="*/ 33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0" y="33"/>
                </a:moveTo>
                <a:lnTo>
                  <a:pt x="33" y="36"/>
                </a:lnTo>
                <a:lnTo>
                  <a:pt x="36" y="31"/>
                </a:lnTo>
                <a:lnTo>
                  <a:pt x="28" y="0"/>
                </a:lnTo>
                <a:lnTo>
                  <a:pt x="21" y="3"/>
                </a:lnTo>
                <a:lnTo>
                  <a:pt x="26" y="26"/>
                </a:lnTo>
                <a:lnTo>
                  <a:pt x="2" y="26"/>
                </a:lnTo>
                <a:lnTo>
                  <a:pt x="0" y="33"/>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Freeform 243">
            <a:extLst>
              <a:ext uri="{FF2B5EF4-FFF2-40B4-BE49-F238E27FC236}">
                <a16:creationId xmlns:a16="http://schemas.microsoft.com/office/drawing/2014/main" id="{C778F507-8964-4AC5-B600-AE95C85E7795}"/>
              </a:ext>
            </a:extLst>
          </p:cNvPr>
          <p:cNvSpPr>
            <a:spLocks/>
          </p:cNvSpPr>
          <p:nvPr/>
        </p:nvSpPr>
        <p:spPr bwMode="auto">
          <a:xfrm>
            <a:off x="7602990" y="2308129"/>
            <a:ext cx="244760" cy="240987"/>
          </a:xfrm>
          <a:custGeom>
            <a:avLst/>
            <a:gdLst>
              <a:gd name="T0" fmla="*/ 4 w 41"/>
              <a:gd name="T1" fmla="*/ 29 h 41"/>
              <a:gd name="T2" fmla="*/ 28 w 41"/>
              <a:gd name="T3" fmla="*/ 37 h 41"/>
              <a:gd name="T4" fmla="*/ 36 w 41"/>
              <a:gd name="T5" fmla="*/ 12 h 41"/>
              <a:gd name="T6" fmla="*/ 12 w 41"/>
              <a:gd name="T7" fmla="*/ 5 h 41"/>
              <a:gd name="T8" fmla="*/ 4 w 41"/>
              <a:gd name="T9" fmla="*/ 29 h 41"/>
            </a:gdLst>
            <a:ahLst/>
            <a:cxnLst>
              <a:cxn ang="0">
                <a:pos x="T0" y="T1"/>
              </a:cxn>
              <a:cxn ang="0">
                <a:pos x="T2" y="T3"/>
              </a:cxn>
              <a:cxn ang="0">
                <a:pos x="T4" y="T5"/>
              </a:cxn>
              <a:cxn ang="0">
                <a:pos x="T6" y="T7"/>
              </a:cxn>
              <a:cxn ang="0">
                <a:pos x="T8" y="T9"/>
              </a:cxn>
            </a:cxnLst>
            <a:rect l="0" t="0" r="r" b="b"/>
            <a:pathLst>
              <a:path w="41" h="41">
                <a:moveTo>
                  <a:pt x="4" y="29"/>
                </a:moveTo>
                <a:cubicBezTo>
                  <a:pt x="9" y="38"/>
                  <a:pt x="20" y="41"/>
                  <a:pt x="28" y="37"/>
                </a:cubicBezTo>
                <a:cubicBezTo>
                  <a:pt x="37" y="32"/>
                  <a:pt x="41" y="21"/>
                  <a:pt x="36" y="12"/>
                </a:cubicBezTo>
                <a:cubicBezTo>
                  <a:pt x="32" y="4"/>
                  <a:pt x="21" y="0"/>
                  <a:pt x="12" y="5"/>
                </a:cubicBezTo>
                <a:cubicBezTo>
                  <a:pt x="3" y="9"/>
                  <a:pt x="0" y="20"/>
                  <a:pt x="4" y="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Freeform 244">
            <a:extLst>
              <a:ext uri="{FF2B5EF4-FFF2-40B4-BE49-F238E27FC236}">
                <a16:creationId xmlns:a16="http://schemas.microsoft.com/office/drawing/2014/main" id="{85D70F4C-EAF4-4610-9287-D26FEFDBD039}"/>
              </a:ext>
            </a:extLst>
          </p:cNvPr>
          <p:cNvSpPr>
            <a:spLocks/>
          </p:cNvSpPr>
          <p:nvPr/>
        </p:nvSpPr>
        <p:spPr bwMode="auto">
          <a:xfrm>
            <a:off x="7668595" y="2390115"/>
            <a:ext cx="95885" cy="81986"/>
          </a:xfrm>
          <a:custGeom>
            <a:avLst/>
            <a:gdLst>
              <a:gd name="T0" fmla="*/ 0 w 38"/>
              <a:gd name="T1" fmla="*/ 19 h 33"/>
              <a:gd name="T2" fmla="*/ 28 w 38"/>
              <a:gd name="T3" fmla="*/ 33 h 33"/>
              <a:gd name="T4" fmla="*/ 33 w 38"/>
              <a:gd name="T5" fmla="*/ 31 h 33"/>
              <a:gd name="T6" fmla="*/ 38 w 38"/>
              <a:gd name="T7" fmla="*/ 0 h 33"/>
              <a:gd name="T8" fmla="*/ 31 w 38"/>
              <a:gd name="T9" fmla="*/ 0 h 33"/>
              <a:gd name="T10" fmla="*/ 26 w 38"/>
              <a:gd name="T11" fmla="*/ 24 h 33"/>
              <a:gd name="T12" fmla="*/ 2 w 38"/>
              <a:gd name="T13" fmla="*/ 14 h 33"/>
              <a:gd name="T14" fmla="*/ 0 w 38"/>
              <a:gd name="T15" fmla="*/ 19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3">
                <a:moveTo>
                  <a:pt x="0" y="19"/>
                </a:moveTo>
                <a:lnTo>
                  <a:pt x="28" y="33"/>
                </a:lnTo>
                <a:lnTo>
                  <a:pt x="33" y="31"/>
                </a:lnTo>
                <a:lnTo>
                  <a:pt x="38" y="0"/>
                </a:lnTo>
                <a:lnTo>
                  <a:pt x="31" y="0"/>
                </a:lnTo>
                <a:lnTo>
                  <a:pt x="26" y="24"/>
                </a:lnTo>
                <a:lnTo>
                  <a:pt x="2" y="14"/>
                </a:lnTo>
                <a:lnTo>
                  <a:pt x="0" y="19"/>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Freeform 245">
            <a:extLst>
              <a:ext uri="{FF2B5EF4-FFF2-40B4-BE49-F238E27FC236}">
                <a16:creationId xmlns:a16="http://schemas.microsoft.com/office/drawing/2014/main" id="{F3690AC0-0D5F-4E2F-9905-1190FCEE11FF}"/>
              </a:ext>
            </a:extLst>
          </p:cNvPr>
          <p:cNvSpPr>
            <a:spLocks/>
          </p:cNvSpPr>
          <p:nvPr/>
        </p:nvSpPr>
        <p:spPr bwMode="auto">
          <a:xfrm>
            <a:off x="5115025" y="1219962"/>
            <a:ext cx="239713" cy="233533"/>
          </a:xfrm>
          <a:custGeom>
            <a:avLst/>
            <a:gdLst>
              <a:gd name="T0" fmla="*/ 25 w 40"/>
              <a:gd name="T1" fmla="*/ 38 h 40"/>
              <a:gd name="T2" fmla="*/ 38 w 40"/>
              <a:gd name="T3" fmla="*/ 15 h 40"/>
              <a:gd name="T4" fmla="*/ 15 w 40"/>
              <a:gd name="T5" fmla="*/ 3 h 40"/>
              <a:gd name="T6" fmla="*/ 3 w 40"/>
              <a:gd name="T7" fmla="*/ 25 h 40"/>
              <a:gd name="T8" fmla="*/ 25 w 40"/>
              <a:gd name="T9" fmla="*/ 38 h 40"/>
            </a:gdLst>
            <a:ahLst/>
            <a:cxnLst>
              <a:cxn ang="0">
                <a:pos x="T0" y="T1"/>
              </a:cxn>
              <a:cxn ang="0">
                <a:pos x="T2" y="T3"/>
              </a:cxn>
              <a:cxn ang="0">
                <a:pos x="T4" y="T5"/>
              </a:cxn>
              <a:cxn ang="0">
                <a:pos x="T6" y="T7"/>
              </a:cxn>
              <a:cxn ang="0">
                <a:pos x="T8" y="T9"/>
              </a:cxn>
            </a:cxnLst>
            <a:rect l="0" t="0" r="r" b="b"/>
            <a:pathLst>
              <a:path w="40" h="40">
                <a:moveTo>
                  <a:pt x="25" y="38"/>
                </a:moveTo>
                <a:cubicBezTo>
                  <a:pt x="35" y="35"/>
                  <a:pt x="40" y="25"/>
                  <a:pt x="38" y="15"/>
                </a:cubicBezTo>
                <a:cubicBezTo>
                  <a:pt x="35" y="6"/>
                  <a:pt x="25" y="0"/>
                  <a:pt x="15" y="3"/>
                </a:cubicBezTo>
                <a:cubicBezTo>
                  <a:pt x="6" y="6"/>
                  <a:pt x="0" y="16"/>
                  <a:pt x="3" y="25"/>
                </a:cubicBezTo>
                <a:cubicBezTo>
                  <a:pt x="6" y="35"/>
                  <a:pt x="16" y="40"/>
                  <a:pt x="2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Freeform 246">
            <a:extLst>
              <a:ext uri="{FF2B5EF4-FFF2-40B4-BE49-F238E27FC236}">
                <a16:creationId xmlns:a16="http://schemas.microsoft.com/office/drawing/2014/main" id="{779ADCE7-8969-4601-B115-AF79D50171A3}"/>
              </a:ext>
            </a:extLst>
          </p:cNvPr>
          <p:cNvSpPr>
            <a:spLocks/>
          </p:cNvSpPr>
          <p:nvPr/>
        </p:nvSpPr>
        <p:spPr bwMode="auto">
          <a:xfrm>
            <a:off x="5198293" y="1289525"/>
            <a:ext cx="83269" cy="106830"/>
          </a:xfrm>
          <a:custGeom>
            <a:avLst/>
            <a:gdLst>
              <a:gd name="T0" fmla="*/ 14 w 33"/>
              <a:gd name="T1" fmla="*/ 43 h 43"/>
              <a:gd name="T2" fmla="*/ 33 w 33"/>
              <a:gd name="T3" fmla="*/ 17 h 43"/>
              <a:gd name="T4" fmla="*/ 31 w 33"/>
              <a:gd name="T5" fmla="*/ 12 h 43"/>
              <a:gd name="T6" fmla="*/ 3 w 33"/>
              <a:gd name="T7" fmla="*/ 0 h 43"/>
              <a:gd name="T8" fmla="*/ 0 w 33"/>
              <a:gd name="T9" fmla="*/ 7 h 43"/>
              <a:gd name="T10" fmla="*/ 24 w 33"/>
              <a:gd name="T11" fmla="*/ 17 h 43"/>
              <a:gd name="T12" fmla="*/ 10 w 33"/>
              <a:gd name="T13" fmla="*/ 38 h 43"/>
              <a:gd name="T14" fmla="*/ 14 w 3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3">
                <a:moveTo>
                  <a:pt x="14" y="43"/>
                </a:moveTo>
                <a:lnTo>
                  <a:pt x="33" y="17"/>
                </a:lnTo>
                <a:lnTo>
                  <a:pt x="31" y="12"/>
                </a:lnTo>
                <a:lnTo>
                  <a:pt x="3" y="0"/>
                </a:lnTo>
                <a:lnTo>
                  <a:pt x="0" y="7"/>
                </a:lnTo>
                <a:lnTo>
                  <a:pt x="24" y="17"/>
                </a:lnTo>
                <a:lnTo>
                  <a:pt x="10" y="38"/>
                </a:lnTo>
                <a:lnTo>
                  <a:pt x="14" y="43"/>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7" name="Rectangle 286">
            <a:extLst>
              <a:ext uri="{FF2B5EF4-FFF2-40B4-BE49-F238E27FC236}">
                <a16:creationId xmlns:a16="http://schemas.microsoft.com/office/drawing/2014/main" id="{F5D5865A-DA44-4174-A562-492BCFF053D6}"/>
              </a:ext>
            </a:extLst>
          </p:cNvPr>
          <p:cNvSpPr>
            <a:spLocks noChangeArrowheads="1"/>
          </p:cNvSpPr>
          <p:nvPr/>
        </p:nvSpPr>
        <p:spPr bwMode="auto">
          <a:xfrm>
            <a:off x="6258075" y="253669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6" name="Freeform 345">
            <a:extLst>
              <a:ext uri="{FF2B5EF4-FFF2-40B4-BE49-F238E27FC236}">
                <a16:creationId xmlns:a16="http://schemas.microsoft.com/office/drawing/2014/main" id="{DCBE67A4-4941-4521-8DF1-F57CB252152F}"/>
              </a:ext>
            </a:extLst>
          </p:cNvPr>
          <p:cNvSpPr>
            <a:spLocks/>
          </p:cNvSpPr>
          <p:nvPr/>
        </p:nvSpPr>
        <p:spPr bwMode="auto">
          <a:xfrm>
            <a:off x="4438783" y="1920563"/>
            <a:ext cx="1418089" cy="1388780"/>
          </a:xfrm>
          <a:custGeom>
            <a:avLst/>
            <a:gdLst>
              <a:gd name="T0" fmla="*/ 0 w 237"/>
              <a:gd name="T1" fmla="*/ 0 h 236"/>
              <a:gd name="T2" fmla="*/ 102 w 237"/>
              <a:gd name="T3" fmla="*/ 101 h 236"/>
              <a:gd name="T4" fmla="*/ 107 w 237"/>
              <a:gd name="T5" fmla="*/ 81 h 236"/>
              <a:gd name="T6" fmla="*/ 118 w 237"/>
              <a:gd name="T7" fmla="*/ 63 h 236"/>
              <a:gd name="T8" fmla="*/ 142 w 237"/>
              <a:gd name="T9" fmla="*/ 73 h 236"/>
              <a:gd name="T10" fmla="*/ 153 w 237"/>
              <a:gd name="T11" fmla="*/ 95 h 236"/>
              <a:gd name="T12" fmla="*/ 140 w 237"/>
              <a:gd name="T13" fmla="*/ 109 h 236"/>
              <a:gd name="T14" fmla="*/ 126 w 237"/>
              <a:gd name="T15" fmla="*/ 116 h 236"/>
              <a:gd name="T16" fmla="*/ 130 w 237"/>
              <a:gd name="T17" fmla="*/ 130 h 236"/>
              <a:gd name="T18" fmla="*/ 237 w 237"/>
              <a:gd name="T1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36">
                <a:moveTo>
                  <a:pt x="0" y="0"/>
                </a:moveTo>
                <a:cubicBezTo>
                  <a:pt x="102" y="101"/>
                  <a:pt x="102" y="101"/>
                  <a:pt x="102" y="101"/>
                </a:cubicBezTo>
                <a:cubicBezTo>
                  <a:pt x="103" y="100"/>
                  <a:pt x="106" y="98"/>
                  <a:pt x="107" y="81"/>
                </a:cubicBezTo>
                <a:cubicBezTo>
                  <a:pt x="107" y="75"/>
                  <a:pt x="110" y="66"/>
                  <a:pt x="118" y="63"/>
                </a:cubicBezTo>
                <a:cubicBezTo>
                  <a:pt x="125" y="61"/>
                  <a:pt x="133" y="64"/>
                  <a:pt x="142" y="73"/>
                </a:cubicBezTo>
                <a:cubicBezTo>
                  <a:pt x="143" y="74"/>
                  <a:pt x="155" y="84"/>
                  <a:pt x="153" y="95"/>
                </a:cubicBezTo>
                <a:cubicBezTo>
                  <a:pt x="152" y="101"/>
                  <a:pt x="148" y="106"/>
                  <a:pt x="140" y="109"/>
                </a:cubicBezTo>
                <a:cubicBezTo>
                  <a:pt x="136" y="109"/>
                  <a:pt x="128" y="111"/>
                  <a:pt x="126" y="116"/>
                </a:cubicBezTo>
                <a:cubicBezTo>
                  <a:pt x="124" y="120"/>
                  <a:pt x="126" y="124"/>
                  <a:pt x="130" y="130"/>
                </a:cubicBezTo>
                <a:cubicBezTo>
                  <a:pt x="237" y="236"/>
                  <a:pt x="237" y="236"/>
                  <a:pt x="237" y="236"/>
                </a:cubicBezTo>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7" name="Freeform 346">
            <a:extLst>
              <a:ext uri="{FF2B5EF4-FFF2-40B4-BE49-F238E27FC236}">
                <a16:creationId xmlns:a16="http://schemas.microsoft.com/office/drawing/2014/main" id="{785E2B5E-430E-488B-9EC4-14D53262C55F}"/>
              </a:ext>
            </a:extLst>
          </p:cNvPr>
          <p:cNvSpPr>
            <a:spLocks/>
          </p:cNvSpPr>
          <p:nvPr/>
        </p:nvSpPr>
        <p:spPr bwMode="auto">
          <a:xfrm>
            <a:off x="5831640" y="3314311"/>
            <a:ext cx="2016110" cy="288190"/>
          </a:xfrm>
          <a:custGeom>
            <a:avLst/>
            <a:gdLst>
              <a:gd name="T0" fmla="*/ 337 w 337"/>
              <a:gd name="T1" fmla="*/ 0 h 49"/>
              <a:gd name="T2" fmla="*/ 193 w 337"/>
              <a:gd name="T3" fmla="*/ 0 h 49"/>
              <a:gd name="T4" fmla="*/ 204 w 337"/>
              <a:gd name="T5" fmla="*/ 18 h 49"/>
              <a:gd name="T6" fmla="*/ 209 w 337"/>
              <a:gd name="T7" fmla="*/ 38 h 49"/>
              <a:gd name="T8" fmla="*/ 184 w 337"/>
              <a:gd name="T9" fmla="*/ 48 h 49"/>
              <a:gd name="T10" fmla="*/ 160 w 337"/>
              <a:gd name="T11" fmla="*/ 40 h 49"/>
              <a:gd name="T12" fmla="*/ 160 w 337"/>
              <a:gd name="T13" fmla="*/ 21 h 49"/>
              <a:gd name="T14" fmla="*/ 165 w 337"/>
              <a:gd name="T15" fmla="*/ 6 h 49"/>
              <a:gd name="T16" fmla="*/ 152 w 337"/>
              <a:gd name="T17" fmla="*/ 0 h 49"/>
              <a:gd name="T18" fmla="*/ 0 w 33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49">
                <a:moveTo>
                  <a:pt x="337" y="0"/>
                </a:moveTo>
                <a:cubicBezTo>
                  <a:pt x="193" y="0"/>
                  <a:pt x="193" y="0"/>
                  <a:pt x="193" y="0"/>
                </a:cubicBezTo>
                <a:cubicBezTo>
                  <a:pt x="193" y="1"/>
                  <a:pt x="192" y="5"/>
                  <a:pt x="204" y="18"/>
                </a:cubicBezTo>
                <a:cubicBezTo>
                  <a:pt x="207" y="22"/>
                  <a:pt x="212" y="31"/>
                  <a:pt x="209" y="38"/>
                </a:cubicBezTo>
                <a:cubicBezTo>
                  <a:pt x="205" y="45"/>
                  <a:pt x="197" y="48"/>
                  <a:pt x="184" y="48"/>
                </a:cubicBezTo>
                <a:cubicBezTo>
                  <a:pt x="183" y="48"/>
                  <a:pt x="167" y="49"/>
                  <a:pt x="160" y="40"/>
                </a:cubicBezTo>
                <a:cubicBezTo>
                  <a:pt x="157" y="36"/>
                  <a:pt x="157" y="29"/>
                  <a:pt x="160" y="21"/>
                </a:cubicBezTo>
                <a:cubicBezTo>
                  <a:pt x="163" y="18"/>
                  <a:pt x="167" y="11"/>
                  <a:pt x="165" y="6"/>
                </a:cubicBezTo>
                <a:cubicBezTo>
                  <a:pt x="164" y="3"/>
                  <a:pt x="159" y="1"/>
                  <a:pt x="152" y="0"/>
                </a:cubicBezTo>
                <a:cubicBezTo>
                  <a:pt x="0" y="0"/>
                  <a:pt x="0" y="0"/>
                  <a:pt x="0" y="0"/>
                </a:cubicBezTo>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Freeform 349">
            <a:extLst>
              <a:ext uri="{FF2B5EF4-FFF2-40B4-BE49-F238E27FC236}">
                <a16:creationId xmlns:a16="http://schemas.microsoft.com/office/drawing/2014/main" id="{D4CB879F-FA12-452F-9DCC-BEA4B170880B}"/>
              </a:ext>
            </a:extLst>
          </p:cNvPr>
          <p:cNvSpPr>
            <a:spLocks/>
          </p:cNvSpPr>
          <p:nvPr/>
        </p:nvSpPr>
        <p:spPr bwMode="auto">
          <a:xfrm>
            <a:off x="4433737" y="3301888"/>
            <a:ext cx="1410520" cy="1396232"/>
          </a:xfrm>
          <a:custGeom>
            <a:avLst/>
            <a:gdLst>
              <a:gd name="T0" fmla="*/ 0 w 236"/>
              <a:gd name="T1" fmla="*/ 237 h 237"/>
              <a:gd name="T2" fmla="*/ 101 w 236"/>
              <a:gd name="T3" fmla="*/ 135 h 237"/>
              <a:gd name="T4" fmla="*/ 81 w 236"/>
              <a:gd name="T5" fmla="*/ 130 h 237"/>
              <a:gd name="T6" fmla="*/ 63 w 236"/>
              <a:gd name="T7" fmla="*/ 119 h 237"/>
              <a:gd name="T8" fmla="*/ 73 w 236"/>
              <a:gd name="T9" fmla="*/ 95 h 237"/>
              <a:gd name="T10" fmla="*/ 95 w 236"/>
              <a:gd name="T11" fmla="*/ 84 h 237"/>
              <a:gd name="T12" fmla="*/ 109 w 236"/>
              <a:gd name="T13" fmla="*/ 97 h 237"/>
              <a:gd name="T14" fmla="*/ 117 w 236"/>
              <a:gd name="T15" fmla="*/ 111 h 237"/>
              <a:gd name="T16" fmla="*/ 130 w 236"/>
              <a:gd name="T17" fmla="*/ 107 h 237"/>
              <a:gd name="T18" fmla="*/ 236 w 236"/>
              <a:gd name="T1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237">
                <a:moveTo>
                  <a:pt x="0" y="237"/>
                </a:moveTo>
                <a:cubicBezTo>
                  <a:pt x="101" y="135"/>
                  <a:pt x="101" y="135"/>
                  <a:pt x="101" y="135"/>
                </a:cubicBezTo>
                <a:cubicBezTo>
                  <a:pt x="101" y="134"/>
                  <a:pt x="98" y="131"/>
                  <a:pt x="81" y="130"/>
                </a:cubicBezTo>
                <a:cubicBezTo>
                  <a:pt x="75" y="130"/>
                  <a:pt x="66" y="127"/>
                  <a:pt x="63" y="119"/>
                </a:cubicBezTo>
                <a:cubicBezTo>
                  <a:pt x="61" y="112"/>
                  <a:pt x="64" y="104"/>
                  <a:pt x="73" y="95"/>
                </a:cubicBezTo>
                <a:cubicBezTo>
                  <a:pt x="74" y="94"/>
                  <a:pt x="84" y="82"/>
                  <a:pt x="95" y="84"/>
                </a:cubicBezTo>
                <a:cubicBezTo>
                  <a:pt x="101" y="85"/>
                  <a:pt x="106" y="89"/>
                  <a:pt x="109" y="97"/>
                </a:cubicBezTo>
                <a:cubicBezTo>
                  <a:pt x="109" y="101"/>
                  <a:pt x="112" y="109"/>
                  <a:pt x="117" y="111"/>
                </a:cubicBezTo>
                <a:cubicBezTo>
                  <a:pt x="120" y="113"/>
                  <a:pt x="124" y="111"/>
                  <a:pt x="130" y="107"/>
                </a:cubicBezTo>
                <a:cubicBezTo>
                  <a:pt x="236" y="0"/>
                  <a:pt x="236" y="0"/>
                  <a:pt x="236" y="0"/>
                </a:cubicBezTo>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229" name="Straight Connector 228">
            <a:extLst>
              <a:ext uri="{FF2B5EF4-FFF2-40B4-BE49-F238E27FC236}">
                <a16:creationId xmlns:a16="http://schemas.microsoft.com/office/drawing/2014/main" id="{6F710D4B-CAFF-4A34-A9D8-5A5EBB536845}"/>
              </a:ext>
            </a:extLst>
          </p:cNvPr>
          <p:cNvCxnSpPr>
            <a:cxnSpLocks/>
          </p:cNvCxnSpPr>
          <p:nvPr/>
        </p:nvCxnSpPr>
        <p:spPr>
          <a:xfrm>
            <a:off x="8686800" y="1031148"/>
            <a:ext cx="0" cy="2220826"/>
          </a:xfrm>
          <a:prstGeom prst="line">
            <a:avLst/>
          </a:prstGeom>
          <a:ln w="28575">
            <a:solidFill>
              <a:srgbClr val="DC202E"/>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4EA0F13-94EE-4B97-BEC3-862AEB52D156}"/>
              </a:ext>
            </a:extLst>
          </p:cNvPr>
          <p:cNvCxnSpPr>
            <a:cxnSpLocks/>
          </p:cNvCxnSpPr>
          <p:nvPr/>
        </p:nvCxnSpPr>
        <p:spPr>
          <a:xfrm>
            <a:off x="8691986" y="3651127"/>
            <a:ext cx="0" cy="1692949"/>
          </a:xfrm>
          <a:prstGeom prst="line">
            <a:avLst/>
          </a:prstGeom>
          <a:ln w="28575">
            <a:solidFill>
              <a:srgbClr val="DC202E"/>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DDE33331-2BCC-42F5-9763-7AA9EA81CAFA}"/>
              </a:ext>
            </a:extLst>
          </p:cNvPr>
          <p:cNvCxnSpPr>
            <a:cxnSpLocks/>
          </p:cNvCxnSpPr>
          <p:nvPr/>
        </p:nvCxnSpPr>
        <p:spPr>
          <a:xfrm>
            <a:off x="2963870" y="2051602"/>
            <a:ext cx="0" cy="1922907"/>
          </a:xfrm>
          <a:prstGeom prst="line">
            <a:avLst/>
          </a:prstGeom>
          <a:ln w="28575">
            <a:solidFill>
              <a:srgbClr val="DC202E"/>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9860C1E-9206-413C-B47E-A4CC440AF28A}"/>
              </a:ext>
            </a:extLst>
          </p:cNvPr>
          <p:cNvGrpSpPr/>
          <p:nvPr/>
        </p:nvGrpSpPr>
        <p:grpSpPr>
          <a:xfrm>
            <a:off x="8788932" y="1095191"/>
            <a:ext cx="3110012" cy="833562"/>
            <a:chOff x="8788932" y="1070791"/>
            <a:chExt cx="3110012" cy="833562"/>
          </a:xfrm>
        </p:grpSpPr>
        <p:grpSp>
          <p:nvGrpSpPr>
            <p:cNvPr id="238" name="Group 237">
              <a:extLst>
                <a:ext uri="{FF2B5EF4-FFF2-40B4-BE49-F238E27FC236}">
                  <a16:creationId xmlns:a16="http://schemas.microsoft.com/office/drawing/2014/main" id="{1BEA9D49-BBCC-4408-A79D-36647667D43E}"/>
                </a:ext>
              </a:extLst>
            </p:cNvPr>
            <p:cNvGrpSpPr/>
            <p:nvPr/>
          </p:nvGrpSpPr>
          <p:grpSpPr>
            <a:xfrm>
              <a:off x="8788932" y="1359777"/>
              <a:ext cx="259396" cy="255588"/>
              <a:chOff x="4888941" y="4081584"/>
              <a:chExt cx="259396" cy="255588"/>
            </a:xfrm>
            <a:solidFill>
              <a:srgbClr val="DC202E"/>
            </a:solidFill>
          </p:grpSpPr>
          <p:sp>
            <p:nvSpPr>
              <p:cNvPr id="239" name="Freeform 191">
                <a:extLst>
                  <a:ext uri="{FF2B5EF4-FFF2-40B4-BE49-F238E27FC236}">
                    <a16:creationId xmlns:a16="http://schemas.microsoft.com/office/drawing/2014/main" id="{6FA825F4-DAD0-4D9B-AE95-71B61E95C97C}"/>
                  </a:ext>
                </a:extLst>
              </p:cNvPr>
              <p:cNvSpPr>
                <a:spLocks/>
              </p:cNvSpPr>
              <p:nvPr/>
            </p:nvSpPr>
            <p:spPr bwMode="auto">
              <a:xfrm>
                <a:off x="5038799" y="4111747"/>
                <a:ext cx="109538" cy="214313"/>
              </a:xfrm>
              <a:custGeom>
                <a:avLst/>
                <a:gdLst>
                  <a:gd name="T0" fmla="*/ 26 w 69"/>
                  <a:gd name="T1" fmla="*/ 0 h 135"/>
                  <a:gd name="T2" fmla="*/ 0 w 69"/>
                  <a:gd name="T3" fmla="*/ 81 h 135"/>
                  <a:gd name="T4" fmla="*/ 52 w 69"/>
                  <a:gd name="T5" fmla="*/ 81 h 135"/>
                  <a:gd name="T6" fmla="*/ 38 w 69"/>
                  <a:gd name="T7" fmla="*/ 135 h 135"/>
                  <a:gd name="T8" fmla="*/ 50 w 69"/>
                  <a:gd name="T9" fmla="*/ 135 h 135"/>
                  <a:gd name="T10" fmla="*/ 69 w 69"/>
                  <a:gd name="T11" fmla="*/ 69 h 135"/>
                  <a:gd name="T12" fmla="*/ 17 w 69"/>
                  <a:gd name="T13" fmla="*/ 69 h 135"/>
                  <a:gd name="T14" fmla="*/ 40 w 69"/>
                  <a:gd name="T15" fmla="*/ 0 h 135"/>
                  <a:gd name="T16" fmla="*/ 26 w 69"/>
                  <a:gd name="T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5">
                    <a:moveTo>
                      <a:pt x="26" y="0"/>
                    </a:moveTo>
                    <a:lnTo>
                      <a:pt x="0" y="81"/>
                    </a:lnTo>
                    <a:lnTo>
                      <a:pt x="52" y="81"/>
                    </a:lnTo>
                    <a:lnTo>
                      <a:pt x="38" y="135"/>
                    </a:lnTo>
                    <a:lnTo>
                      <a:pt x="50" y="135"/>
                    </a:lnTo>
                    <a:lnTo>
                      <a:pt x="69" y="69"/>
                    </a:lnTo>
                    <a:lnTo>
                      <a:pt x="17" y="69"/>
                    </a:lnTo>
                    <a:lnTo>
                      <a:pt x="4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Freeform 192">
                <a:extLst>
                  <a:ext uri="{FF2B5EF4-FFF2-40B4-BE49-F238E27FC236}">
                    <a16:creationId xmlns:a16="http://schemas.microsoft.com/office/drawing/2014/main" id="{5F582A79-99E9-4393-B92E-BB0004AC80F0}"/>
                  </a:ext>
                </a:extLst>
              </p:cNvPr>
              <p:cNvSpPr>
                <a:spLocks/>
              </p:cNvSpPr>
              <p:nvPr/>
            </p:nvSpPr>
            <p:spPr bwMode="auto">
              <a:xfrm>
                <a:off x="4888941" y="4081584"/>
                <a:ext cx="168275" cy="255588"/>
              </a:xfrm>
              <a:custGeom>
                <a:avLst/>
                <a:gdLst>
                  <a:gd name="T0" fmla="*/ 42 w 45"/>
                  <a:gd name="T1" fmla="*/ 63 h 68"/>
                  <a:gd name="T2" fmla="*/ 45 w 45"/>
                  <a:gd name="T3" fmla="*/ 55 h 68"/>
                  <a:gd name="T4" fmla="*/ 30 w 45"/>
                  <a:gd name="T5" fmla="*/ 61 h 68"/>
                  <a:gd name="T6" fmla="*/ 16 w 45"/>
                  <a:gd name="T7" fmla="*/ 55 h 68"/>
                  <a:gd name="T8" fmla="*/ 10 w 45"/>
                  <a:gd name="T9" fmla="*/ 40 h 68"/>
                  <a:gd name="T10" fmla="*/ 16 w 45"/>
                  <a:gd name="T11" fmla="*/ 25 h 68"/>
                  <a:gd name="T12" fmla="*/ 30 w 45"/>
                  <a:gd name="T13" fmla="*/ 10 h 68"/>
                  <a:gd name="T14" fmla="*/ 35 w 45"/>
                  <a:gd name="T15" fmla="*/ 15 h 68"/>
                  <a:gd name="T16" fmla="*/ 38 w 45"/>
                  <a:gd name="T17" fmla="*/ 8 h 68"/>
                  <a:gd name="T18" fmla="*/ 30 w 45"/>
                  <a:gd name="T19" fmla="*/ 0 h 68"/>
                  <a:gd name="T20" fmla="*/ 11 w 45"/>
                  <a:gd name="T21" fmla="*/ 20 h 68"/>
                  <a:gd name="T22" fmla="*/ 11 w 45"/>
                  <a:gd name="T23" fmla="*/ 60 h 68"/>
                  <a:gd name="T24" fmla="*/ 30 w 45"/>
                  <a:gd name="T25" fmla="*/ 68 h 68"/>
                  <a:gd name="T26" fmla="*/ 42 w 45"/>
                  <a:gd name="T27" fmla="*/ 65 h 68"/>
                  <a:gd name="T28" fmla="*/ 42 w 45"/>
                  <a:gd name="T29"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8">
                    <a:moveTo>
                      <a:pt x="42" y="63"/>
                    </a:moveTo>
                    <a:cubicBezTo>
                      <a:pt x="45" y="55"/>
                      <a:pt x="45" y="55"/>
                      <a:pt x="45" y="55"/>
                    </a:cubicBezTo>
                    <a:cubicBezTo>
                      <a:pt x="41" y="59"/>
                      <a:pt x="36" y="61"/>
                      <a:pt x="30" y="61"/>
                    </a:cubicBezTo>
                    <a:cubicBezTo>
                      <a:pt x="25" y="61"/>
                      <a:pt x="20" y="59"/>
                      <a:pt x="16" y="55"/>
                    </a:cubicBezTo>
                    <a:cubicBezTo>
                      <a:pt x="12" y="51"/>
                      <a:pt x="10" y="45"/>
                      <a:pt x="10" y="40"/>
                    </a:cubicBezTo>
                    <a:cubicBezTo>
                      <a:pt x="10" y="34"/>
                      <a:pt x="12" y="29"/>
                      <a:pt x="16" y="25"/>
                    </a:cubicBezTo>
                    <a:cubicBezTo>
                      <a:pt x="30" y="10"/>
                      <a:pt x="30" y="10"/>
                      <a:pt x="30" y="10"/>
                    </a:cubicBezTo>
                    <a:cubicBezTo>
                      <a:pt x="35" y="15"/>
                      <a:pt x="35" y="15"/>
                      <a:pt x="35" y="15"/>
                    </a:cubicBezTo>
                    <a:cubicBezTo>
                      <a:pt x="38" y="8"/>
                      <a:pt x="38" y="8"/>
                      <a:pt x="38" y="8"/>
                    </a:cubicBezTo>
                    <a:cubicBezTo>
                      <a:pt x="30" y="0"/>
                      <a:pt x="30" y="0"/>
                      <a:pt x="30" y="0"/>
                    </a:cubicBezTo>
                    <a:cubicBezTo>
                      <a:pt x="11" y="20"/>
                      <a:pt x="11" y="20"/>
                      <a:pt x="11" y="20"/>
                    </a:cubicBezTo>
                    <a:cubicBezTo>
                      <a:pt x="0" y="31"/>
                      <a:pt x="0" y="49"/>
                      <a:pt x="11" y="60"/>
                    </a:cubicBezTo>
                    <a:cubicBezTo>
                      <a:pt x="16" y="65"/>
                      <a:pt x="23" y="68"/>
                      <a:pt x="30" y="68"/>
                    </a:cubicBezTo>
                    <a:cubicBezTo>
                      <a:pt x="34" y="68"/>
                      <a:pt x="38" y="67"/>
                      <a:pt x="42" y="65"/>
                    </a:cubicBezTo>
                    <a:lnTo>
                      <a:pt x="4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1" name="TextBox 240">
              <a:extLst>
                <a:ext uri="{FF2B5EF4-FFF2-40B4-BE49-F238E27FC236}">
                  <a16:creationId xmlns:a16="http://schemas.microsoft.com/office/drawing/2014/main" id="{8F281C24-7AE0-49E5-A5C0-804D0173FB5F}"/>
                </a:ext>
              </a:extLst>
            </p:cNvPr>
            <p:cNvSpPr txBox="1"/>
            <p:nvPr/>
          </p:nvSpPr>
          <p:spPr>
            <a:xfrm>
              <a:off x="9174795" y="1070791"/>
              <a:ext cx="2724149" cy="833562"/>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Calibri" panose="020F0502020204030204" pitchFamily="34" charset="0"/>
                </a:rPr>
                <a:t>Energy, </a:t>
              </a:r>
              <a:r>
                <a:rPr kumimoji="0" lang="en-US" sz="1100" b="1" i="0" u="none" strike="noStrike" kern="1200" cap="none" spc="0" normalizeH="0" baseline="0" noProof="0">
                  <a:ln>
                    <a:noFill/>
                  </a:ln>
                  <a:effectLst/>
                  <a:uLnTx/>
                  <a:uFillTx/>
                  <a:latin typeface="Arial"/>
                  <a:ea typeface="+mn-ea"/>
                  <a:cs typeface="Calibri" panose="020F0502020204030204" pitchFamily="34" charset="0"/>
                </a:rPr>
                <a:t>Water &amp; </a:t>
              </a:r>
              <a:r>
                <a:rPr lang="en-US" sz="1100" b="1">
                  <a:latin typeface="Arial"/>
                  <a:cs typeface="Calibri" panose="020F0502020204030204" pitchFamily="34" charset="0"/>
                </a:rPr>
                <a:t>Facility Improvement Measures</a:t>
              </a:r>
              <a:br>
                <a:rPr kumimoji="0" lang="en-US" sz="11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br>
              <a:r>
                <a:rPr kumimoji="0" lang="en-US" sz="1100" b="0" i="1" u="none" strike="noStrike" kern="1200" cap="none" spc="0" normalizeH="0" baseline="0" noProof="0">
                  <a:ln>
                    <a:noFill/>
                  </a:ln>
                  <a:solidFill>
                    <a:prstClr val="black"/>
                  </a:solidFill>
                  <a:effectLst/>
                  <a:uLnTx/>
                  <a:uFillTx/>
                  <a:latin typeface="Arial"/>
                  <a:ea typeface="+mn-ea"/>
                  <a:cs typeface="Calibri" panose="020F0502020204030204" pitchFamily="34" charset="0"/>
                </a:rPr>
                <a:t>Leverage resource conservation and deferred maintenance for cost avoidance and footprint reduction</a:t>
              </a:r>
            </a:p>
          </p:txBody>
        </p:sp>
      </p:grpSp>
      <p:grpSp>
        <p:nvGrpSpPr>
          <p:cNvPr id="18" name="Group 17">
            <a:extLst>
              <a:ext uri="{FF2B5EF4-FFF2-40B4-BE49-F238E27FC236}">
                <a16:creationId xmlns:a16="http://schemas.microsoft.com/office/drawing/2014/main" id="{766279E4-A008-4B1D-B438-4CA6DF09E572}"/>
              </a:ext>
            </a:extLst>
          </p:cNvPr>
          <p:cNvGrpSpPr/>
          <p:nvPr/>
        </p:nvGrpSpPr>
        <p:grpSpPr>
          <a:xfrm>
            <a:off x="8795915" y="2605759"/>
            <a:ext cx="3194231" cy="507831"/>
            <a:chOff x="8795915" y="2581359"/>
            <a:chExt cx="3194231" cy="507831"/>
          </a:xfrm>
        </p:grpSpPr>
        <p:grpSp>
          <p:nvGrpSpPr>
            <p:cNvPr id="254" name="Group 253">
              <a:extLst>
                <a:ext uri="{FF2B5EF4-FFF2-40B4-BE49-F238E27FC236}">
                  <a16:creationId xmlns:a16="http://schemas.microsoft.com/office/drawing/2014/main" id="{D03DCC95-6C2D-4980-BB74-41B75989F29D}"/>
                </a:ext>
              </a:extLst>
            </p:cNvPr>
            <p:cNvGrpSpPr/>
            <p:nvPr/>
          </p:nvGrpSpPr>
          <p:grpSpPr>
            <a:xfrm>
              <a:off x="8795915" y="2711449"/>
              <a:ext cx="252413" cy="247650"/>
              <a:chOff x="4599855" y="1938455"/>
              <a:chExt cx="252413" cy="247650"/>
            </a:xfrm>
            <a:solidFill>
              <a:srgbClr val="DC202E"/>
            </a:solidFill>
          </p:grpSpPr>
          <p:sp>
            <p:nvSpPr>
              <p:cNvPr id="255" name="Oval 136">
                <a:extLst>
                  <a:ext uri="{FF2B5EF4-FFF2-40B4-BE49-F238E27FC236}">
                    <a16:creationId xmlns:a16="http://schemas.microsoft.com/office/drawing/2014/main" id="{DD8EB036-F946-4FF2-BB1E-9756134A1B76}"/>
                  </a:ext>
                </a:extLst>
              </p:cNvPr>
              <p:cNvSpPr>
                <a:spLocks noChangeArrowheads="1"/>
              </p:cNvSpPr>
              <p:nvPr/>
            </p:nvSpPr>
            <p:spPr bwMode="auto">
              <a:xfrm>
                <a:off x="4706218" y="2043230"/>
                <a:ext cx="412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Freeform 137">
                <a:extLst>
                  <a:ext uri="{FF2B5EF4-FFF2-40B4-BE49-F238E27FC236}">
                    <a16:creationId xmlns:a16="http://schemas.microsoft.com/office/drawing/2014/main" id="{4589D33A-4F21-4669-96B4-7193C19DBC6B}"/>
                  </a:ext>
                </a:extLst>
              </p:cNvPr>
              <p:cNvSpPr>
                <a:spLocks noEditPoints="1"/>
              </p:cNvSpPr>
              <p:nvPr/>
            </p:nvSpPr>
            <p:spPr bwMode="auto">
              <a:xfrm>
                <a:off x="4599855" y="1938455"/>
                <a:ext cx="252413" cy="247650"/>
              </a:xfrm>
              <a:custGeom>
                <a:avLst/>
                <a:gdLst>
                  <a:gd name="T0" fmla="*/ 34 w 67"/>
                  <a:gd name="T1" fmla="*/ 49 h 66"/>
                  <a:gd name="T2" fmla="*/ 49 w 67"/>
                  <a:gd name="T3" fmla="*/ 33 h 66"/>
                  <a:gd name="T4" fmla="*/ 34 w 67"/>
                  <a:gd name="T5" fmla="*/ 17 h 66"/>
                  <a:gd name="T6" fmla="*/ 18 w 67"/>
                  <a:gd name="T7" fmla="*/ 33 h 66"/>
                  <a:gd name="T8" fmla="*/ 34 w 67"/>
                  <a:gd name="T9" fmla="*/ 49 h 66"/>
                  <a:gd name="T10" fmla="*/ 0 w 67"/>
                  <a:gd name="T11" fmla="*/ 37 h 66"/>
                  <a:gd name="T12" fmla="*/ 0 w 67"/>
                  <a:gd name="T13" fmla="*/ 29 h 66"/>
                  <a:gd name="T14" fmla="*/ 10 w 67"/>
                  <a:gd name="T15" fmla="*/ 29 h 66"/>
                  <a:gd name="T16" fmla="*/ 14 w 67"/>
                  <a:gd name="T17" fmla="*/ 19 h 66"/>
                  <a:gd name="T18" fmla="*/ 7 w 67"/>
                  <a:gd name="T19" fmla="*/ 12 h 66"/>
                  <a:gd name="T20" fmla="*/ 13 w 67"/>
                  <a:gd name="T21" fmla="*/ 7 h 66"/>
                  <a:gd name="T22" fmla="*/ 20 w 67"/>
                  <a:gd name="T23" fmla="*/ 14 h 66"/>
                  <a:gd name="T24" fmla="*/ 29 w 67"/>
                  <a:gd name="T25" fmla="*/ 10 h 66"/>
                  <a:gd name="T26" fmla="*/ 29 w 67"/>
                  <a:gd name="T27" fmla="*/ 0 h 66"/>
                  <a:gd name="T28" fmla="*/ 38 w 67"/>
                  <a:gd name="T29" fmla="*/ 0 h 66"/>
                  <a:gd name="T30" fmla="*/ 38 w 67"/>
                  <a:gd name="T31" fmla="*/ 10 h 66"/>
                  <a:gd name="T32" fmla="*/ 47 w 67"/>
                  <a:gd name="T33" fmla="*/ 14 h 66"/>
                  <a:gd name="T34" fmla="*/ 54 w 67"/>
                  <a:gd name="T35" fmla="*/ 7 h 66"/>
                  <a:gd name="T36" fmla="*/ 60 w 67"/>
                  <a:gd name="T37" fmla="*/ 12 h 66"/>
                  <a:gd name="T38" fmla="*/ 53 w 67"/>
                  <a:gd name="T39" fmla="*/ 19 h 66"/>
                  <a:gd name="T40" fmla="*/ 57 w 67"/>
                  <a:gd name="T41" fmla="*/ 29 h 66"/>
                  <a:gd name="T42" fmla="*/ 67 w 67"/>
                  <a:gd name="T43" fmla="*/ 29 h 66"/>
                  <a:gd name="T44" fmla="*/ 67 w 67"/>
                  <a:gd name="T45" fmla="*/ 37 h 66"/>
                  <a:gd name="T46" fmla="*/ 57 w 67"/>
                  <a:gd name="T47" fmla="*/ 37 h 66"/>
                  <a:gd name="T48" fmla="*/ 53 w 67"/>
                  <a:gd name="T49" fmla="*/ 47 h 66"/>
                  <a:gd name="T50" fmla="*/ 60 w 67"/>
                  <a:gd name="T51" fmla="*/ 54 h 66"/>
                  <a:gd name="T52" fmla="*/ 54 w 67"/>
                  <a:gd name="T53" fmla="*/ 60 h 66"/>
                  <a:gd name="T54" fmla="*/ 47 w 67"/>
                  <a:gd name="T55" fmla="*/ 53 h 66"/>
                  <a:gd name="T56" fmla="*/ 38 w 67"/>
                  <a:gd name="T57" fmla="*/ 57 h 66"/>
                  <a:gd name="T58" fmla="*/ 38 w 67"/>
                  <a:gd name="T59" fmla="*/ 66 h 66"/>
                  <a:gd name="T60" fmla="*/ 29 w 67"/>
                  <a:gd name="T61" fmla="*/ 66 h 66"/>
                  <a:gd name="T62" fmla="*/ 29 w 67"/>
                  <a:gd name="T63" fmla="*/ 57 h 66"/>
                  <a:gd name="T64" fmla="*/ 20 w 67"/>
                  <a:gd name="T65" fmla="*/ 53 h 66"/>
                  <a:gd name="T66" fmla="*/ 13 w 67"/>
                  <a:gd name="T67" fmla="*/ 60 h 66"/>
                  <a:gd name="T68" fmla="*/ 7 w 67"/>
                  <a:gd name="T69" fmla="*/ 54 h 66"/>
                  <a:gd name="T70" fmla="*/ 14 w 67"/>
                  <a:gd name="T71" fmla="*/ 47 h 66"/>
                  <a:gd name="T72" fmla="*/ 10 w 67"/>
                  <a:gd name="T73" fmla="*/ 37 h 66"/>
                  <a:gd name="T74" fmla="*/ 0 w 67"/>
                  <a:gd name="T7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6">
                    <a:moveTo>
                      <a:pt x="34" y="49"/>
                    </a:moveTo>
                    <a:cubicBezTo>
                      <a:pt x="42" y="49"/>
                      <a:pt x="49" y="42"/>
                      <a:pt x="49" y="33"/>
                    </a:cubicBezTo>
                    <a:cubicBezTo>
                      <a:pt x="49" y="24"/>
                      <a:pt x="42" y="17"/>
                      <a:pt x="34" y="17"/>
                    </a:cubicBezTo>
                    <a:cubicBezTo>
                      <a:pt x="25" y="17"/>
                      <a:pt x="18" y="24"/>
                      <a:pt x="18" y="33"/>
                    </a:cubicBezTo>
                    <a:cubicBezTo>
                      <a:pt x="18" y="42"/>
                      <a:pt x="25" y="49"/>
                      <a:pt x="34" y="49"/>
                    </a:cubicBezTo>
                    <a:moveTo>
                      <a:pt x="0" y="37"/>
                    </a:moveTo>
                    <a:cubicBezTo>
                      <a:pt x="0" y="29"/>
                      <a:pt x="0" y="29"/>
                      <a:pt x="0" y="29"/>
                    </a:cubicBezTo>
                    <a:cubicBezTo>
                      <a:pt x="10" y="29"/>
                      <a:pt x="10" y="29"/>
                      <a:pt x="10" y="29"/>
                    </a:cubicBezTo>
                    <a:cubicBezTo>
                      <a:pt x="11" y="25"/>
                      <a:pt x="12" y="22"/>
                      <a:pt x="14" y="19"/>
                    </a:cubicBezTo>
                    <a:cubicBezTo>
                      <a:pt x="7" y="12"/>
                      <a:pt x="7" y="12"/>
                      <a:pt x="7" y="12"/>
                    </a:cubicBezTo>
                    <a:cubicBezTo>
                      <a:pt x="13" y="7"/>
                      <a:pt x="13" y="7"/>
                      <a:pt x="13" y="7"/>
                    </a:cubicBezTo>
                    <a:cubicBezTo>
                      <a:pt x="20" y="14"/>
                      <a:pt x="20" y="14"/>
                      <a:pt x="20" y="14"/>
                    </a:cubicBezTo>
                    <a:cubicBezTo>
                      <a:pt x="23" y="12"/>
                      <a:pt x="26" y="10"/>
                      <a:pt x="29" y="10"/>
                    </a:cubicBezTo>
                    <a:cubicBezTo>
                      <a:pt x="29" y="0"/>
                      <a:pt x="29" y="0"/>
                      <a:pt x="29" y="0"/>
                    </a:cubicBezTo>
                    <a:cubicBezTo>
                      <a:pt x="38" y="0"/>
                      <a:pt x="38" y="0"/>
                      <a:pt x="38" y="0"/>
                    </a:cubicBezTo>
                    <a:cubicBezTo>
                      <a:pt x="38" y="10"/>
                      <a:pt x="38" y="10"/>
                      <a:pt x="38" y="10"/>
                    </a:cubicBezTo>
                    <a:cubicBezTo>
                      <a:pt x="41" y="10"/>
                      <a:pt x="44" y="12"/>
                      <a:pt x="47" y="14"/>
                    </a:cubicBezTo>
                    <a:cubicBezTo>
                      <a:pt x="54" y="7"/>
                      <a:pt x="54" y="7"/>
                      <a:pt x="54" y="7"/>
                    </a:cubicBezTo>
                    <a:cubicBezTo>
                      <a:pt x="60" y="12"/>
                      <a:pt x="60" y="12"/>
                      <a:pt x="60" y="12"/>
                    </a:cubicBezTo>
                    <a:cubicBezTo>
                      <a:pt x="53" y="19"/>
                      <a:pt x="53" y="19"/>
                      <a:pt x="53" y="19"/>
                    </a:cubicBezTo>
                    <a:cubicBezTo>
                      <a:pt x="55" y="22"/>
                      <a:pt x="56" y="25"/>
                      <a:pt x="57" y="29"/>
                    </a:cubicBezTo>
                    <a:cubicBezTo>
                      <a:pt x="67" y="29"/>
                      <a:pt x="67" y="29"/>
                      <a:pt x="67" y="29"/>
                    </a:cubicBezTo>
                    <a:cubicBezTo>
                      <a:pt x="67" y="37"/>
                      <a:pt x="67" y="37"/>
                      <a:pt x="67" y="37"/>
                    </a:cubicBezTo>
                    <a:cubicBezTo>
                      <a:pt x="57" y="37"/>
                      <a:pt x="57" y="37"/>
                      <a:pt x="57" y="37"/>
                    </a:cubicBezTo>
                    <a:cubicBezTo>
                      <a:pt x="56" y="41"/>
                      <a:pt x="55" y="44"/>
                      <a:pt x="53" y="47"/>
                    </a:cubicBezTo>
                    <a:cubicBezTo>
                      <a:pt x="60" y="54"/>
                      <a:pt x="60" y="54"/>
                      <a:pt x="60" y="54"/>
                    </a:cubicBezTo>
                    <a:cubicBezTo>
                      <a:pt x="54" y="60"/>
                      <a:pt x="54" y="60"/>
                      <a:pt x="54" y="60"/>
                    </a:cubicBezTo>
                    <a:cubicBezTo>
                      <a:pt x="47" y="53"/>
                      <a:pt x="47" y="53"/>
                      <a:pt x="47" y="53"/>
                    </a:cubicBezTo>
                    <a:cubicBezTo>
                      <a:pt x="44" y="55"/>
                      <a:pt x="41" y="56"/>
                      <a:pt x="38" y="57"/>
                    </a:cubicBezTo>
                    <a:cubicBezTo>
                      <a:pt x="38" y="66"/>
                      <a:pt x="38" y="66"/>
                      <a:pt x="38" y="66"/>
                    </a:cubicBezTo>
                    <a:cubicBezTo>
                      <a:pt x="29" y="66"/>
                      <a:pt x="29" y="66"/>
                      <a:pt x="29" y="66"/>
                    </a:cubicBezTo>
                    <a:cubicBezTo>
                      <a:pt x="29" y="57"/>
                      <a:pt x="29" y="57"/>
                      <a:pt x="29" y="57"/>
                    </a:cubicBezTo>
                    <a:cubicBezTo>
                      <a:pt x="26" y="56"/>
                      <a:pt x="23" y="55"/>
                      <a:pt x="20" y="53"/>
                    </a:cubicBezTo>
                    <a:cubicBezTo>
                      <a:pt x="13" y="60"/>
                      <a:pt x="13" y="60"/>
                      <a:pt x="13" y="60"/>
                    </a:cubicBezTo>
                    <a:cubicBezTo>
                      <a:pt x="7" y="54"/>
                      <a:pt x="7" y="54"/>
                      <a:pt x="7" y="54"/>
                    </a:cubicBezTo>
                    <a:cubicBezTo>
                      <a:pt x="14" y="47"/>
                      <a:pt x="14" y="47"/>
                      <a:pt x="14" y="47"/>
                    </a:cubicBezTo>
                    <a:cubicBezTo>
                      <a:pt x="12" y="44"/>
                      <a:pt x="11" y="41"/>
                      <a:pt x="10"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7" name="TextBox 256">
              <a:extLst>
                <a:ext uri="{FF2B5EF4-FFF2-40B4-BE49-F238E27FC236}">
                  <a16:creationId xmlns:a16="http://schemas.microsoft.com/office/drawing/2014/main" id="{22A6F10F-4DE2-4816-91CC-B8819FC1138E}"/>
                </a:ext>
              </a:extLst>
            </p:cNvPr>
            <p:cNvSpPr txBox="1"/>
            <p:nvPr/>
          </p:nvSpPr>
          <p:spPr>
            <a:xfrm>
              <a:off x="9204612" y="2581359"/>
              <a:ext cx="2785534" cy="50783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Remote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solidFill>
                    <a:prstClr val="black"/>
                  </a:solidFill>
                  <a:latin typeface="Arial"/>
                </a:rPr>
                <a:t>Support</a:t>
              </a:r>
              <a:r>
                <a:rPr kumimoji="0" lang="en-US" sz="1100" b="0" i="1" u="none" strike="noStrike" kern="1200" cap="none" spc="0" normalizeH="0" baseline="0" noProof="0">
                  <a:ln>
                    <a:noFill/>
                  </a:ln>
                  <a:solidFill>
                    <a:prstClr val="black"/>
                  </a:solidFill>
                  <a:effectLst/>
                  <a:uLnTx/>
                  <a:uFillTx/>
                  <a:latin typeface="Arial"/>
                  <a:ea typeface="+mn-ea"/>
                  <a:cs typeface="+mn-cs"/>
                </a:rPr>
                <a:t> building monitoring, management &amp; </a:t>
              </a:r>
              <a:r>
                <a:rPr kumimoji="0" lang="en-US" sz="1100" b="0" i="1" u="none" strike="noStrike" kern="1200" cap="none" spc="0" normalizeH="0" baseline="0" noProof="0">
                  <a:ln>
                    <a:noFill/>
                  </a:ln>
                  <a:effectLst/>
                  <a:uLnTx/>
                  <a:uFillTx/>
                  <a:latin typeface="Arial"/>
                  <a:ea typeface="+mn-ea"/>
                  <a:cs typeface="+mn-cs"/>
                </a:rPr>
                <a:t>operational efficiency </a:t>
              </a:r>
              <a:r>
                <a:rPr kumimoji="0" lang="en-US" sz="1100" b="0" i="1" u="none" strike="noStrike" kern="1200" cap="none" spc="0" normalizeH="0" baseline="0" noProof="0">
                  <a:ln>
                    <a:noFill/>
                  </a:ln>
                  <a:solidFill>
                    <a:prstClr val="black"/>
                  </a:solidFill>
                  <a:effectLst/>
                  <a:uLnTx/>
                  <a:uFillTx/>
                  <a:latin typeface="Arial"/>
                  <a:ea typeface="+mn-ea"/>
                  <a:cs typeface="+mn-cs"/>
                </a:rPr>
                <a:t>with 24/7 HON NOC</a:t>
              </a:r>
            </a:p>
          </p:txBody>
        </p:sp>
      </p:grpSp>
      <p:grpSp>
        <p:nvGrpSpPr>
          <p:cNvPr id="17" name="Group 16">
            <a:extLst>
              <a:ext uri="{FF2B5EF4-FFF2-40B4-BE49-F238E27FC236}">
                <a16:creationId xmlns:a16="http://schemas.microsoft.com/office/drawing/2014/main" id="{ECB68F52-1A2E-4716-A33D-047177F7774B}"/>
              </a:ext>
            </a:extLst>
          </p:cNvPr>
          <p:cNvGrpSpPr/>
          <p:nvPr/>
        </p:nvGrpSpPr>
        <p:grpSpPr>
          <a:xfrm>
            <a:off x="8780999" y="2011418"/>
            <a:ext cx="3040597" cy="507831"/>
            <a:chOff x="8780993" y="1934636"/>
            <a:chExt cx="2723606" cy="507831"/>
          </a:xfrm>
        </p:grpSpPr>
        <p:grpSp>
          <p:nvGrpSpPr>
            <p:cNvPr id="242" name="Group 241">
              <a:extLst>
                <a:ext uri="{FF2B5EF4-FFF2-40B4-BE49-F238E27FC236}">
                  <a16:creationId xmlns:a16="http://schemas.microsoft.com/office/drawing/2014/main" id="{83557E21-CC8D-4247-BA01-FACB48258250}"/>
                </a:ext>
              </a:extLst>
            </p:cNvPr>
            <p:cNvGrpSpPr/>
            <p:nvPr/>
          </p:nvGrpSpPr>
          <p:grpSpPr>
            <a:xfrm>
              <a:off x="8780993" y="2028213"/>
              <a:ext cx="241300" cy="320676"/>
              <a:chOff x="4038041" y="1411404"/>
              <a:chExt cx="241300" cy="320676"/>
            </a:xfrm>
            <a:solidFill>
              <a:srgbClr val="DC202E"/>
            </a:solidFill>
          </p:grpSpPr>
          <p:sp>
            <p:nvSpPr>
              <p:cNvPr id="243" name="Rectangle 107">
                <a:extLst>
                  <a:ext uri="{FF2B5EF4-FFF2-40B4-BE49-F238E27FC236}">
                    <a16:creationId xmlns:a16="http://schemas.microsoft.com/office/drawing/2014/main" id="{35AF325C-70F1-4ED0-BC69-E684733B2B2A}"/>
                  </a:ext>
                </a:extLst>
              </p:cNvPr>
              <p:cNvSpPr>
                <a:spLocks noChangeArrowheads="1"/>
              </p:cNvSpPr>
              <p:nvPr/>
            </p:nvSpPr>
            <p:spPr bwMode="auto">
              <a:xfrm>
                <a:off x="4114241" y="1686042"/>
                <a:ext cx="889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Freeform 108">
                <a:extLst>
                  <a:ext uri="{FF2B5EF4-FFF2-40B4-BE49-F238E27FC236}">
                    <a16:creationId xmlns:a16="http://schemas.microsoft.com/office/drawing/2014/main" id="{7985DFCE-21AF-4142-8258-137BE11FC467}"/>
                  </a:ext>
                </a:extLst>
              </p:cNvPr>
              <p:cNvSpPr>
                <a:spLocks noEditPoints="1"/>
              </p:cNvSpPr>
              <p:nvPr/>
            </p:nvSpPr>
            <p:spPr bwMode="auto">
              <a:xfrm>
                <a:off x="4076141" y="1452679"/>
                <a:ext cx="165100" cy="219075"/>
              </a:xfrm>
              <a:custGeom>
                <a:avLst/>
                <a:gdLst>
                  <a:gd name="T0" fmla="*/ 33 w 44"/>
                  <a:gd name="T1" fmla="*/ 58 h 58"/>
                  <a:gd name="T2" fmla="*/ 11 w 44"/>
                  <a:gd name="T3" fmla="*/ 58 h 58"/>
                  <a:gd name="T4" fmla="*/ 11 w 44"/>
                  <a:gd name="T5" fmla="*/ 54 h 58"/>
                  <a:gd name="T6" fmla="*/ 11 w 44"/>
                  <a:gd name="T7" fmla="*/ 48 h 58"/>
                  <a:gd name="T8" fmla="*/ 8 w 44"/>
                  <a:gd name="T9" fmla="*/ 41 h 58"/>
                  <a:gd name="T10" fmla="*/ 0 w 44"/>
                  <a:gd name="T11" fmla="*/ 23 h 58"/>
                  <a:gd name="T12" fmla="*/ 22 w 44"/>
                  <a:gd name="T13" fmla="*/ 0 h 58"/>
                  <a:gd name="T14" fmla="*/ 44 w 44"/>
                  <a:gd name="T15" fmla="*/ 23 h 58"/>
                  <a:gd name="T16" fmla="*/ 36 w 44"/>
                  <a:gd name="T17" fmla="*/ 40 h 58"/>
                  <a:gd name="T18" fmla="*/ 33 w 44"/>
                  <a:gd name="T19" fmla="*/ 48 h 58"/>
                  <a:gd name="T20" fmla="*/ 33 w 44"/>
                  <a:gd name="T21" fmla="*/ 54 h 58"/>
                  <a:gd name="T22" fmla="*/ 33 w 44"/>
                  <a:gd name="T23" fmla="*/ 58 h 58"/>
                  <a:gd name="T24" fmla="*/ 18 w 44"/>
                  <a:gd name="T25" fmla="*/ 49 h 58"/>
                  <a:gd name="T26" fmla="*/ 26 w 44"/>
                  <a:gd name="T27" fmla="*/ 49 h 58"/>
                  <a:gd name="T28" fmla="*/ 26 w 44"/>
                  <a:gd name="T29" fmla="*/ 48 h 58"/>
                  <a:gd name="T30" fmla="*/ 31 w 44"/>
                  <a:gd name="T31" fmla="*/ 34 h 58"/>
                  <a:gd name="T32" fmla="*/ 36 w 44"/>
                  <a:gd name="T33" fmla="*/ 23 h 58"/>
                  <a:gd name="T34" fmla="*/ 22 w 44"/>
                  <a:gd name="T35" fmla="*/ 8 h 58"/>
                  <a:gd name="T36" fmla="*/ 8 w 44"/>
                  <a:gd name="T37" fmla="*/ 23 h 58"/>
                  <a:gd name="T38" fmla="*/ 13 w 44"/>
                  <a:gd name="T39" fmla="*/ 34 h 58"/>
                  <a:gd name="T40" fmla="*/ 18 w 44"/>
                  <a:gd name="T41" fmla="*/ 48 h 58"/>
                  <a:gd name="T42" fmla="*/ 18 w 44"/>
                  <a:gd name="T43"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58">
                    <a:moveTo>
                      <a:pt x="33" y="58"/>
                    </a:moveTo>
                    <a:cubicBezTo>
                      <a:pt x="11" y="58"/>
                      <a:pt x="11" y="58"/>
                      <a:pt x="11" y="58"/>
                    </a:cubicBezTo>
                    <a:cubicBezTo>
                      <a:pt x="11" y="54"/>
                      <a:pt x="11" y="54"/>
                      <a:pt x="11" y="54"/>
                    </a:cubicBezTo>
                    <a:cubicBezTo>
                      <a:pt x="11" y="48"/>
                      <a:pt x="11" y="48"/>
                      <a:pt x="11" y="48"/>
                    </a:cubicBezTo>
                    <a:cubicBezTo>
                      <a:pt x="11" y="46"/>
                      <a:pt x="8" y="41"/>
                      <a:pt x="8" y="41"/>
                    </a:cubicBezTo>
                    <a:cubicBezTo>
                      <a:pt x="3" y="36"/>
                      <a:pt x="0" y="30"/>
                      <a:pt x="0" y="23"/>
                    </a:cubicBezTo>
                    <a:cubicBezTo>
                      <a:pt x="0" y="10"/>
                      <a:pt x="10" y="0"/>
                      <a:pt x="22" y="0"/>
                    </a:cubicBezTo>
                    <a:cubicBezTo>
                      <a:pt x="34" y="0"/>
                      <a:pt x="44" y="10"/>
                      <a:pt x="44" y="23"/>
                    </a:cubicBezTo>
                    <a:cubicBezTo>
                      <a:pt x="44" y="30"/>
                      <a:pt x="41" y="36"/>
                      <a:pt x="36" y="40"/>
                    </a:cubicBezTo>
                    <a:cubicBezTo>
                      <a:pt x="34" y="42"/>
                      <a:pt x="33" y="44"/>
                      <a:pt x="33" y="48"/>
                    </a:cubicBezTo>
                    <a:cubicBezTo>
                      <a:pt x="33" y="54"/>
                      <a:pt x="33" y="54"/>
                      <a:pt x="33" y="54"/>
                    </a:cubicBezTo>
                    <a:lnTo>
                      <a:pt x="33" y="58"/>
                    </a:lnTo>
                    <a:close/>
                    <a:moveTo>
                      <a:pt x="18" y="49"/>
                    </a:moveTo>
                    <a:cubicBezTo>
                      <a:pt x="26" y="49"/>
                      <a:pt x="26" y="49"/>
                      <a:pt x="26" y="49"/>
                    </a:cubicBezTo>
                    <a:cubicBezTo>
                      <a:pt x="26" y="48"/>
                      <a:pt x="26" y="48"/>
                      <a:pt x="26" y="48"/>
                    </a:cubicBezTo>
                    <a:cubicBezTo>
                      <a:pt x="26" y="42"/>
                      <a:pt x="28" y="38"/>
                      <a:pt x="31" y="34"/>
                    </a:cubicBezTo>
                    <a:cubicBezTo>
                      <a:pt x="34" y="32"/>
                      <a:pt x="36" y="27"/>
                      <a:pt x="36" y="23"/>
                    </a:cubicBezTo>
                    <a:cubicBezTo>
                      <a:pt x="36" y="15"/>
                      <a:pt x="30" y="8"/>
                      <a:pt x="22" y="8"/>
                    </a:cubicBezTo>
                    <a:cubicBezTo>
                      <a:pt x="14" y="8"/>
                      <a:pt x="8" y="15"/>
                      <a:pt x="8" y="23"/>
                    </a:cubicBezTo>
                    <a:cubicBezTo>
                      <a:pt x="8" y="27"/>
                      <a:pt x="10" y="32"/>
                      <a:pt x="13" y="34"/>
                    </a:cubicBezTo>
                    <a:cubicBezTo>
                      <a:pt x="16" y="38"/>
                      <a:pt x="18" y="42"/>
                      <a:pt x="18" y="48"/>
                    </a:cubicBezTo>
                    <a:lnTo>
                      <a:pt x="1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Rectangle 109">
                <a:extLst>
                  <a:ext uri="{FF2B5EF4-FFF2-40B4-BE49-F238E27FC236}">
                    <a16:creationId xmlns:a16="http://schemas.microsoft.com/office/drawing/2014/main" id="{9057E7CD-FFFD-4D8C-B1CF-98D1306D2CD2}"/>
                  </a:ext>
                </a:extLst>
              </p:cNvPr>
              <p:cNvSpPr>
                <a:spLocks noChangeArrowheads="1"/>
              </p:cNvSpPr>
              <p:nvPr/>
            </p:nvSpPr>
            <p:spPr bwMode="auto">
              <a:xfrm>
                <a:off x="4131703" y="1716205"/>
                <a:ext cx="539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Rectangle 110">
                <a:extLst>
                  <a:ext uri="{FF2B5EF4-FFF2-40B4-BE49-F238E27FC236}">
                    <a16:creationId xmlns:a16="http://schemas.microsoft.com/office/drawing/2014/main" id="{DCDCE2F7-A05A-448F-919A-867D6286A87A}"/>
                  </a:ext>
                </a:extLst>
              </p:cNvPr>
              <p:cNvSpPr>
                <a:spLocks noChangeArrowheads="1"/>
              </p:cNvSpPr>
              <p:nvPr/>
            </p:nvSpPr>
            <p:spPr bwMode="auto">
              <a:xfrm>
                <a:off x="4150753" y="1411404"/>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Freeform 111">
                <a:extLst>
                  <a:ext uri="{FF2B5EF4-FFF2-40B4-BE49-F238E27FC236}">
                    <a16:creationId xmlns:a16="http://schemas.microsoft.com/office/drawing/2014/main" id="{4754D830-8849-4775-A986-0A40CD7B240D}"/>
                  </a:ext>
                </a:extLst>
              </p:cNvPr>
              <p:cNvSpPr>
                <a:spLocks/>
              </p:cNvSpPr>
              <p:nvPr/>
            </p:nvSpPr>
            <p:spPr bwMode="auto">
              <a:xfrm>
                <a:off x="4060266" y="1600317"/>
                <a:ext cx="30163" cy="30163"/>
              </a:xfrm>
              <a:custGeom>
                <a:avLst/>
                <a:gdLst>
                  <a:gd name="T0" fmla="*/ 5 w 19"/>
                  <a:gd name="T1" fmla="*/ 19 h 19"/>
                  <a:gd name="T2" fmla="*/ 0 w 19"/>
                  <a:gd name="T3" fmla="*/ 12 h 19"/>
                  <a:gd name="T4" fmla="*/ 15 w 19"/>
                  <a:gd name="T5" fmla="*/ 0 h 19"/>
                  <a:gd name="T6" fmla="*/ 19 w 19"/>
                  <a:gd name="T7" fmla="*/ 7 h 19"/>
                  <a:gd name="T8" fmla="*/ 5 w 19"/>
                  <a:gd name="T9" fmla="*/ 19 h 19"/>
                </a:gdLst>
                <a:ahLst/>
                <a:cxnLst>
                  <a:cxn ang="0">
                    <a:pos x="T0" y="T1"/>
                  </a:cxn>
                  <a:cxn ang="0">
                    <a:pos x="T2" y="T3"/>
                  </a:cxn>
                  <a:cxn ang="0">
                    <a:pos x="T4" y="T5"/>
                  </a:cxn>
                  <a:cxn ang="0">
                    <a:pos x="T6" y="T7"/>
                  </a:cxn>
                  <a:cxn ang="0">
                    <a:pos x="T8" y="T9"/>
                  </a:cxn>
                </a:cxnLst>
                <a:rect l="0" t="0" r="r" b="b"/>
                <a:pathLst>
                  <a:path w="19" h="19">
                    <a:moveTo>
                      <a:pt x="5" y="19"/>
                    </a:moveTo>
                    <a:lnTo>
                      <a:pt x="0" y="12"/>
                    </a:lnTo>
                    <a:lnTo>
                      <a:pt x="15" y="0"/>
                    </a:lnTo>
                    <a:lnTo>
                      <a:pt x="19" y="7"/>
                    </a:lnTo>
                    <a:lnTo>
                      <a:pt x="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Freeform 112">
                <a:extLst>
                  <a:ext uri="{FF2B5EF4-FFF2-40B4-BE49-F238E27FC236}">
                    <a16:creationId xmlns:a16="http://schemas.microsoft.com/office/drawing/2014/main" id="{CC4B4E42-10A8-4F9A-B0CF-39E9433DEED6}"/>
                  </a:ext>
                </a:extLst>
              </p:cNvPr>
              <p:cNvSpPr>
                <a:spLocks/>
              </p:cNvSpPr>
              <p:nvPr/>
            </p:nvSpPr>
            <p:spPr bwMode="auto">
              <a:xfrm>
                <a:off x="4065028" y="1446329"/>
                <a:ext cx="30163" cy="33338"/>
              </a:xfrm>
              <a:custGeom>
                <a:avLst/>
                <a:gdLst>
                  <a:gd name="T0" fmla="*/ 12 w 19"/>
                  <a:gd name="T1" fmla="*/ 21 h 21"/>
                  <a:gd name="T2" fmla="*/ 0 w 19"/>
                  <a:gd name="T3" fmla="*/ 7 h 21"/>
                  <a:gd name="T4" fmla="*/ 7 w 19"/>
                  <a:gd name="T5" fmla="*/ 0 h 21"/>
                  <a:gd name="T6" fmla="*/ 19 w 19"/>
                  <a:gd name="T7" fmla="*/ 14 h 21"/>
                  <a:gd name="T8" fmla="*/ 12 w 19"/>
                  <a:gd name="T9" fmla="*/ 21 h 21"/>
                </a:gdLst>
                <a:ahLst/>
                <a:cxnLst>
                  <a:cxn ang="0">
                    <a:pos x="T0" y="T1"/>
                  </a:cxn>
                  <a:cxn ang="0">
                    <a:pos x="T2" y="T3"/>
                  </a:cxn>
                  <a:cxn ang="0">
                    <a:pos x="T4" y="T5"/>
                  </a:cxn>
                  <a:cxn ang="0">
                    <a:pos x="T6" y="T7"/>
                  </a:cxn>
                  <a:cxn ang="0">
                    <a:pos x="T8" y="T9"/>
                  </a:cxn>
                </a:cxnLst>
                <a:rect l="0" t="0" r="r" b="b"/>
                <a:pathLst>
                  <a:path w="19" h="21">
                    <a:moveTo>
                      <a:pt x="12" y="21"/>
                    </a:moveTo>
                    <a:lnTo>
                      <a:pt x="0" y="7"/>
                    </a:lnTo>
                    <a:lnTo>
                      <a:pt x="7" y="0"/>
                    </a:lnTo>
                    <a:lnTo>
                      <a:pt x="19" y="14"/>
                    </a:lnTo>
                    <a:lnTo>
                      <a:pt x="1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Freeform 113">
                <a:extLst>
                  <a:ext uri="{FF2B5EF4-FFF2-40B4-BE49-F238E27FC236}">
                    <a16:creationId xmlns:a16="http://schemas.microsoft.com/office/drawing/2014/main" id="{8F4B0095-3284-48A4-98AA-642842913C01}"/>
                  </a:ext>
                </a:extLst>
              </p:cNvPr>
              <p:cNvSpPr>
                <a:spLocks/>
              </p:cNvSpPr>
              <p:nvPr/>
            </p:nvSpPr>
            <p:spPr bwMode="auto">
              <a:xfrm>
                <a:off x="4222191" y="1446329"/>
                <a:ext cx="30163" cy="30163"/>
              </a:xfrm>
              <a:custGeom>
                <a:avLst/>
                <a:gdLst>
                  <a:gd name="T0" fmla="*/ 5 w 19"/>
                  <a:gd name="T1" fmla="*/ 19 h 19"/>
                  <a:gd name="T2" fmla="*/ 0 w 19"/>
                  <a:gd name="T3" fmla="*/ 11 h 19"/>
                  <a:gd name="T4" fmla="*/ 12 w 19"/>
                  <a:gd name="T5" fmla="*/ 0 h 19"/>
                  <a:gd name="T6" fmla="*/ 19 w 19"/>
                  <a:gd name="T7" fmla="*/ 7 h 19"/>
                  <a:gd name="T8" fmla="*/ 5 w 19"/>
                  <a:gd name="T9" fmla="*/ 19 h 19"/>
                </a:gdLst>
                <a:ahLst/>
                <a:cxnLst>
                  <a:cxn ang="0">
                    <a:pos x="T0" y="T1"/>
                  </a:cxn>
                  <a:cxn ang="0">
                    <a:pos x="T2" y="T3"/>
                  </a:cxn>
                  <a:cxn ang="0">
                    <a:pos x="T4" y="T5"/>
                  </a:cxn>
                  <a:cxn ang="0">
                    <a:pos x="T6" y="T7"/>
                  </a:cxn>
                  <a:cxn ang="0">
                    <a:pos x="T8" y="T9"/>
                  </a:cxn>
                </a:cxnLst>
                <a:rect l="0" t="0" r="r" b="b"/>
                <a:pathLst>
                  <a:path w="19" h="19">
                    <a:moveTo>
                      <a:pt x="5" y="19"/>
                    </a:moveTo>
                    <a:lnTo>
                      <a:pt x="0" y="11"/>
                    </a:lnTo>
                    <a:lnTo>
                      <a:pt x="12" y="0"/>
                    </a:lnTo>
                    <a:lnTo>
                      <a:pt x="19" y="7"/>
                    </a:lnTo>
                    <a:lnTo>
                      <a:pt x="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Rectangle 114">
                <a:extLst>
                  <a:ext uri="{FF2B5EF4-FFF2-40B4-BE49-F238E27FC236}">
                    <a16:creationId xmlns:a16="http://schemas.microsoft.com/office/drawing/2014/main" id="{BEF01F65-F288-4875-BF32-F71CD7A50C15}"/>
                  </a:ext>
                </a:extLst>
              </p:cNvPr>
              <p:cNvSpPr>
                <a:spLocks noChangeArrowheads="1"/>
              </p:cNvSpPr>
              <p:nvPr/>
            </p:nvSpPr>
            <p:spPr bwMode="auto">
              <a:xfrm>
                <a:off x="4252353" y="1532054"/>
                <a:ext cx="269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Freeform 115">
                <a:extLst>
                  <a:ext uri="{FF2B5EF4-FFF2-40B4-BE49-F238E27FC236}">
                    <a16:creationId xmlns:a16="http://schemas.microsoft.com/office/drawing/2014/main" id="{4B35DBB6-67DF-4D5D-A1E9-3E0281BD47EE}"/>
                  </a:ext>
                </a:extLst>
              </p:cNvPr>
              <p:cNvSpPr>
                <a:spLocks/>
              </p:cNvSpPr>
              <p:nvPr/>
            </p:nvSpPr>
            <p:spPr bwMode="auto">
              <a:xfrm>
                <a:off x="4226953" y="1600317"/>
                <a:ext cx="30163" cy="30163"/>
              </a:xfrm>
              <a:custGeom>
                <a:avLst/>
                <a:gdLst>
                  <a:gd name="T0" fmla="*/ 14 w 19"/>
                  <a:gd name="T1" fmla="*/ 19 h 19"/>
                  <a:gd name="T2" fmla="*/ 0 w 19"/>
                  <a:gd name="T3" fmla="*/ 7 h 19"/>
                  <a:gd name="T4" fmla="*/ 4 w 19"/>
                  <a:gd name="T5" fmla="*/ 0 h 19"/>
                  <a:gd name="T6" fmla="*/ 19 w 19"/>
                  <a:gd name="T7" fmla="*/ 12 h 19"/>
                  <a:gd name="T8" fmla="*/ 14 w 19"/>
                  <a:gd name="T9" fmla="*/ 19 h 19"/>
                </a:gdLst>
                <a:ahLst/>
                <a:cxnLst>
                  <a:cxn ang="0">
                    <a:pos x="T0" y="T1"/>
                  </a:cxn>
                  <a:cxn ang="0">
                    <a:pos x="T2" y="T3"/>
                  </a:cxn>
                  <a:cxn ang="0">
                    <a:pos x="T4" y="T5"/>
                  </a:cxn>
                  <a:cxn ang="0">
                    <a:pos x="T6" y="T7"/>
                  </a:cxn>
                  <a:cxn ang="0">
                    <a:pos x="T8" y="T9"/>
                  </a:cxn>
                </a:cxnLst>
                <a:rect l="0" t="0" r="r" b="b"/>
                <a:pathLst>
                  <a:path w="19" h="19">
                    <a:moveTo>
                      <a:pt x="14" y="19"/>
                    </a:moveTo>
                    <a:lnTo>
                      <a:pt x="0" y="7"/>
                    </a:lnTo>
                    <a:lnTo>
                      <a:pt x="4" y="0"/>
                    </a:lnTo>
                    <a:lnTo>
                      <a:pt x="19" y="12"/>
                    </a:lnTo>
                    <a:lnTo>
                      <a:pt x="1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Rectangle 116">
                <a:extLst>
                  <a:ext uri="{FF2B5EF4-FFF2-40B4-BE49-F238E27FC236}">
                    <a16:creationId xmlns:a16="http://schemas.microsoft.com/office/drawing/2014/main" id="{6EE9BA13-654A-4D05-95B4-F98E8C6FA0E3}"/>
                  </a:ext>
                </a:extLst>
              </p:cNvPr>
              <p:cNvSpPr>
                <a:spLocks noChangeArrowheads="1"/>
              </p:cNvSpPr>
              <p:nvPr/>
            </p:nvSpPr>
            <p:spPr bwMode="auto">
              <a:xfrm>
                <a:off x="4038041" y="1532054"/>
                <a:ext cx="269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9" name="TextBox 268">
              <a:extLst>
                <a:ext uri="{FF2B5EF4-FFF2-40B4-BE49-F238E27FC236}">
                  <a16:creationId xmlns:a16="http://schemas.microsoft.com/office/drawing/2014/main" id="{58FDB8DB-D1DD-45B6-9E45-C0DDC7CC9F58}"/>
                </a:ext>
              </a:extLst>
            </p:cNvPr>
            <p:cNvSpPr txBox="1"/>
            <p:nvPr/>
          </p:nvSpPr>
          <p:spPr>
            <a:xfrm>
              <a:off x="9160098" y="1934636"/>
              <a:ext cx="2344501" cy="50783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Energy Management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Turn data into </a:t>
              </a:r>
              <a:r>
                <a:rPr lang="en-US" sz="1100" i="1">
                  <a:solidFill>
                    <a:prstClr val="black"/>
                  </a:solidFill>
                  <a:latin typeface="Arial"/>
                </a:rPr>
                <a:t>actionable</a:t>
              </a:r>
              <a:r>
                <a:rPr kumimoji="0" lang="en-US" sz="1100" b="0" i="1" u="none" strike="noStrike" kern="1200" cap="none" spc="0" normalizeH="0" baseline="0" noProof="0">
                  <a:ln>
                    <a:noFill/>
                  </a:ln>
                  <a:solidFill>
                    <a:prstClr val="black"/>
                  </a:solidFill>
                  <a:effectLst/>
                  <a:uLnTx/>
                  <a:uFillTx/>
                  <a:latin typeface="Arial"/>
                  <a:ea typeface="+mn-ea"/>
                  <a:cs typeface="+mn-cs"/>
                </a:rPr>
                <a:t> insights for improved </a:t>
              </a:r>
              <a:r>
                <a:rPr kumimoji="0" lang="en-US" sz="1100" b="0" i="1" u="none" strike="noStrike" kern="1200" cap="none" spc="0" normalizeH="0" baseline="0" noProof="0">
                  <a:ln>
                    <a:noFill/>
                  </a:ln>
                  <a:effectLst/>
                  <a:uLnTx/>
                  <a:uFillTx/>
                  <a:latin typeface="Arial"/>
                  <a:ea typeface="+mn-ea"/>
                  <a:cs typeface="+mn-cs"/>
                </a:rPr>
                <a:t>operational efficiency</a:t>
              </a:r>
            </a:p>
          </p:txBody>
        </p:sp>
      </p:grpSp>
      <p:grpSp>
        <p:nvGrpSpPr>
          <p:cNvPr id="13" name="Group 12">
            <a:extLst>
              <a:ext uri="{FF2B5EF4-FFF2-40B4-BE49-F238E27FC236}">
                <a16:creationId xmlns:a16="http://schemas.microsoft.com/office/drawing/2014/main" id="{B1DD1F8B-CB8A-410A-AC6B-61D1D406E678}"/>
              </a:ext>
            </a:extLst>
          </p:cNvPr>
          <p:cNvGrpSpPr/>
          <p:nvPr/>
        </p:nvGrpSpPr>
        <p:grpSpPr>
          <a:xfrm>
            <a:off x="8762626" y="4316001"/>
            <a:ext cx="3166135" cy="461665"/>
            <a:chOff x="8762626" y="4293292"/>
            <a:chExt cx="3166135" cy="461665"/>
          </a:xfrm>
        </p:grpSpPr>
        <p:grpSp>
          <p:nvGrpSpPr>
            <p:cNvPr id="482" name="Group 481">
              <a:extLst>
                <a:ext uri="{FF2B5EF4-FFF2-40B4-BE49-F238E27FC236}">
                  <a16:creationId xmlns:a16="http://schemas.microsoft.com/office/drawing/2014/main" id="{23E22303-CAEB-4249-A182-813DB3F53E7A}"/>
                </a:ext>
              </a:extLst>
            </p:cNvPr>
            <p:cNvGrpSpPr/>
            <p:nvPr/>
          </p:nvGrpSpPr>
          <p:grpSpPr>
            <a:xfrm>
              <a:off x="8762626" y="4364580"/>
              <a:ext cx="323850" cy="319088"/>
              <a:chOff x="1736847" y="4127622"/>
              <a:chExt cx="323850" cy="319088"/>
            </a:xfrm>
            <a:solidFill>
              <a:schemeClr val="accent1"/>
            </a:solidFill>
          </p:grpSpPr>
          <p:sp>
            <p:nvSpPr>
              <p:cNvPr id="483" name="Freeform 131">
                <a:extLst>
                  <a:ext uri="{FF2B5EF4-FFF2-40B4-BE49-F238E27FC236}">
                    <a16:creationId xmlns:a16="http://schemas.microsoft.com/office/drawing/2014/main" id="{DB4BC48F-28FE-4CBF-88D7-9B1B07E32BBA}"/>
                  </a:ext>
                </a:extLst>
              </p:cNvPr>
              <p:cNvSpPr>
                <a:spLocks noEditPoints="1"/>
              </p:cNvSpPr>
              <p:nvPr/>
            </p:nvSpPr>
            <p:spPr bwMode="auto">
              <a:xfrm>
                <a:off x="1767010" y="4153022"/>
                <a:ext cx="263525" cy="263525"/>
              </a:xfrm>
              <a:custGeom>
                <a:avLst/>
                <a:gdLst>
                  <a:gd name="T0" fmla="*/ 35 w 70"/>
                  <a:gd name="T1" fmla="*/ 6 h 70"/>
                  <a:gd name="T2" fmla="*/ 6 w 70"/>
                  <a:gd name="T3" fmla="*/ 35 h 70"/>
                  <a:gd name="T4" fmla="*/ 35 w 70"/>
                  <a:gd name="T5" fmla="*/ 64 h 70"/>
                  <a:gd name="T6" fmla="*/ 64 w 70"/>
                  <a:gd name="T7" fmla="*/ 35 h 70"/>
                  <a:gd name="T8" fmla="*/ 35 w 70"/>
                  <a:gd name="T9" fmla="*/ 6 h 70"/>
                  <a:gd name="T10" fmla="*/ 35 w 70"/>
                  <a:gd name="T11" fmla="*/ 70 h 70"/>
                  <a:gd name="T12" fmla="*/ 0 w 70"/>
                  <a:gd name="T13" fmla="*/ 35 h 70"/>
                  <a:gd name="T14" fmla="*/ 35 w 70"/>
                  <a:gd name="T15" fmla="*/ 0 h 70"/>
                  <a:gd name="T16" fmla="*/ 70 w 70"/>
                  <a:gd name="T17" fmla="*/ 35 h 70"/>
                  <a:gd name="T18" fmla="*/ 35 w 70"/>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35" y="6"/>
                    </a:moveTo>
                    <a:cubicBezTo>
                      <a:pt x="19" y="6"/>
                      <a:pt x="6" y="19"/>
                      <a:pt x="6" y="35"/>
                    </a:cubicBezTo>
                    <a:cubicBezTo>
                      <a:pt x="6" y="51"/>
                      <a:pt x="19" y="64"/>
                      <a:pt x="35" y="64"/>
                    </a:cubicBezTo>
                    <a:cubicBezTo>
                      <a:pt x="51" y="64"/>
                      <a:pt x="64" y="51"/>
                      <a:pt x="64" y="35"/>
                    </a:cubicBezTo>
                    <a:cubicBezTo>
                      <a:pt x="64" y="19"/>
                      <a:pt x="51" y="6"/>
                      <a:pt x="35" y="6"/>
                    </a:cubicBezTo>
                    <a:moveTo>
                      <a:pt x="35" y="70"/>
                    </a:moveTo>
                    <a:cubicBezTo>
                      <a:pt x="16" y="70"/>
                      <a:pt x="0" y="54"/>
                      <a:pt x="0" y="35"/>
                    </a:cubicBezTo>
                    <a:cubicBezTo>
                      <a:pt x="0" y="16"/>
                      <a:pt x="16" y="0"/>
                      <a:pt x="35" y="0"/>
                    </a:cubicBezTo>
                    <a:cubicBezTo>
                      <a:pt x="54" y="0"/>
                      <a:pt x="70" y="16"/>
                      <a:pt x="70" y="35"/>
                    </a:cubicBezTo>
                    <a:cubicBezTo>
                      <a:pt x="70" y="54"/>
                      <a:pt x="54" y="70"/>
                      <a:pt x="35"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4" name="Rectangle 132">
                <a:extLst>
                  <a:ext uri="{FF2B5EF4-FFF2-40B4-BE49-F238E27FC236}">
                    <a16:creationId xmlns:a16="http://schemas.microsoft.com/office/drawing/2014/main" id="{640D1C4A-6D5B-4EED-8B69-1DDBC45D2F0E}"/>
                  </a:ext>
                </a:extLst>
              </p:cNvPr>
              <p:cNvSpPr>
                <a:spLocks noChangeArrowheads="1"/>
              </p:cNvSpPr>
              <p:nvPr/>
            </p:nvSpPr>
            <p:spPr bwMode="auto">
              <a:xfrm>
                <a:off x="1895597" y="4127622"/>
                <a:ext cx="6350" cy="77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5" name="Rectangle 133">
                <a:extLst>
                  <a:ext uri="{FF2B5EF4-FFF2-40B4-BE49-F238E27FC236}">
                    <a16:creationId xmlns:a16="http://schemas.microsoft.com/office/drawing/2014/main" id="{9D877DCA-A8DB-4F00-878B-186CF3D7D073}"/>
                  </a:ext>
                </a:extLst>
              </p:cNvPr>
              <p:cNvSpPr>
                <a:spLocks noChangeArrowheads="1"/>
              </p:cNvSpPr>
              <p:nvPr/>
            </p:nvSpPr>
            <p:spPr bwMode="auto">
              <a:xfrm>
                <a:off x="1895597" y="4372097"/>
                <a:ext cx="63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6" name="Rectangle 134">
                <a:extLst>
                  <a:ext uri="{FF2B5EF4-FFF2-40B4-BE49-F238E27FC236}">
                    <a16:creationId xmlns:a16="http://schemas.microsoft.com/office/drawing/2014/main" id="{DEDEBB03-9196-4114-BF2E-F67865EC668A}"/>
                  </a:ext>
                </a:extLst>
              </p:cNvPr>
              <p:cNvSpPr>
                <a:spLocks noChangeArrowheads="1"/>
              </p:cNvSpPr>
              <p:nvPr/>
            </p:nvSpPr>
            <p:spPr bwMode="auto">
              <a:xfrm>
                <a:off x="1736847" y="4281609"/>
                <a:ext cx="7937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7" name="Rectangle 135">
                <a:extLst>
                  <a:ext uri="{FF2B5EF4-FFF2-40B4-BE49-F238E27FC236}">
                    <a16:creationId xmlns:a16="http://schemas.microsoft.com/office/drawing/2014/main" id="{01788363-9FD7-43FA-9659-84123C925692}"/>
                  </a:ext>
                </a:extLst>
              </p:cNvPr>
              <p:cNvSpPr>
                <a:spLocks noChangeArrowheads="1"/>
              </p:cNvSpPr>
              <p:nvPr/>
            </p:nvSpPr>
            <p:spPr bwMode="auto">
              <a:xfrm>
                <a:off x="1981322" y="4281609"/>
                <a:ext cx="7937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88" name="TextBox 487">
              <a:extLst>
                <a:ext uri="{FF2B5EF4-FFF2-40B4-BE49-F238E27FC236}">
                  <a16:creationId xmlns:a16="http://schemas.microsoft.com/office/drawing/2014/main" id="{BFE00336-B7E6-415F-8297-92AF4F0F858B}"/>
                </a:ext>
              </a:extLst>
            </p:cNvPr>
            <p:cNvSpPr txBox="1"/>
            <p:nvPr/>
          </p:nvSpPr>
          <p:spPr>
            <a:xfrm>
              <a:off x="9204612" y="4293292"/>
              <a:ext cx="2724149" cy="461665"/>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11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Flexible Power Management </a:t>
              </a:r>
            </a:p>
            <a:p>
              <a:pPr marL="0" marR="0" lvl="0" indent="0" algn="l" defTabSz="914400" rtl="0" eaLnBrk="1" fontAlgn="auto" latinLnBrk="0" hangingPunct="1">
                <a:lnSpc>
                  <a:spcPts val="1100"/>
                </a:lnSpc>
                <a:spcBef>
                  <a:spcPts val="0"/>
                </a:spcBef>
                <a:spcAft>
                  <a:spcPts val="0"/>
                </a:spcAft>
                <a:buClrTx/>
                <a:buSzTx/>
                <a:buFontTx/>
                <a:buNone/>
                <a:tabLst/>
                <a:defRPr/>
              </a:pPr>
              <a:r>
                <a:rPr lang="en-US" sz="1100" i="1" dirty="0">
                  <a:solidFill>
                    <a:srgbClr val="000000"/>
                  </a:solidFill>
                  <a:latin typeface="Arial"/>
                  <a:cs typeface="Calibri" panose="020F0502020204030204" pitchFamily="34" charset="0"/>
                </a:rPr>
                <a:t>Optimize energy sourcing with automation controls and energy asset monetization</a:t>
              </a:r>
              <a:endParaRPr lang="en-AU" sz="1100" i="1" dirty="0">
                <a:solidFill>
                  <a:srgbClr val="000000"/>
                </a:solidFill>
                <a:latin typeface="Arial"/>
                <a:cs typeface="Calibri" panose="020F0502020204030204" pitchFamily="34" charset="0"/>
              </a:endParaRPr>
            </a:p>
          </p:txBody>
        </p:sp>
      </p:grpSp>
      <p:grpSp>
        <p:nvGrpSpPr>
          <p:cNvPr id="14" name="Group 13">
            <a:extLst>
              <a:ext uri="{FF2B5EF4-FFF2-40B4-BE49-F238E27FC236}">
                <a16:creationId xmlns:a16="http://schemas.microsoft.com/office/drawing/2014/main" id="{C00FB1D1-4031-4748-8E1F-8EF910735315}"/>
              </a:ext>
            </a:extLst>
          </p:cNvPr>
          <p:cNvGrpSpPr/>
          <p:nvPr/>
        </p:nvGrpSpPr>
        <p:grpSpPr>
          <a:xfrm>
            <a:off x="8835144" y="3688568"/>
            <a:ext cx="3093617" cy="487313"/>
            <a:chOff x="8835144" y="3509881"/>
            <a:chExt cx="3093617" cy="487313"/>
          </a:xfrm>
        </p:grpSpPr>
        <p:sp>
          <p:nvSpPr>
            <p:cNvPr id="271" name="Freeform 124">
              <a:extLst>
                <a:ext uri="{FF2B5EF4-FFF2-40B4-BE49-F238E27FC236}">
                  <a16:creationId xmlns:a16="http://schemas.microsoft.com/office/drawing/2014/main" id="{7CA19581-F92D-4E09-BC83-2CE9D3904264}"/>
                </a:ext>
              </a:extLst>
            </p:cNvPr>
            <p:cNvSpPr>
              <a:spLocks noEditPoints="1"/>
            </p:cNvSpPr>
            <p:nvPr/>
          </p:nvSpPr>
          <p:spPr bwMode="auto">
            <a:xfrm>
              <a:off x="8835144" y="3610662"/>
              <a:ext cx="168275" cy="285751"/>
            </a:xfrm>
            <a:custGeom>
              <a:avLst/>
              <a:gdLst>
                <a:gd name="T0" fmla="*/ 16 w 106"/>
                <a:gd name="T1" fmla="*/ 164 h 180"/>
                <a:gd name="T2" fmla="*/ 90 w 106"/>
                <a:gd name="T3" fmla="*/ 164 h 180"/>
                <a:gd name="T4" fmla="*/ 90 w 106"/>
                <a:gd name="T5" fmla="*/ 38 h 180"/>
                <a:gd name="T6" fmla="*/ 16 w 106"/>
                <a:gd name="T7" fmla="*/ 38 h 180"/>
                <a:gd name="T8" fmla="*/ 16 w 106"/>
                <a:gd name="T9" fmla="*/ 164 h 180"/>
                <a:gd name="T10" fmla="*/ 71 w 106"/>
                <a:gd name="T11" fmla="*/ 0 h 180"/>
                <a:gd name="T12" fmla="*/ 71 w 106"/>
                <a:gd name="T13" fmla="*/ 19 h 180"/>
                <a:gd name="T14" fmla="*/ 106 w 106"/>
                <a:gd name="T15" fmla="*/ 19 h 180"/>
                <a:gd name="T16" fmla="*/ 106 w 106"/>
                <a:gd name="T17" fmla="*/ 180 h 180"/>
                <a:gd name="T18" fmla="*/ 0 w 106"/>
                <a:gd name="T19" fmla="*/ 180 h 180"/>
                <a:gd name="T20" fmla="*/ 0 w 106"/>
                <a:gd name="T21" fmla="*/ 19 h 180"/>
                <a:gd name="T22" fmla="*/ 35 w 106"/>
                <a:gd name="T23" fmla="*/ 19 h 180"/>
                <a:gd name="T24" fmla="*/ 35 w 106"/>
                <a:gd name="T25" fmla="*/ 0 h 180"/>
                <a:gd name="T26" fmla="*/ 71 w 106"/>
                <a:gd name="T27" fmla="*/ 0 h 180"/>
                <a:gd name="T28" fmla="*/ 35 w 106"/>
                <a:gd name="T29" fmla="*/ 73 h 180"/>
                <a:gd name="T30" fmla="*/ 71 w 106"/>
                <a:gd name="T31" fmla="*/ 73 h 180"/>
                <a:gd name="T32" fmla="*/ 71 w 106"/>
                <a:gd name="T33" fmla="*/ 55 h 180"/>
                <a:gd name="T34" fmla="*/ 35 w 106"/>
                <a:gd name="T35" fmla="*/ 55 h 180"/>
                <a:gd name="T36" fmla="*/ 35 w 106"/>
                <a:gd name="T37" fmla="*/ 73 h 180"/>
                <a:gd name="T38" fmla="*/ 35 w 106"/>
                <a:gd name="T39" fmla="*/ 109 h 180"/>
                <a:gd name="T40" fmla="*/ 71 w 106"/>
                <a:gd name="T41" fmla="*/ 109 h 180"/>
                <a:gd name="T42" fmla="*/ 71 w 106"/>
                <a:gd name="T43" fmla="*/ 90 h 180"/>
                <a:gd name="T44" fmla="*/ 35 w 106"/>
                <a:gd name="T45" fmla="*/ 90 h 180"/>
                <a:gd name="T46" fmla="*/ 35 w 106"/>
                <a:gd name="T47" fmla="*/ 109 h 180"/>
                <a:gd name="T48" fmla="*/ 71 w 106"/>
                <a:gd name="T49" fmla="*/ 145 h 180"/>
                <a:gd name="T50" fmla="*/ 35 w 106"/>
                <a:gd name="T51" fmla="*/ 145 h 180"/>
                <a:gd name="T52" fmla="*/ 35 w 106"/>
                <a:gd name="T53" fmla="*/ 126 h 180"/>
                <a:gd name="T54" fmla="*/ 71 w 106"/>
                <a:gd name="T55" fmla="*/ 126 h 180"/>
                <a:gd name="T56" fmla="*/ 71 w 106"/>
                <a:gd name="T57" fmla="*/ 1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180">
                  <a:moveTo>
                    <a:pt x="16" y="164"/>
                  </a:moveTo>
                  <a:lnTo>
                    <a:pt x="90" y="164"/>
                  </a:lnTo>
                  <a:lnTo>
                    <a:pt x="90" y="38"/>
                  </a:lnTo>
                  <a:lnTo>
                    <a:pt x="16" y="38"/>
                  </a:lnTo>
                  <a:lnTo>
                    <a:pt x="16" y="164"/>
                  </a:lnTo>
                  <a:close/>
                  <a:moveTo>
                    <a:pt x="71" y="0"/>
                  </a:moveTo>
                  <a:lnTo>
                    <a:pt x="71" y="19"/>
                  </a:lnTo>
                  <a:lnTo>
                    <a:pt x="106" y="19"/>
                  </a:lnTo>
                  <a:lnTo>
                    <a:pt x="106" y="180"/>
                  </a:lnTo>
                  <a:lnTo>
                    <a:pt x="0" y="180"/>
                  </a:lnTo>
                  <a:lnTo>
                    <a:pt x="0" y="19"/>
                  </a:lnTo>
                  <a:lnTo>
                    <a:pt x="35" y="19"/>
                  </a:lnTo>
                  <a:lnTo>
                    <a:pt x="35" y="0"/>
                  </a:lnTo>
                  <a:lnTo>
                    <a:pt x="71" y="0"/>
                  </a:lnTo>
                  <a:close/>
                  <a:moveTo>
                    <a:pt x="35" y="73"/>
                  </a:moveTo>
                  <a:lnTo>
                    <a:pt x="71" y="73"/>
                  </a:lnTo>
                  <a:lnTo>
                    <a:pt x="71" y="55"/>
                  </a:lnTo>
                  <a:lnTo>
                    <a:pt x="35" y="55"/>
                  </a:lnTo>
                  <a:lnTo>
                    <a:pt x="35" y="73"/>
                  </a:lnTo>
                  <a:close/>
                  <a:moveTo>
                    <a:pt x="35" y="109"/>
                  </a:moveTo>
                  <a:lnTo>
                    <a:pt x="71" y="109"/>
                  </a:lnTo>
                  <a:lnTo>
                    <a:pt x="71" y="90"/>
                  </a:lnTo>
                  <a:lnTo>
                    <a:pt x="35" y="90"/>
                  </a:lnTo>
                  <a:lnTo>
                    <a:pt x="35" y="109"/>
                  </a:lnTo>
                  <a:close/>
                  <a:moveTo>
                    <a:pt x="71" y="145"/>
                  </a:moveTo>
                  <a:lnTo>
                    <a:pt x="35" y="145"/>
                  </a:lnTo>
                  <a:lnTo>
                    <a:pt x="35" y="126"/>
                  </a:lnTo>
                  <a:lnTo>
                    <a:pt x="71" y="126"/>
                  </a:lnTo>
                  <a:lnTo>
                    <a:pt x="71" y="145"/>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9" name="TextBox 488">
              <a:extLst>
                <a:ext uri="{FF2B5EF4-FFF2-40B4-BE49-F238E27FC236}">
                  <a16:creationId xmlns:a16="http://schemas.microsoft.com/office/drawing/2014/main" id="{2CC9E2E3-6F7C-49D3-9C1B-83058A27674A}"/>
                </a:ext>
              </a:extLst>
            </p:cNvPr>
            <p:cNvSpPr txBox="1"/>
            <p:nvPr/>
          </p:nvSpPr>
          <p:spPr>
            <a:xfrm>
              <a:off x="9204612" y="3509881"/>
              <a:ext cx="2724149" cy="487313"/>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Distributed Generation </a:t>
              </a:r>
              <a:r>
                <a:rPr kumimoji="0" lang="en-US" sz="1100" b="0" i="0" u="none" strike="noStrike" kern="1200" cap="none" spc="0" normalizeH="0" baseline="0" noProof="0">
                  <a:ln>
                    <a:noFill/>
                  </a:ln>
                  <a:solidFill>
                    <a:srgbClr val="000000"/>
                  </a:solidFill>
                  <a:effectLst/>
                  <a:uLnTx/>
                  <a:uFillTx/>
                  <a:latin typeface="Arial"/>
                  <a:ea typeface="+mn-ea"/>
                  <a:cs typeface="Calibri" panose="020F0502020204030204" pitchFamily="34" charset="0"/>
                </a:rPr>
                <a:t>–</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Ensure energy availability when &amp; where you need it</a:t>
              </a:r>
            </a:p>
          </p:txBody>
        </p:sp>
      </p:grpSp>
      <p:grpSp>
        <p:nvGrpSpPr>
          <p:cNvPr id="15" name="Group 14">
            <a:extLst>
              <a:ext uri="{FF2B5EF4-FFF2-40B4-BE49-F238E27FC236}">
                <a16:creationId xmlns:a16="http://schemas.microsoft.com/office/drawing/2014/main" id="{D41D7A51-1BEB-4CA7-BBC6-8DB57E3B869D}"/>
              </a:ext>
            </a:extLst>
          </p:cNvPr>
          <p:cNvGrpSpPr/>
          <p:nvPr/>
        </p:nvGrpSpPr>
        <p:grpSpPr>
          <a:xfrm>
            <a:off x="8810203" y="4892137"/>
            <a:ext cx="3042491" cy="461665"/>
            <a:chOff x="8810203" y="5041248"/>
            <a:chExt cx="3042491" cy="461665"/>
          </a:xfrm>
        </p:grpSpPr>
        <p:sp>
          <p:nvSpPr>
            <p:cNvPr id="490" name="Freeform 130">
              <a:extLst>
                <a:ext uri="{FF2B5EF4-FFF2-40B4-BE49-F238E27FC236}">
                  <a16:creationId xmlns:a16="http://schemas.microsoft.com/office/drawing/2014/main" id="{D81201B0-B549-44E1-86CB-3D6AD14E756E}"/>
                </a:ext>
              </a:extLst>
            </p:cNvPr>
            <p:cNvSpPr>
              <a:spLocks noEditPoints="1"/>
            </p:cNvSpPr>
            <p:nvPr/>
          </p:nvSpPr>
          <p:spPr bwMode="auto">
            <a:xfrm>
              <a:off x="8810203" y="5090279"/>
              <a:ext cx="238125" cy="252413"/>
            </a:xfrm>
            <a:custGeom>
              <a:avLst/>
              <a:gdLst>
                <a:gd name="T0" fmla="*/ 27 w 63"/>
                <a:gd name="T1" fmla="*/ 52 h 67"/>
                <a:gd name="T2" fmla="*/ 29 w 63"/>
                <a:gd name="T3" fmla="*/ 44 h 67"/>
                <a:gd name="T4" fmla="*/ 27 w 63"/>
                <a:gd name="T5" fmla="*/ 40 h 67"/>
                <a:gd name="T6" fmla="*/ 31 w 63"/>
                <a:gd name="T7" fmla="*/ 36 h 67"/>
                <a:gd name="T8" fmla="*/ 35 w 63"/>
                <a:gd name="T9" fmla="*/ 40 h 67"/>
                <a:gd name="T10" fmla="*/ 35 w 63"/>
                <a:gd name="T11" fmla="*/ 40 h 67"/>
                <a:gd name="T12" fmla="*/ 33 w 63"/>
                <a:gd name="T13" fmla="*/ 44 h 67"/>
                <a:gd name="T14" fmla="*/ 35 w 63"/>
                <a:gd name="T15" fmla="*/ 52 h 67"/>
                <a:gd name="T16" fmla="*/ 27 w 63"/>
                <a:gd name="T17" fmla="*/ 52 h 67"/>
                <a:gd name="T18" fmla="*/ 55 w 63"/>
                <a:gd name="T19" fmla="*/ 60 h 67"/>
                <a:gd name="T20" fmla="*/ 7 w 63"/>
                <a:gd name="T21" fmla="*/ 60 h 67"/>
                <a:gd name="T22" fmla="*/ 7 w 63"/>
                <a:gd name="T23" fmla="*/ 30 h 67"/>
                <a:gd name="T24" fmla="*/ 55 w 63"/>
                <a:gd name="T25" fmla="*/ 30 h 67"/>
                <a:gd name="T26" fmla="*/ 55 w 63"/>
                <a:gd name="T27" fmla="*/ 60 h 67"/>
                <a:gd name="T28" fmla="*/ 31 w 63"/>
                <a:gd name="T29" fmla="*/ 8 h 67"/>
                <a:gd name="T30" fmla="*/ 47 w 63"/>
                <a:gd name="T31" fmla="*/ 23 h 67"/>
                <a:gd name="T32" fmla="*/ 14 w 63"/>
                <a:gd name="T33" fmla="*/ 23 h 67"/>
                <a:gd name="T34" fmla="*/ 31 w 63"/>
                <a:gd name="T35" fmla="*/ 8 h 67"/>
                <a:gd name="T36" fmla="*/ 55 w 63"/>
                <a:gd name="T37" fmla="*/ 23 h 67"/>
                <a:gd name="T38" fmla="*/ 29 w 63"/>
                <a:gd name="T39" fmla="*/ 1 h 67"/>
                <a:gd name="T40" fmla="*/ 7 w 63"/>
                <a:gd name="T41" fmla="*/ 23 h 67"/>
                <a:gd name="T42" fmla="*/ 0 w 63"/>
                <a:gd name="T43" fmla="*/ 23 h 67"/>
                <a:gd name="T44" fmla="*/ 0 w 63"/>
                <a:gd name="T45" fmla="*/ 67 h 67"/>
                <a:gd name="T46" fmla="*/ 63 w 63"/>
                <a:gd name="T47" fmla="*/ 67 h 67"/>
                <a:gd name="T48" fmla="*/ 63 w 63"/>
                <a:gd name="T49" fmla="*/ 23 h 67"/>
                <a:gd name="T50" fmla="*/ 55 w 63"/>
                <a:gd name="T51"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67">
                  <a:moveTo>
                    <a:pt x="27" y="52"/>
                  </a:moveTo>
                  <a:cubicBezTo>
                    <a:pt x="29" y="44"/>
                    <a:pt x="29" y="44"/>
                    <a:pt x="29" y="44"/>
                  </a:cubicBezTo>
                  <a:cubicBezTo>
                    <a:pt x="27" y="43"/>
                    <a:pt x="27" y="42"/>
                    <a:pt x="27" y="40"/>
                  </a:cubicBezTo>
                  <a:cubicBezTo>
                    <a:pt x="27" y="38"/>
                    <a:pt x="29" y="36"/>
                    <a:pt x="31" y="36"/>
                  </a:cubicBezTo>
                  <a:cubicBezTo>
                    <a:pt x="33" y="36"/>
                    <a:pt x="35" y="38"/>
                    <a:pt x="35" y="40"/>
                  </a:cubicBezTo>
                  <a:cubicBezTo>
                    <a:pt x="35" y="40"/>
                    <a:pt x="35" y="40"/>
                    <a:pt x="35" y="40"/>
                  </a:cubicBezTo>
                  <a:cubicBezTo>
                    <a:pt x="35" y="42"/>
                    <a:pt x="35" y="43"/>
                    <a:pt x="33" y="44"/>
                  </a:cubicBezTo>
                  <a:cubicBezTo>
                    <a:pt x="35" y="52"/>
                    <a:pt x="35" y="52"/>
                    <a:pt x="35" y="52"/>
                  </a:cubicBezTo>
                  <a:lnTo>
                    <a:pt x="27" y="52"/>
                  </a:lnTo>
                  <a:close/>
                  <a:moveTo>
                    <a:pt x="55" y="60"/>
                  </a:moveTo>
                  <a:cubicBezTo>
                    <a:pt x="7" y="60"/>
                    <a:pt x="7" y="60"/>
                    <a:pt x="7" y="60"/>
                  </a:cubicBezTo>
                  <a:cubicBezTo>
                    <a:pt x="7" y="30"/>
                    <a:pt x="7" y="30"/>
                    <a:pt x="7" y="30"/>
                  </a:cubicBezTo>
                  <a:cubicBezTo>
                    <a:pt x="55" y="30"/>
                    <a:pt x="55" y="30"/>
                    <a:pt x="55" y="30"/>
                  </a:cubicBezTo>
                  <a:lnTo>
                    <a:pt x="55" y="60"/>
                  </a:lnTo>
                  <a:close/>
                  <a:moveTo>
                    <a:pt x="31" y="8"/>
                  </a:moveTo>
                  <a:cubicBezTo>
                    <a:pt x="39" y="8"/>
                    <a:pt x="46" y="14"/>
                    <a:pt x="47" y="23"/>
                  </a:cubicBezTo>
                  <a:cubicBezTo>
                    <a:pt x="14" y="23"/>
                    <a:pt x="14" y="23"/>
                    <a:pt x="14" y="23"/>
                  </a:cubicBezTo>
                  <a:cubicBezTo>
                    <a:pt x="16" y="14"/>
                    <a:pt x="23" y="8"/>
                    <a:pt x="31" y="8"/>
                  </a:cubicBezTo>
                  <a:close/>
                  <a:moveTo>
                    <a:pt x="55" y="23"/>
                  </a:moveTo>
                  <a:cubicBezTo>
                    <a:pt x="54" y="9"/>
                    <a:pt x="42" y="0"/>
                    <a:pt x="29" y="1"/>
                  </a:cubicBezTo>
                  <a:cubicBezTo>
                    <a:pt x="17" y="2"/>
                    <a:pt x="8" y="11"/>
                    <a:pt x="7" y="23"/>
                  </a:cubicBezTo>
                  <a:cubicBezTo>
                    <a:pt x="0" y="23"/>
                    <a:pt x="0" y="23"/>
                    <a:pt x="0" y="23"/>
                  </a:cubicBezTo>
                  <a:cubicBezTo>
                    <a:pt x="0" y="67"/>
                    <a:pt x="0" y="67"/>
                    <a:pt x="0" y="67"/>
                  </a:cubicBezTo>
                  <a:cubicBezTo>
                    <a:pt x="63" y="67"/>
                    <a:pt x="63" y="67"/>
                    <a:pt x="63" y="67"/>
                  </a:cubicBezTo>
                  <a:cubicBezTo>
                    <a:pt x="63" y="23"/>
                    <a:pt x="63" y="23"/>
                    <a:pt x="63" y="23"/>
                  </a:cubicBezTo>
                  <a:lnTo>
                    <a:pt x="55" y="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91" name="TextBox 490">
              <a:extLst>
                <a:ext uri="{FF2B5EF4-FFF2-40B4-BE49-F238E27FC236}">
                  <a16:creationId xmlns:a16="http://schemas.microsoft.com/office/drawing/2014/main" id="{9CA1454F-48A2-4DAE-884D-14C804302937}"/>
                </a:ext>
              </a:extLst>
            </p:cNvPr>
            <p:cNvSpPr txBox="1"/>
            <p:nvPr/>
          </p:nvSpPr>
          <p:spPr>
            <a:xfrm>
              <a:off x="9204612" y="5041248"/>
              <a:ext cx="2648082" cy="461665"/>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1100"/>
                </a:lnSpc>
                <a:spcBef>
                  <a:spcPts val="0"/>
                </a:spcBef>
                <a:spcAft>
                  <a:spcPts val="300"/>
                </a:spcAft>
                <a:buClrTx/>
                <a:buSzTx/>
                <a:buFontTx/>
                <a:buNone/>
                <a:tabLst/>
                <a:defRPr/>
              </a:pPr>
              <a:r>
                <a:rPr kumimoji="0" lang="en-AU" sz="1100" b="1" i="0" u="none" strike="noStrike" kern="1200" cap="none" spc="0" normalizeH="0" baseline="0" noProof="0">
                  <a:ln>
                    <a:noFill/>
                  </a:ln>
                  <a:solidFill>
                    <a:srgbClr val="000000"/>
                  </a:solidFill>
                  <a:effectLst/>
                  <a:uLnTx/>
                  <a:uFillTx/>
                  <a:latin typeface="Arial"/>
                  <a:ea typeface="+mn-ea"/>
                  <a:cs typeface="Calibri" panose="020F0502020204030204" pitchFamily="34" charset="0"/>
                </a:rPr>
                <a:t>Safe and Secure</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AU" sz="11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Detect</a:t>
              </a:r>
              <a:r>
                <a:rPr lang="en-AU" sz="1100" i="1">
                  <a:solidFill>
                    <a:srgbClr val="000000"/>
                  </a:solidFill>
                  <a:latin typeface="Arial"/>
                  <a:cs typeface="Calibri" panose="020F0502020204030204" pitchFamily="34" charset="0"/>
                </a:rPr>
                <a:t> and</a:t>
              </a:r>
              <a:r>
                <a:rPr kumimoji="0" lang="en-AU" sz="11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 protect perimeter, data, physical and human assets</a:t>
              </a:r>
            </a:p>
          </p:txBody>
        </p:sp>
      </p:grpSp>
      <p:grpSp>
        <p:nvGrpSpPr>
          <p:cNvPr id="9" name="Group 8">
            <a:extLst>
              <a:ext uri="{FF2B5EF4-FFF2-40B4-BE49-F238E27FC236}">
                <a16:creationId xmlns:a16="http://schemas.microsoft.com/office/drawing/2014/main" id="{FEF555B0-04D3-4AED-9968-4878BE3C2364}"/>
              </a:ext>
            </a:extLst>
          </p:cNvPr>
          <p:cNvGrpSpPr/>
          <p:nvPr/>
        </p:nvGrpSpPr>
        <p:grpSpPr>
          <a:xfrm>
            <a:off x="320715" y="2044073"/>
            <a:ext cx="2447616" cy="507831"/>
            <a:chOff x="320715" y="2123585"/>
            <a:chExt cx="2447616" cy="507831"/>
          </a:xfrm>
        </p:grpSpPr>
        <p:grpSp>
          <p:nvGrpSpPr>
            <p:cNvPr id="501" name="Group 500">
              <a:extLst>
                <a:ext uri="{FF2B5EF4-FFF2-40B4-BE49-F238E27FC236}">
                  <a16:creationId xmlns:a16="http://schemas.microsoft.com/office/drawing/2014/main" id="{0CB76FEF-52C2-43A4-99FA-6BB58A45E81A}"/>
                </a:ext>
              </a:extLst>
            </p:cNvPr>
            <p:cNvGrpSpPr/>
            <p:nvPr/>
          </p:nvGrpSpPr>
          <p:grpSpPr>
            <a:xfrm>
              <a:off x="2479095" y="2230046"/>
              <a:ext cx="289236" cy="294908"/>
              <a:chOff x="53246" y="4082591"/>
              <a:chExt cx="754475" cy="769270"/>
            </a:xfrm>
            <a:solidFill>
              <a:schemeClr val="accent1"/>
            </a:solidFill>
          </p:grpSpPr>
          <p:sp>
            <p:nvSpPr>
              <p:cNvPr id="502" name="Freeform 5">
                <a:extLst>
                  <a:ext uri="{FF2B5EF4-FFF2-40B4-BE49-F238E27FC236}">
                    <a16:creationId xmlns:a16="http://schemas.microsoft.com/office/drawing/2014/main" id="{58C1655D-2418-4920-BCAD-1F33A2EFAC60}"/>
                  </a:ext>
                </a:extLst>
              </p:cNvPr>
              <p:cNvSpPr>
                <a:spLocks noEditPoints="1"/>
              </p:cNvSpPr>
              <p:nvPr/>
            </p:nvSpPr>
            <p:spPr bwMode="auto">
              <a:xfrm>
                <a:off x="53246" y="4082591"/>
                <a:ext cx="754475" cy="769270"/>
              </a:xfrm>
              <a:custGeom>
                <a:avLst/>
                <a:gdLst>
                  <a:gd name="T0" fmla="*/ 37 w 73"/>
                  <a:gd name="T1" fmla="*/ 6 h 73"/>
                  <a:gd name="T2" fmla="*/ 6 w 73"/>
                  <a:gd name="T3" fmla="*/ 37 h 73"/>
                  <a:gd name="T4" fmla="*/ 37 w 73"/>
                  <a:gd name="T5" fmla="*/ 67 h 73"/>
                  <a:gd name="T6" fmla="*/ 67 w 73"/>
                  <a:gd name="T7" fmla="*/ 37 h 73"/>
                  <a:gd name="T8" fmla="*/ 37 w 73"/>
                  <a:gd name="T9" fmla="*/ 6 h 73"/>
                  <a:gd name="T10" fmla="*/ 37 w 73"/>
                  <a:gd name="T11" fmla="*/ 73 h 73"/>
                  <a:gd name="T12" fmla="*/ 0 w 73"/>
                  <a:gd name="T13" fmla="*/ 37 h 73"/>
                  <a:gd name="T14" fmla="*/ 37 w 73"/>
                  <a:gd name="T15" fmla="*/ 0 h 73"/>
                  <a:gd name="T16" fmla="*/ 73 w 73"/>
                  <a:gd name="T17" fmla="*/ 37 h 73"/>
                  <a:gd name="T18" fmla="*/ 37 w 7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6"/>
                    </a:moveTo>
                    <a:cubicBezTo>
                      <a:pt x="20" y="6"/>
                      <a:pt x="6" y="20"/>
                      <a:pt x="6" y="37"/>
                    </a:cubicBezTo>
                    <a:cubicBezTo>
                      <a:pt x="6" y="53"/>
                      <a:pt x="20" y="67"/>
                      <a:pt x="37" y="67"/>
                    </a:cubicBezTo>
                    <a:cubicBezTo>
                      <a:pt x="53" y="67"/>
                      <a:pt x="67" y="53"/>
                      <a:pt x="67" y="37"/>
                    </a:cubicBezTo>
                    <a:cubicBezTo>
                      <a:pt x="67" y="20"/>
                      <a:pt x="53" y="6"/>
                      <a:pt x="37" y="6"/>
                    </a:cubicBezTo>
                    <a:moveTo>
                      <a:pt x="37" y="73"/>
                    </a:moveTo>
                    <a:cubicBezTo>
                      <a:pt x="17" y="73"/>
                      <a:pt x="0" y="57"/>
                      <a:pt x="0" y="37"/>
                    </a:cubicBezTo>
                    <a:cubicBezTo>
                      <a:pt x="0" y="17"/>
                      <a:pt x="17" y="0"/>
                      <a:pt x="37" y="0"/>
                    </a:cubicBezTo>
                    <a:cubicBezTo>
                      <a:pt x="57" y="0"/>
                      <a:pt x="73" y="17"/>
                      <a:pt x="73" y="37"/>
                    </a:cubicBezTo>
                    <a:cubicBezTo>
                      <a:pt x="73" y="57"/>
                      <a:pt x="57" y="73"/>
                      <a:pt x="37" y="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Freeform 6">
                <a:extLst>
                  <a:ext uri="{FF2B5EF4-FFF2-40B4-BE49-F238E27FC236}">
                    <a16:creationId xmlns:a16="http://schemas.microsoft.com/office/drawing/2014/main" id="{4CF4EAF8-1B44-4728-B912-652E85DB3A80}"/>
                  </a:ext>
                </a:extLst>
              </p:cNvPr>
              <p:cNvSpPr>
                <a:spLocks noEditPoints="1"/>
              </p:cNvSpPr>
              <p:nvPr/>
            </p:nvSpPr>
            <p:spPr bwMode="auto">
              <a:xfrm>
                <a:off x="186389" y="4141765"/>
                <a:ext cx="332857" cy="665715"/>
              </a:xfrm>
              <a:custGeom>
                <a:avLst/>
                <a:gdLst>
                  <a:gd name="T0" fmla="*/ 10 w 32"/>
                  <a:gd name="T1" fmla="*/ 20 h 64"/>
                  <a:gd name="T2" fmla="*/ 10 w 32"/>
                  <a:gd name="T3" fmla="*/ 20 h 64"/>
                  <a:gd name="T4" fmla="*/ 17 w 32"/>
                  <a:gd name="T5" fmla="*/ 64 h 64"/>
                  <a:gd name="T6" fmla="*/ 17 w 32"/>
                  <a:gd name="T7" fmla="*/ 63 h 64"/>
                  <a:gd name="T8" fmla="*/ 14 w 32"/>
                  <a:gd name="T9" fmla="*/ 63 h 64"/>
                  <a:gd name="T10" fmla="*/ 20 w 32"/>
                  <a:gd name="T11" fmla="*/ 55 h 64"/>
                  <a:gd name="T12" fmla="*/ 27 w 32"/>
                  <a:gd name="T13" fmla="*/ 50 h 64"/>
                  <a:gd name="T14" fmla="*/ 27 w 32"/>
                  <a:gd name="T15" fmla="*/ 50 h 64"/>
                  <a:gd name="T16" fmla="*/ 28 w 32"/>
                  <a:gd name="T17" fmla="*/ 45 h 64"/>
                  <a:gd name="T18" fmla="*/ 26 w 32"/>
                  <a:gd name="T19" fmla="*/ 43 h 64"/>
                  <a:gd name="T20" fmla="*/ 26 w 32"/>
                  <a:gd name="T21" fmla="*/ 43 h 64"/>
                  <a:gd name="T22" fmla="*/ 20 w 32"/>
                  <a:gd name="T23" fmla="*/ 41 h 64"/>
                  <a:gd name="T24" fmla="*/ 18 w 32"/>
                  <a:gd name="T25" fmla="*/ 32 h 64"/>
                  <a:gd name="T26" fmla="*/ 18 w 32"/>
                  <a:gd name="T27" fmla="*/ 32 h 64"/>
                  <a:gd name="T28" fmla="*/ 11 w 32"/>
                  <a:gd name="T29" fmla="*/ 32 h 64"/>
                  <a:gd name="T30" fmla="*/ 3 w 32"/>
                  <a:gd name="T31" fmla="*/ 29 h 64"/>
                  <a:gd name="T32" fmla="*/ 1 w 32"/>
                  <a:gd name="T33" fmla="*/ 18 h 64"/>
                  <a:gd name="T34" fmla="*/ 4 w 32"/>
                  <a:gd name="T35" fmla="*/ 15 h 64"/>
                  <a:gd name="T36" fmla="*/ 9 w 32"/>
                  <a:gd name="T37" fmla="*/ 19 h 64"/>
                  <a:gd name="T38" fmla="*/ 10 w 32"/>
                  <a:gd name="T39" fmla="*/ 20 h 64"/>
                  <a:gd name="T40" fmla="*/ 11 w 32"/>
                  <a:gd name="T41" fmla="*/ 18 h 64"/>
                  <a:gd name="T42" fmla="*/ 11 w 32"/>
                  <a:gd name="T43" fmla="*/ 18 h 64"/>
                  <a:gd name="T44" fmla="*/ 14 w 32"/>
                  <a:gd name="T45" fmla="*/ 12 h 64"/>
                  <a:gd name="T46" fmla="*/ 19 w 32"/>
                  <a:gd name="T47" fmla="*/ 7 h 64"/>
                  <a:gd name="T48" fmla="*/ 22 w 32"/>
                  <a:gd name="T49" fmla="*/ 8 h 64"/>
                  <a:gd name="T50" fmla="*/ 27 w 32"/>
                  <a:gd name="T51" fmla="*/ 7 h 64"/>
                  <a:gd name="T52" fmla="*/ 28 w 32"/>
                  <a:gd name="T53" fmla="*/ 0 h 64"/>
                  <a:gd name="T54" fmla="*/ 31 w 32"/>
                  <a:gd name="T55" fmla="*/ 0 h 64"/>
                  <a:gd name="T56" fmla="*/ 29 w 32"/>
                  <a:gd name="T57" fmla="*/ 10 h 64"/>
                  <a:gd name="T58" fmla="*/ 21 w 32"/>
                  <a:gd name="T59" fmla="*/ 11 h 64"/>
                  <a:gd name="T60" fmla="*/ 17 w 32"/>
                  <a:gd name="T61" fmla="*/ 13 h 64"/>
                  <a:gd name="T62" fmla="*/ 17 w 32"/>
                  <a:gd name="T63" fmla="*/ 13 h 64"/>
                  <a:gd name="T64" fmla="*/ 13 w 32"/>
                  <a:gd name="T65" fmla="*/ 19 h 64"/>
                  <a:gd name="T66" fmla="*/ 10 w 32"/>
                  <a:gd name="T67" fmla="*/ 23 h 64"/>
                  <a:gd name="T68" fmla="*/ 6 w 32"/>
                  <a:gd name="T69" fmla="*/ 21 h 64"/>
                  <a:gd name="T70" fmla="*/ 6 w 32"/>
                  <a:gd name="T71" fmla="*/ 21 h 64"/>
                  <a:gd name="T72" fmla="*/ 4 w 32"/>
                  <a:gd name="T73" fmla="*/ 18 h 64"/>
                  <a:gd name="T74" fmla="*/ 4 w 32"/>
                  <a:gd name="T75" fmla="*/ 19 h 64"/>
                  <a:gd name="T76" fmla="*/ 5 w 32"/>
                  <a:gd name="T77" fmla="*/ 27 h 64"/>
                  <a:gd name="T78" fmla="*/ 6 w 32"/>
                  <a:gd name="T79" fmla="*/ 27 h 64"/>
                  <a:gd name="T80" fmla="*/ 10 w 32"/>
                  <a:gd name="T81" fmla="*/ 29 h 64"/>
                  <a:gd name="T82" fmla="*/ 10 w 32"/>
                  <a:gd name="T83" fmla="*/ 29 h 64"/>
                  <a:gd name="T84" fmla="*/ 20 w 32"/>
                  <a:gd name="T85" fmla="*/ 29 h 64"/>
                  <a:gd name="T86" fmla="*/ 21 w 32"/>
                  <a:gd name="T87" fmla="*/ 32 h 64"/>
                  <a:gd name="T88" fmla="*/ 21 w 32"/>
                  <a:gd name="T89" fmla="*/ 33 h 64"/>
                  <a:gd name="T90" fmla="*/ 22 w 32"/>
                  <a:gd name="T91" fmla="*/ 39 h 64"/>
                  <a:gd name="T92" fmla="*/ 26 w 32"/>
                  <a:gd name="T93" fmla="*/ 40 h 64"/>
                  <a:gd name="T94" fmla="*/ 31 w 32"/>
                  <a:gd name="T95" fmla="*/ 44 h 64"/>
                  <a:gd name="T96" fmla="*/ 31 w 32"/>
                  <a:gd name="T97" fmla="*/ 44 h 64"/>
                  <a:gd name="T98" fmla="*/ 28 w 32"/>
                  <a:gd name="T99" fmla="*/ 52 h 64"/>
                  <a:gd name="T100" fmla="*/ 22 w 32"/>
                  <a:gd name="T101" fmla="*/ 57 h 64"/>
                  <a:gd name="T102" fmla="*/ 17 w 32"/>
                  <a:gd name="T10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64">
                    <a:moveTo>
                      <a:pt x="10" y="20"/>
                    </a:moveTo>
                    <a:cubicBezTo>
                      <a:pt x="10" y="20"/>
                      <a:pt x="10" y="20"/>
                      <a:pt x="10" y="20"/>
                    </a:cubicBezTo>
                    <a:moveTo>
                      <a:pt x="17" y="64"/>
                    </a:moveTo>
                    <a:cubicBezTo>
                      <a:pt x="17" y="64"/>
                      <a:pt x="17" y="64"/>
                      <a:pt x="17" y="63"/>
                    </a:cubicBezTo>
                    <a:cubicBezTo>
                      <a:pt x="14" y="63"/>
                      <a:pt x="14" y="63"/>
                      <a:pt x="14" y="63"/>
                    </a:cubicBezTo>
                    <a:cubicBezTo>
                      <a:pt x="14" y="63"/>
                      <a:pt x="14" y="61"/>
                      <a:pt x="20" y="55"/>
                    </a:cubicBezTo>
                    <a:cubicBezTo>
                      <a:pt x="22" y="53"/>
                      <a:pt x="26" y="50"/>
                      <a:pt x="27" y="50"/>
                    </a:cubicBezTo>
                    <a:cubicBezTo>
                      <a:pt x="27" y="50"/>
                      <a:pt x="27" y="50"/>
                      <a:pt x="27" y="50"/>
                    </a:cubicBezTo>
                    <a:cubicBezTo>
                      <a:pt x="29" y="49"/>
                      <a:pt x="28" y="46"/>
                      <a:pt x="28" y="45"/>
                    </a:cubicBezTo>
                    <a:cubicBezTo>
                      <a:pt x="27" y="43"/>
                      <a:pt x="26" y="43"/>
                      <a:pt x="26" y="43"/>
                    </a:cubicBezTo>
                    <a:cubicBezTo>
                      <a:pt x="26" y="43"/>
                      <a:pt x="26" y="43"/>
                      <a:pt x="26" y="43"/>
                    </a:cubicBezTo>
                    <a:cubicBezTo>
                      <a:pt x="23" y="43"/>
                      <a:pt x="21" y="42"/>
                      <a:pt x="20" y="41"/>
                    </a:cubicBezTo>
                    <a:cubicBezTo>
                      <a:pt x="18" y="38"/>
                      <a:pt x="18" y="33"/>
                      <a:pt x="18" y="32"/>
                    </a:cubicBezTo>
                    <a:cubicBezTo>
                      <a:pt x="18" y="32"/>
                      <a:pt x="18" y="32"/>
                      <a:pt x="18" y="32"/>
                    </a:cubicBezTo>
                    <a:cubicBezTo>
                      <a:pt x="17" y="31"/>
                      <a:pt x="13" y="32"/>
                      <a:pt x="11" y="32"/>
                    </a:cubicBezTo>
                    <a:cubicBezTo>
                      <a:pt x="8" y="34"/>
                      <a:pt x="5" y="31"/>
                      <a:pt x="3" y="29"/>
                    </a:cubicBezTo>
                    <a:cubicBezTo>
                      <a:pt x="0" y="25"/>
                      <a:pt x="1" y="18"/>
                      <a:pt x="1" y="18"/>
                    </a:cubicBezTo>
                    <a:cubicBezTo>
                      <a:pt x="2" y="16"/>
                      <a:pt x="3" y="15"/>
                      <a:pt x="4" y="15"/>
                    </a:cubicBezTo>
                    <a:cubicBezTo>
                      <a:pt x="6" y="15"/>
                      <a:pt x="8" y="18"/>
                      <a:pt x="9" y="19"/>
                    </a:cubicBezTo>
                    <a:cubicBezTo>
                      <a:pt x="9" y="20"/>
                      <a:pt x="9" y="20"/>
                      <a:pt x="10" y="20"/>
                    </a:cubicBezTo>
                    <a:cubicBezTo>
                      <a:pt x="10" y="20"/>
                      <a:pt x="10" y="19"/>
                      <a:pt x="11" y="18"/>
                    </a:cubicBezTo>
                    <a:cubicBezTo>
                      <a:pt x="11" y="18"/>
                      <a:pt x="11" y="18"/>
                      <a:pt x="11" y="18"/>
                    </a:cubicBezTo>
                    <a:cubicBezTo>
                      <a:pt x="14" y="12"/>
                      <a:pt x="14" y="12"/>
                      <a:pt x="14" y="12"/>
                    </a:cubicBezTo>
                    <a:cubicBezTo>
                      <a:pt x="15" y="9"/>
                      <a:pt x="16" y="8"/>
                      <a:pt x="19" y="7"/>
                    </a:cubicBezTo>
                    <a:cubicBezTo>
                      <a:pt x="20" y="7"/>
                      <a:pt x="22" y="8"/>
                      <a:pt x="22" y="8"/>
                    </a:cubicBezTo>
                    <a:cubicBezTo>
                      <a:pt x="24" y="8"/>
                      <a:pt x="26" y="8"/>
                      <a:pt x="27" y="7"/>
                    </a:cubicBezTo>
                    <a:cubicBezTo>
                      <a:pt x="28" y="6"/>
                      <a:pt x="28" y="2"/>
                      <a:pt x="28" y="0"/>
                    </a:cubicBezTo>
                    <a:cubicBezTo>
                      <a:pt x="31" y="0"/>
                      <a:pt x="31" y="0"/>
                      <a:pt x="31" y="0"/>
                    </a:cubicBezTo>
                    <a:cubicBezTo>
                      <a:pt x="31" y="0"/>
                      <a:pt x="32" y="6"/>
                      <a:pt x="29" y="10"/>
                    </a:cubicBezTo>
                    <a:cubicBezTo>
                      <a:pt x="27" y="11"/>
                      <a:pt x="24" y="12"/>
                      <a:pt x="21" y="11"/>
                    </a:cubicBezTo>
                    <a:cubicBezTo>
                      <a:pt x="20" y="10"/>
                      <a:pt x="18" y="10"/>
                      <a:pt x="17" y="13"/>
                    </a:cubicBezTo>
                    <a:cubicBezTo>
                      <a:pt x="17" y="13"/>
                      <a:pt x="17" y="13"/>
                      <a:pt x="17" y="13"/>
                    </a:cubicBezTo>
                    <a:cubicBezTo>
                      <a:pt x="13" y="19"/>
                      <a:pt x="13" y="19"/>
                      <a:pt x="13" y="19"/>
                    </a:cubicBezTo>
                    <a:cubicBezTo>
                      <a:pt x="13" y="20"/>
                      <a:pt x="12" y="23"/>
                      <a:pt x="10" y="23"/>
                    </a:cubicBezTo>
                    <a:cubicBezTo>
                      <a:pt x="9" y="24"/>
                      <a:pt x="7" y="23"/>
                      <a:pt x="6" y="21"/>
                    </a:cubicBezTo>
                    <a:cubicBezTo>
                      <a:pt x="6" y="21"/>
                      <a:pt x="6" y="21"/>
                      <a:pt x="6" y="21"/>
                    </a:cubicBezTo>
                    <a:cubicBezTo>
                      <a:pt x="6" y="20"/>
                      <a:pt x="5" y="19"/>
                      <a:pt x="4" y="18"/>
                    </a:cubicBezTo>
                    <a:cubicBezTo>
                      <a:pt x="4" y="19"/>
                      <a:pt x="4" y="19"/>
                      <a:pt x="4" y="19"/>
                    </a:cubicBezTo>
                    <a:cubicBezTo>
                      <a:pt x="4" y="20"/>
                      <a:pt x="3" y="25"/>
                      <a:pt x="5" y="27"/>
                    </a:cubicBezTo>
                    <a:cubicBezTo>
                      <a:pt x="6" y="27"/>
                      <a:pt x="6" y="27"/>
                      <a:pt x="6" y="27"/>
                    </a:cubicBezTo>
                    <a:cubicBezTo>
                      <a:pt x="6" y="27"/>
                      <a:pt x="8" y="30"/>
                      <a:pt x="10" y="29"/>
                    </a:cubicBezTo>
                    <a:cubicBezTo>
                      <a:pt x="10" y="29"/>
                      <a:pt x="10" y="29"/>
                      <a:pt x="10" y="29"/>
                    </a:cubicBezTo>
                    <a:cubicBezTo>
                      <a:pt x="11" y="29"/>
                      <a:pt x="17" y="27"/>
                      <a:pt x="20" y="29"/>
                    </a:cubicBezTo>
                    <a:cubicBezTo>
                      <a:pt x="20" y="30"/>
                      <a:pt x="21" y="31"/>
                      <a:pt x="21" y="32"/>
                    </a:cubicBezTo>
                    <a:cubicBezTo>
                      <a:pt x="21" y="33"/>
                      <a:pt x="21" y="33"/>
                      <a:pt x="21" y="33"/>
                    </a:cubicBezTo>
                    <a:cubicBezTo>
                      <a:pt x="21" y="34"/>
                      <a:pt x="21" y="37"/>
                      <a:pt x="22" y="39"/>
                    </a:cubicBezTo>
                    <a:cubicBezTo>
                      <a:pt x="23" y="40"/>
                      <a:pt x="24" y="40"/>
                      <a:pt x="26" y="40"/>
                    </a:cubicBezTo>
                    <a:cubicBezTo>
                      <a:pt x="27" y="40"/>
                      <a:pt x="30" y="41"/>
                      <a:pt x="31" y="44"/>
                    </a:cubicBezTo>
                    <a:cubicBezTo>
                      <a:pt x="31" y="44"/>
                      <a:pt x="31" y="44"/>
                      <a:pt x="31" y="44"/>
                    </a:cubicBezTo>
                    <a:cubicBezTo>
                      <a:pt x="32" y="46"/>
                      <a:pt x="32" y="51"/>
                      <a:pt x="28" y="52"/>
                    </a:cubicBezTo>
                    <a:cubicBezTo>
                      <a:pt x="27" y="53"/>
                      <a:pt x="24" y="56"/>
                      <a:pt x="22" y="57"/>
                    </a:cubicBezTo>
                    <a:cubicBezTo>
                      <a:pt x="20" y="59"/>
                      <a:pt x="17" y="63"/>
                      <a:pt x="17"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4" name="Freeform 7">
                <a:extLst>
                  <a:ext uri="{FF2B5EF4-FFF2-40B4-BE49-F238E27FC236}">
                    <a16:creationId xmlns:a16="http://schemas.microsoft.com/office/drawing/2014/main" id="{58197203-CFA6-41FE-B4D7-71D493B88CCD}"/>
                  </a:ext>
                </a:extLst>
              </p:cNvPr>
              <p:cNvSpPr>
                <a:spLocks/>
              </p:cNvSpPr>
              <p:nvPr/>
            </p:nvSpPr>
            <p:spPr bwMode="auto">
              <a:xfrm>
                <a:off x="68040" y="4385861"/>
                <a:ext cx="244095" cy="399429"/>
              </a:xfrm>
              <a:custGeom>
                <a:avLst/>
                <a:gdLst>
                  <a:gd name="T0" fmla="*/ 21 w 23"/>
                  <a:gd name="T1" fmla="*/ 38 h 38"/>
                  <a:gd name="T2" fmla="*/ 18 w 23"/>
                  <a:gd name="T3" fmla="*/ 38 h 38"/>
                  <a:gd name="T4" fmla="*/ 20 w 23"/>
                  <a:gd name="T5" fmla="*/ 30 h 38"/>
                  <a:gd name="T6" fmla="*/ 19 w 23"/>
                  <a:gd name="T7" fmla="*/ 25 h 38"/>
                  <a:gd name="T8" fmla="*/ 14 w 23"/>
                  <a:gd name="T9" fmla="*/ 20 h 38"/>
                  <a:gd name="T10" fmla="*/ 12 w 23"/>
                  <a:gd name="T11" fmla="*/ 16 h 38"/>
                  <a:gd name="T12" fmla="*/ 13 w 23"/>
                  <a:gd name="T13" fmla="*/ 14 h 38"/>
                  <a:gd name="T14" fmla="*/ 13 w 23"/>
                  <a:gd name="T15" fmla="*/ 13 h 38"/>
                  <a:gd name="T16" fmla="*/ 13 w 23"/>
                  <a:gd name="T17" fmla="*/ 13 h 38"/>
                  <a:gd name="T18" fmla="*/ 13 w 23"/>
                  <a:gd name="T19" fmla="*/ 13 h 38"/>
                  <a:gd name="T20" fmla="*/ 11 w 23"/>
                  <a:gd name="T21" fmla="*/ 11 h 38"/>
                  <a:gd name="T22" fmla="*/ 0 w 23"/>
                  <a:gd name="T23" fmla="*/ 2 h 38"/>
                  <a:gd name="T24" fmla="*/ 2 w 23"/>
                  <a:gd name="T25" fmla="*/ 0 h 38"/>
                  <a:gd name="T26" fmla="*/ 13 w 23"/>
                  <a:gd name="T27" fmla="*/ 9 h 38"/>
                  <a:gd name="T28" fmla="*/ 13 w 23"/>
                  <a:gd name="T29" fmla="*/ 9 h 38"/>
                  <a:gd name="T30" fmla="*/ 16 w 23"/>
                  <a:gd name="T31" fmla="*/ 13 h 38"/>
                  <a:gd name="T32" fmla="*/ 15 w 23"/>
                  <a:gd name="T33" fmla="*/ 16 h 38"/>
                  <a:gd name="T34" fmla="*/ 16 w 23"/>
                  <a:gd name="T35" fmla="*/ 18 h 38"/>
                  <a:gd name="T36" fmla="*/ 21 w 23"/>
                  <a:gd name="T37" fmla="*/ 23 h 38"/>
                  <a:gd name="T38" fmla="*/ 23 w 23"/>
                  <a:gd name="T39" fmla="*/ 30 h 38"/>
                  <a:gd name="T40" fmla="*/ 23 w 23"/>
                  <a:gd name="T41" fmla="*/ 30 h 38"/>
                  <a:gd name="T42" fmla="*/ 21 w 23"/>
                  <a:gd name="T4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8">
                    <a:moveTo>
                      <a:pt x="21" y="38"/>
                    </a:moveTo>
                    <a:cubicBezTo>
                      <a:pt x="18" y="38"/>
                      <a:pt x="18" y="38"/>
                      <a:pt x="18" y="38"/>
                    </a:cubicBezTo>
                    <a:cubicBezTo>
                      <a:pt x="20" y="30"/>
                      <a:pt x="20" y="30"/>
                      <a:pt x="20" y="30"/>
                    </a:cubicBezTo>
                    <a:cubicBezTo>
                      <a:pt x="20" y="26"/>
                      <a:pt x="19" y="25"/>
                      <a:pt x="19" y="25"/>
                    </a:cubicBezTo>
                    <a:cubicBezTo>
                      <a:pt x="16" y="22"/>
                      <a:pt x="14" y="20"/>
                      <a:pt x="14" y="20"/>
                    </a:cubicBezTo>
                    <a:cubicBezTo>
                      <a:pt x="12" y="19"/>
                      <a:pt x="12" y="17"/>
                      <a:pt x="12" y="16"/>
                    </a:cubicBezTo>
                    <a:cubicBezTo>
                      <a:pt x="12" y="15"/>
                      <a:pt x="12" y="14"/>
                      <a:pt x="13" y="14"/>
                    </a:cubicBezTo>
                    <a:cubicBezTo>
                      <a:pt x="13" y="13"/>
                      <a:pt x="13" y="13"/>
                      <a:pt x="13" y="13"/>
                    </a:cubicBezTo>
                    <a:cubicBezTo>
                      <a:pt x="13" y="13"/>
                      <a:pt x="13" y="13"/>
                      <a:pt x="13" y="13"/>
                    </a:cubicBezTo>
                    <a:cubicBezTo>
                      <a:pt x="13" y="13"/>
                      <a:pt x="13" y="13"/>
                      <a:pt x="13" y="13"/>
                    </a:cubicBezTo>
                    <a:cubicBezTo>
                      <a:pt x="13" y="13"/>
                      <a:pt x="12" y="12"/>
                      <a:pt x="11" y="11"/>
                    </a:cubicBezTo>
                    <a:cubicBezTo>
                      <a:pt x="8" y="10"/>
                      <a:pt x="1" y="3"/>
                      <a:pt x="0" y="2"/>
                    </a:cubicBezTo>
                    <a:cubicBezTo>
                      <a:pt x="2" y="0"/>
                      <a:pt x="2" y="0"/>
                      <a:pt x="2" y="0"/>
                    </a:cubicBezTo>
                    <a:cubicBezTo>
                      <a:pt x="5" y="2"/>
                      <a:pt x="11" y="7"/>
                      <a:pt x="13" y="9"/>
                    </a:cubicBezTo>
                    <a:cubicBezTo>
                      <a:pt x="13" y="9"/>
                      <a:pt x="13" y="9"/>
                      <a:pt x="13" y="9"/>
                    </a:cubicBezTo>
                    <a:cubicBezTo>
                      <a:pt x="14" y="9"/>
                      <a:pt x="16" y="11"/>
                      <a:pt x="16" y="13"/>
                    </a:cubicBezTo>
                    <a:cubicBezTo>
                      <a:pt x="16" y="14"/>
                      <a:pt x="16" y="15"/>
                      <a:pt x="15" y="16"/>
                    </a:cubicBezTo>
                    <a:cubicBezTo>
                      <a:pt x="15" y="16"/>
                      <a:pt x="15" y="17"/>
                      <a:pt x="16" y="18"/>
                    </a:cubicBezTo>
                    <a:cubicBezTo>
                      <a:pt x="16" y="18"/>
                      <a:pt x="18" y="20"/>
                      <a:pt x="21" y="23"/>
                    </a:cubicBezTo>
                    <a:cubicBezTo>
                      <a:pt x="21" y="23"/>
                      <a:pt x="23" y="25"/>
                      <a:pt x="23" y="30"/>
                    </a:cubicBezTo>
                    <a:cubicBezTo>
                      <a:pt x="23" y="30"/>
                      <a:pt x="23" y="30"/>
                      <a:pt x="23" y="30"/>
                    </a:cubicBezTo>
                    <a:lnTo>
                      <a:pt x="2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5" name="Freeform 8">
                <a:extLst>
                  <a:ext uri="{FF2B5EF4-FFF2-40B4-BE49-F238E27FC236}">
                    <a16:creationId xmlns:a16="http://schemas.microsoft.com/office/drawing/2014/main" id="{7DF5C024-347A-42B2-A9BB-01DBB09D9D71}"/>
                  </a:ext>
                </a:extLst>
              </p:cNvPr>
              <p:cNvSpPr>
                <a:spLocks noEditPoints="1"/>
              </p:cNvSpPr>
              <p:nvPr/>
            </p:nvSpPr>
            <p:spPr bwMode="auto">
              <a:xfrm>
                <a:off x="548833" y="4156559"/>
                <a:ext cx="177523" cy="170127"/>
              </a:xfrm>
              <a:custGeom>
                <a:avLst/>
                <a:gdLst>
                  <a:gd name="T0" fmla="*/ 9 w 17"/>
                  <a:gd name="T1" fmla="*/ 13 h 16"/>
                  <a:gd name="T2" fmla="*/ 9 w 17"/>
                  <a:gd name="T3" fmla="*/ 13 h 16"/>
                  <a:gd name="T4" fmla="*/ 9 w 17"/>
                  <a:gd name="T5" fmla="*/ 13 h 16"/>
                  <a:gd name="T6" fmla="*/ 10 w 17"/>
                  <a:gd name="T7" fmla="*/ 16 h 16"/>
                  <a:gd name="T8" fmla="*/ 7 w 17"/>
                  <a:gd name="T9" fmla="*/ 15 h 16"/>
                  <a:gd name="T10" fmla="*/ 2 w 17"/>
                  <a:gd name="T11" fmla="*/ 0 h 16"/>
                  <a:gd name="T12" fmla="*/ 5 w 17"/>
                  <a:gd name="T13" fmla="*/ 0 h 16"/>
                  <a:gd name="T14" fmla="*/ 9 w 17"/>
                  <a:gd name="T15" fmla="*/ 12 h 16"/>
                  <a:gd name="T16" fmla="*/ 9 w 17"/>
                  <a:gd name="T17" fmla="*/ 12 h 16"/>
                  <a:gd name="T18" fmla="*/ 9 w 17"/>
                  <a:gd name="T19" fmla="*/ 12 h 16"/>
                  <a:gd name="T20" fmla="*/ 13 w 17"/>
                  <a:gd name="T21" fmla="*/ 9 h 16"/>
                  <a:gd name="T22" fmla="*/ 17 w 17"/>
                  <a:gd name="T23" fmla="*/ 11 h 16"/>
                  <a:gd name="T24" fmla="*/ 15 w 17"/>
                  <a:gd name="T25" fmla="*/ 13 h 16"/>
                  <a:gd name="T26" fmla="*/ 14 w 17"/>
                  <a:gd name="T27" fmla="*/ 12 h 16"/>
                  <a:gd name="T28" fmla="*/ 12 w 17"/>
                  <a:gd name="T29" fmla="*/ 14 h 16"/>
                  <a:gd name="T30" fmla="*/ 10 w 17"/>
                  <a:gd name="T31" fmla="*/ 16 h 16"/>
                  <a:gd name="T32" fmla="*/ 10 w 17"/>
                  <a:gd name="T3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9" y="13"/>
                    </a:moveTo>
                    <a:cubicBezTo>
                      <a:pt x="9" y="13"/>
                      <a:pt x="9" y="13"/>
                      <a:pt x="9" y="13"/>
                    </a:cubicBezTo>
                    <a:cubicBezTo>
                      <a:pt x="9" y="13"/>
                      <a:pt x="9" y="13"/>
                      <a:pt x="9" y="13"/>
                    </a:cubicBezTo>
                    <a:moveTo>
                      <a:pt x="10" y="16"/>
                    </a:moveTo>
                    <a:cubicBezTo>
                      <a:pt x="9" y="16"/>
                      <a:pt x="8" y="15"/>
                      <a:pt x="7" y="15"/>
                    </a:cubicBezTo>
                    <a:cubicBezTo>
                      <a:pt x="0" y="11"/>
                      <a:pt x="2" y="0"/>
                      <a:pt x="2" y="0"/>
                    </a:cubicBezTo>
                    <a:cubicBezTo>
                      <a:pt x="5" y="0"/>
                      <a:pt x="5" y="0"/>
                      <a:pt x="5" y="0"/>
                    </a:cubicBezTo>
                    <a:cubicBezTo>
                      <a:pt x="5" y="0"/>
                      <a:pt x="4" y="9"/>
                      <a:pt x="9" y="12"/>
                    </a:cubicBezTo>
                    <a:cubicBezTo>
                      <a:pt x="9" y="12"/>
                      <a:pt x="9" y="12"/>
                      <a:pt x="9" y="12"/>
                    </a:cubicBezTo>
                    <a:cubicBezTo>
                      <a:pt x="9" y="12"/>
                      <a:pt x="9" y="12"/>
                      <a:pt x="9" y="12"/>
                    </a:cubicBezTo>
                    <a:cubicBezTo>
                      <a:pt x="10" y="11"/>
                      <a:pt x="11" y="10"/>
                      <a:pt x="13" y="9"/>
                    </a:cubicBezTo>
                    <a:cubicBezTo>
                      <a:pt x="14" y="9"/>
                      <a:pt x="15" y="9"/>
                      <a:pt x="17" y="11"/>
                    </a:cubicBezTo>
                    <a:cubicBezTo>
                      <a:pt x="15" y="13"/>
                      <a:pt x="15" y="13"/>
                      <a:pt x="15" y="13"/>
                    </a:cubicBezTo>
                    <a:cubicBezTo>
                      <a:pt x="14" y="13"/>
                      <a:pt x="14" y="12"/>
                      <a:pt x="14" y="12"/>
                    </a:cubicBezTo>
                    <a:cubicBezTo>
                      <a:pt x="13" y="12"/>
                      <a:pt x="12" y="14"/>
                      <a:pt x="12" y="14"/>
                    </a:cubicBezTo>
                    <a:cubicBezTo>
                      <a:pt x="12" y="15"/>
                      <a:pt x="11" y="15"/>
                      <a:pt x="10" y="16"/>
                    </a:cubicBezTo>
                    <a:cubicBezTo>
                      <a:pt x="10" y="16"/>
                      <a:pt x="10" y="16"/>
                      <a:pt x="10"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6" name="Freeform 9">
                <a:extLst>
                  <a:ext uri="{FF2B5EF4-FFF2-40B4-BE49-F238E27FC236}">
                    <a16:creationId xmlns:a16="http://schemas.microsoft.com/office/drawing/2014/main" id="{54380C5C-3AC6-41AE-BB74-1479939D29A3}"/>
                  </a:ext>
                </a:extLst>
              </p:cNvPr>
              <p:cNvSpPr>
                <a:spLocks/>
              </p:cNvSpPr>
              <p:nvPr/>
            </p:nvSpPr>
            <p:spPr bwMode="auto">
              <a:xfrm>
                <a:off x="548833" y="4319289"/>
                <a:ext cx="207111" cy="458603"/>
              </a:xfrm>
              <a:custGeom>
                <a:avLst/>
                <a:gdLst>
                  <a:gd name="T0" fmla="*/ 6 w 20"/>
                  <a:gd name="T1" fmla="*/ 44 h 44"/>
                  <a:gd name="T2" fmla="*/ 7 w 20"/>
                  <a:gd name="T3" fmla="*/ 33 h 44"/>
                  <a:gd name="T4" fmla="*/ 10 w 20"/>
                  <a:gd name="T5" fmla="*/ 28 h 44"/>
                  <a:gd name="T6" fmla="*/ 11 w 20"/>
                  <a:gd name="T7" fmla="*/ 25 h 44"/>
                  <a:gd name="T8" fmla="*/ 9 w 20"/>
                  <a:gd name="T9" fmla="*/ 24 h 44"/>
                  <a:gd name="T10" fmla="*/ 2 w 20"/>
                  <a:gd name="T11" fmla="*/ 18 h 44"/>
                  <a:gd name="T12" fmla="*/ 4 w 20"/>
                  <a:gd name="T13" fmla="*/ 8 h 44"/>
                  <a:gd name="T14" fmla="*/ 10 w 20"/>
                  <a:gd name="T15" fmla="*/ 5 h 44"/>
                  <a:gd name="T16" fmla="*/ 13 w 20"/>
                  <a:gd name="T17" fmla="*/ 2 h 44"/>
                  <a:gd name="T18" fmla="*/ 20 w 20"/>
                  <a:gd name="T19" fmla="*/ 2 h 44"/>
                  <a:gd name="T20" fmla="*/ 18 w 20"/>
                  <a:gd name="T21" fmla="*/ 4 h 44"/>
                  <a:gd name="T22" fmla="*/ 15 w 20"/>
                  <a:gd name="T23" fmla="*/ 4 h 44"/>
                  <a:gd name="T24" fmla="*/ 12 w 20"/>
                  <a:gd name="T25" fmla="*/ 7 h 44"/>
                  <a:gd name="T26" fmla="*/ 6 w 20"/>
                  <a:gd name="T27" fmla="*/ 11 h 44"/>
                  <a:gd name="T28" fmla="*/ 5 w 20"/>
                  <a:gd name="T29" fmla="*/ 17 h 44"/>
                  <a:gd name="T30" fmla="*/ 9 w 20"/>
                  <a:gd name="T31" fmla="*/ 21 h 44"/>
                  <a:gd name="T32" fmla="*/ 9 w 20"/>
                  <a:gd name="T33" fmla="*/ 21 h 44"/>
                  <a:gd name="T34" fmla="*/ 9 w 20"/>
                  <a:gd name="T35" fmla="*/ 21 h 44"/>
                  <a:gd name="T36" fmla="*/ 14 w 20"/>
                  <a:gd name="T37" fmla="*/ 24 h 44"/>
                  <a:gd name="T38" fmla="*/ 12 w 20"/>
                  <a:gd name="T39" fmla="*/ 30 h 44"/>
                  <a:gd name="T40" fmla="*/ 12 w 20"/>
                  <a:gd name="T41" fmla="*/ 30 h 44"/>
                  <a:gd name="T42" fmla="*/ 9 w 20"/>
                  <a:gd name="T43" fmla="*/ 34 h 44"/>
                  <a:gd name="T44" fmla="*/ 10 w 20"/>
                  <a:gd name="T45" fmla="*/ 43 h 44"/>
                  <a:gd name="T46" fmla="*/ 6 w 20"/>
                  <a:gd name="T4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4">
                    <a:moveTo>
                      <a:pt x="6" y="44"/>
                    </a:moveTo>
                    <a:cubicBezTo>
                      <a:pt x="6" y="42"/>
                      <a:pt x="5" y="36"/>
                      <a:pt x="7" y="33"/>
                    </a:cubicBezTo>
                    <a:cubicBezTo>
                      <a:pt x="7" y="33"/>
                      <a:pt x="8" y="30"/>
                      <a:pt x="10" y="28"/>
                    </a:cubicBezTo>
                    <a:cubicBezTo>
                      <a:pt x="10" y="28"/>
                      <a:pt x="11" y="26"/>
                      <a:pt x="11" y="25"/>
                    </a:cubicBezTo>
                    <a:cubicBezTo>
                      <a:pt x="11" y="25"/>
                      <a:pt x="10" y="24"/>
                      <a:pt x="9" y="24"/>
                    </a:cubicBezTo>
                    <a:cubicBezTo>
                      <a:pt x="7" y="24"/>
                      <a:pt x="3" y="23"/>
                      <a:pt x="2" y="18"/>
                    </a:cubicBezTo>
                    <a:cubicBezTo>
                      <a:pt x="2" y="17"/>
                      <a:pt x="0" y="10"/>
                      <a:pt x="4" y="8"/>
                    </a:cubicBezTo>
                    <a:cubicBezTo>
                      <a:pt x="10" y="5"/>
                      <a:pt x="10" y="5"/>
                      <a:pt x="10" y="5"/>
                    </a:cubicBezTo>
                    <a:cubicBezTo>
                      <a:pt x="13" y="2"/>
                      <a:pt x="13" y="2"/>
                      <a:pt x="13" y="2"/>
                    </a:cubicBezTo>
                    <a:cubicBezTo>
                      <a:pt x="14" y="1"/>
                      <a:pt x="16" y="0"/>
                      <a:pt x="20" y="2"/>
                    </a:cubicBezTo>
                    <a:cubicBezTo>
                      <a:pt x="18" y="4"/>
                      <a:pt x="18" y="4"/>
                      <a:pt x="18" y="4"/>
                    </a:cubicBezTo>
                    <a:cubicBezTo>
                      <a:pt x="16" y="3"/>
                      <a:pt x="15" y="4"/>
                      <a:pt x="15" y="4"/>
                    </a:cubicBezTo>
                    <a:cubicBezTo>
                      <a:pt x="12" y="7"/>
                      <a:pt x="12" y="7"/>
                      <a:pt x="12" y="7"/>
                    </a:cubicBezTo>
                    <a:cubicBezTo>
                      <a:pt x="6" y="11"/>
                      <a:pt x="6" y="11"/>
                      <a:pt x="6" y="11"/>
                    </a:cubicBezTo>
                    <a:cubicBezTo>
                      <a:pt x="4" y="11"/>
                      <a:pt x="4" y="15"/>
                      <a:pt x="5" y="17"/>
                    </a:cubicBezTo>
                    <a:cubicBezTo>
                      <a:pt x="6" y="21"/>
                      <a:pt x="9" y="21"/>
                      <a:pt x="9" y="21"/>
                    </a:cubicBezTo>
                    <a:cubicBezTo>
                      <a:pt x="9" y="21"/>
                      <a:pt x="9" y="21"/>
                      <a:pt x="9" y="21"/>
                    </a:cubicBezTo>
                    <a:cubicBezTo>
                      <a:pt x="9" y="21"/>
                      <a:pt x="9" y="21"/>
                      <a:pt x="9" y="21"/>
                    </a:cubicBezTo>
                    <a:cubicBezTo>
                      <a:pt x="12" y="22"/>
                      <a:pt x="13" y="23"/>
                      <a:pt x="14" y="24"/>
                    </a:cubicBezTo>
                    <a:cubicBezTo>
                      <a:pt x="15" y="27"/>
                      <a:pt x="13" y="30"/>
                      <a:pt x="12" y="30"/>
                    </a:cubicBezTo>
                    <a:cubicBezTo>
                      <a:pt x="12" y="30"/>
                      <a:pt x="12" y="30"/>
                      <a:pt x="12" y="30"/>
                    </a:cubicBezTo>
                    <a:cubicBezTo>
                      <a:pt x="11" y="32"/>
                      <a:pt x="9" y="34"/>
                      <a:pt x="9" y="34"/>
                    </a:cubicBezTo>
                    <a:cubicBezTo>
                      <a:pt x="8" y="36"/>
                      <a:pt x="9" y="40"/>
                      <a:pt x="10" y="43"/>
                    </a:cubicBezTo>
                    <a:lnTo>
                      <a:pt x="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07" name="TextBox 506">
              <a:extLst>
                <a:ext uri="{FF2B5EF4-FFF2-40B4-BE49-F238E27FC236}">
                  <a16:creationId xmlns:a16="http://schemas.microsoft.com/office/drawing/2014/main" id="{0E4A0FCB-CA4C-4A37-ACC0-2E444271EDB6}"/>
                </a:ext>
              </a:extLst>
            </p:cNvPr>
            <p:cNvSpPr txBox="1"/>
            <p:nvPr/>
          </p:nvSpPr>
          <p:spPr>
            <a:xfrm>
              <a:off x="320715" y="2123585"/>
              <a:ext cx="1968282" cy="50783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(E)nvironment </a:t>
              </a:r>
              <a:r>
                <a:rPr kumimoji="0" lang="en-GB" sz="1100" b="1" i="0" u="none" strike="noStrike" kern="1200" cap="none" spc="0" normalizeH="0" baseline="0" noProof="0">
                  <a:ln>
                    <a:noFill/>
                  </a:ln>
                  <a:solidFill>
                    <a:srgbClr val="000000"/>
                  </a:solidFill>
                  <a:effectLst/>
                  <a:uLnTx/>
                  <a:uFillTx/>
                  <a:latin typeface="Arial"/>
                  <a:ea typeface="+mn-ea"/>
                  <a:cs typeface="Calibri"/>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000000"/>
                  </a:solidFill>
                  <a:effectLst/>
                  <a:uLnTx/>
                  <a:uFillTx/>
                  <a:latin typeface="Arial"/>
                  <a:ea typeface="+mn-ea"/>
                  <a:cs typeface="Calibri"/>
                </a:rPr>
                <a:t>Decarbonization, Electrification, &amp; Renewable Energy</a:t>
              </a:r>
              <a:endParaRPr kumimoji="0" lang="en-GB" sz="1100" b="0" i="1" u="none" strike="noStrike" kern="1200" cap="none" spc="0" normalizeH="0" baseline="0" noProof="0">
                <a:ln>
                  <a:noFill/>
                </a:ln>
                <a:solidFill>
                  <a:srgbClr val="000000"/>
                </a:solidFill>
                <a:effectLst/>
                <a:highlight>
                  <a:srgbClr val="FFFF00"/>
                </a:highlight>
                <a:uLnTx/>
                <a:uFillTx/>
                <a:latin typeface="Arial"/>
                <a:ea typeface="+mn-ea"/>
                <a:cs typeface="Calibri"/>
              </a:endParaRPr>
            </a:p>
          </p:txBody>
        </p:sp>
      </p:grpSp>
      <p:grpSp>
        <p:nvGrpSpPr>
          <p:cNvPr id="7" name="Group 6">
            <a:extLst>
              <a:ext uri="{FF2B5EF4-FFF2-40B4-BE49-F238E27FC236}">
                <a16:creationId xmlns:a16="http://schemas.microsoft.com/office/drawing/2014/main" id="{979DF1C9-5198-49F8-8EE8-7B8275075377}"/>
              </a:ext>
            </a:extLst>
          </p:cNvPr>
          <p:cNvGrpSpPr/>
          <p:nvPr/>
        </p:nvGrpSpPr>
        <p:grpSpPr>
          <a:xfrm>
            <a:off x="320715" y="2711497"/>
            <a:ext cx="2410886" cy="507831"/>
            <a:chOff x="320715" y="2788712"/>
            <a:chExt cx="2410886" cy="507831"/>
          </a:xfrm>
        </p:grpSpPr>
        <p:sp>
          <p:nvSpPr>
            <p:cNvPr id="499" name="Freeform 118">
              <a:extLst>
                <a:ext uri="{FF2B5EF4-FFF2-40B4-BE49-F238E27FC236}">
                  <a16:creationId xmlns:a16="http://schemas.microsoft.com/office/drawing/2014/main" id="{621438AD-6AD8-4996-B69A-9165BFE34D14}"/>
                </a:ext>
              </a:extLst>
            </p:cNvPr>
            <p:cNvSpPr>
              <a:spLocks noEditPoints="1"/>
            </p:cNvSpPr>
            <p:nvPr/>
          </p:nvSpPr>
          <p:spPr bwMode="auto">
            <a:xfrm>
              <a:off x="2468076" y="2917215"/>
              <a:ext cx="263525" cy="250825"/>
            </a:xfrm>
            <a:custGeom>
              <a:avLst/>
              <a:gdLst>
                <a:gd name="T0" fmla="*/ 52 w 70"/>
                <a:gd name="T1" fmla="*/ 50 h 67"/>
                <a:gd name="T2" fmla="*/ 50 w 70"/>
                <a:gd name="T3" fmla="*/ 50 h 67"/>
                <a:gd name="T4" fmla="*/ 45 w 70"/>
                <a:gd name="T5" fmla="*/ 34 h 67"/>
                <a:gd name="T6" fmla="*/ 52 w 70"/>
                <a:gd name="T7" fmla="*/ 36 h 67"/>
                <a:gd name="T8" fmla="*/ 60 w 70"/>
                <a:gd name="T9" fmla="*/ 33 h 67"/>
                <a:gd name="T10" fmla="*/ 63 w 70"/>
                <a:gd name="T11" fmla="*/ 46 h 67"/>
                <a:gd name="T12" fmla="*/ 52 w 70"/>
                <a:gd name="T13" fmla="*/ 50 h 67"/>
                <a:gd name="T14" fmla="*/ 26 w 70"/>
                <a:gd name="T15" fmla="*/ 60 h 67"/>
                <a:gd name="T16" fmla="*/ 8 w 70"/>
                <a:gd name="T17" fmla="*/ 54 h 67"/>
                <a:gd name="T18" fmla="*/ 14 w 70"/>
                <a:gd name="T19" fmla="*/ 36 h 67"/>
                <a:gd name="T20" fmla="*/ 26 w 70"/>
                <a:gd name="T21" fmla="*/ 40 h 67"/>
                <a:gd name="T22" fmla="*/ 37 w 70"/>
                <a:gd name="T23" fmla="*/ 36 h 67"/>
                <a:gd name="T24" fmla="*/ 43 w 70"/>
                <a:gd name="T25" fmla="*/ 54 h 67"/>
                <a:gd name="T26" fmla="*/ 26 w 70"/>
                <a:gd name="T27" fmla="*/ 60 h 67"/>
                <a:gd name="T28" fmla="*/ 26 w 70"/>
                <a:gd name="T29" fmla="*/ 8 h 67"/>
                <a:gd name="T30" fmla="*/ 38 w 70"/>
                <a:gd name="T31" fmla="*/ 20 h 67"/>
                <a:gd name="T32" fmla="*/ 26 w 70"/>
                <a:gd name="T33" fmla="*/ 32 h 67"/>
                <a:gd name="T34" fmla="*/ 13 w 70"/>
                <a:gd name="T35" fmla="*/ 20 h 67"/>
                <a:gd name="T36" fmla="*/ 26 w 70"/>
                <a:gd name="T37" fmla="*/ 8 h 67"/>
                <a:gd name="T38" fmla="*/ 52 w 70"/>
                <a:gd name="T39" fmla="*/ 13 h 67"/>
                <a:gd name="T40" fmla="*/ 60 w 70"/>
                <a:gd name="T41" fmla="*/ 20 h 67"/>
                <a:gd name="T42" fmla="*/ 52 w 70"/>
                <a:gd name="T43" fmla="*/ 28 h 67"/>
                <a:gd name="T44" fmla="*/ 45 w 70"/>
                <a:gd name="T45" fmla="*/ 23 h 67"/>
                <a:gd name="T46" fmla="*/ 46 w 70"/>
                <a:gd name="T47" fmla="*/ 20 h 67"/>
                <a:gd name="T48" fmla="*/ 45 w 70"/>
                <a:gd name="T49" fmla="*/ 17 h 67"/>
                <a:gd name="T50" fmla="*/ 52 w 70"/>
                <a:gd name="T51" fmla="*/ 13 h 67"/>
                <a:gd name="T52" fmla="*/ 67 w 70"/>
                <a:gd name="T53" fmla="*/ 20 h 67"/>
                <a:gd name="T54" fmla="*/ 52 w 70"/>
                <a:gd name="T55" fmla="*/ 5 h 67"/>
                <a:gd name="T56" fmla="*/ 42 w 70"/>
                <a:gd name="T57" fmla="*/ 9 h 67"/>
                <a:gd name="T58" fmla="*/ 26 w 70"/>
                <a:gd name="T59" fmla="*/ 0 h 67"/>
                <a:gd name="T60" fmla="*/ 6 w 70"/>
                <a:gd name="T61" fmla="*/ 20 h 67"/>
                <a:gd name="T62" fmla="*/ 9 w 70"/>
                <a:gd name="T63" fmla="*/ 31 h 67"/>
                <a:gd name="T64" fmla="*/ 0 w 70"/>
                <a:gd name="T65" fmla="*/ 56 h 67"/>
                <a:gd name="T66" fmla="*/ 0 w 70"/>
                <a:gd name="T67" fmla="*/ 57 h 67"/>
                <a:gd name="T68" fmla="*/ 1 w 70"/>
                <a:gd name="T69" fmla="*/ 58 h 67"/>
                <a:gd name="T70" fmla="*/ 26 w 70"/>
                <a:gd name="T71" fmla="*/ 67 h 67"/>
                <a:gd name="T72" fmla="*/ 50 w 70"/>
                <a:gd name="T73" fmla="*/ 58 h 67"/>
                <a:gd name="T74" fmla="*/ 50 w 70"/>
                <a:gd name="T75" fmla="*/ 58 h 67"/>
                <a:gd name="T76" fmla="*/ 52 w 70"/>
                <a:gd name="T77" fmla="*/ 58 h 67"/>
                <a:gd name="T78" fmla="*/ 70 w 70"/>
                <a:gd name="T79" fmla="*/ 49 h 67"/>
                <a:gd name="T80" fmla="*/ 70 w 70"/>
                <a:gd name="T81" fmla="*/ 48 h 67"/>
                <a:gd name="T82" fmla="*/ 70 w 70"/>
                <a:gd name="T83" fmla="*/ 47 h 67"/>
                <a:gd name="T84" fmla="*/ 65 w 70"/>
                <a:gd name="T85" fmla="*/ 28 h 67"/>
                <a:gd name="T86" fmla="*/ 67 w 70"/>
                <a:gd name="T87"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67">
                  <a:moveTo>
                    <a:pt x="52" y="50"/>
                  </a:moveTo>
                  <a:cubicBezTo>
                    <a:pt x="51" y="50"/>
                    <a:pt x="51" y="50"/>
                    <a:pt x="50" y="50"/>
                  </a:cubicBezTo>
                  <a:cubicBezTo>
                    <a:pt x="50" y="44"/>
                    <a:pt x="48" y="38"/>
                    <a:pt x="45" y="34"/>
                  </a:cubicBezTo>
                  <a:cubicBezTo>
                    <a:pt x="47" y="35"/>
                    <a:pt x="50" y="36"/>
                    <a:pt x="52" y="36"/>
                  </a:cubicBezTo>
                  <a:cubicBezTo>
                    <a:pt x="55" y="36"/>
                    <a:pt x="58" y="35"/>
                    <a:pt x="60" y="33"/>
                  </a:cubicBezTo>
                  <a:cubicBezTo>
                    <a:pt x="62" y="36"/>
                    <a:pt x="63" y="41"/>
                    <a:pt x="63" y="46"/>
                  </a:cubicBezTo>
                  <a:cubicBezTo>
                    <a:pt x="62" y="47"/>
                    <a:pt x="59" y="50"/>
                    <a:pt x="52" y="50"/>
                  </a:cubicBezTo>
                  <a:moveTo>
                    <a:pt x="26" y="60"/>
                  </a:moveTo>
                  <a:cubicBezTo>
                    <a:pt x="15" y="60"/>
                    <a:pt x="10" y="56"/>
                    <a:pt x="8" y="54"/>
                  </a:cubicBezTo>
                  <a:cubicBezTo>
                    <a:pt x="8" y="49"/>
                    <a:pt x="9" y="42"/>
                    <a:pt x="14" y="36"/>
                  </a:cubicBezTo>
                  <a:cubicBezTo>
                    <a:pt x="18" y="39"/>
                    <a:pt x="21" y="40"/>
                    <a:pt x="26" y="40"/>
                  </a:cubicBezTo>
                  <a:cubicBezTo>
                    <a:pt x="30" y="40"/>
                    <a:pt x="34" y="38"/>
                    <a:pt x="37" y="36"/>
                  </a:cubicBezTo>
                  <a:cubicBezTo>
                    <a:pt x="41" y="40"/>
                    <a:pt x="43" y="46"/>
                    <a:pt x="43" y="54"/>
                  </a:cubicBezTo>
                  <a:cubicBezTo>
                    <a:pt x="41" y="56"/>
                    <a:pt x="36" y="60"/>
                    <a:pt x="26" y="60"/>
                  </a:cubicBezTo>
                  <a:moveTo>
                    <a:pt x="26" y="8"/>
                  </a:moveTo>
                  <a:cubicBezTo>
                    <a:pt x="32" y="8"/>
                    <a:pt x="38" y="13"/>
                    <a:pt x="38" y="20"/>
                  </a:cubicBezTo>
                  <a:cubicBezTo>
                    <a:pt x="38" y="27"/>
                    <a:pt x="32" y="32"/>
                    <a:pt x="26" y="32"/>
                  </a:cubicBezTo>
                  <a:cubicBezTo>
                    <a:pt x="19" y="32"/>
                    <a:pt x="13" y="27"/>
                    <a:pt x="13" y="20"/>
                  </a:cubicBezTo>
                  <a:cubicBezTo>
                    <a:pt x="13" y="13"/>
                    <a:pt x="19" y="8"/>
                    <a:pt x="26" y="8"/>
                  </a:cubicBezTo>
                  <a:moveTo>
                    <a:pt x="52" y="13"/>
                  </a:moveTo>
                  <a:cubicBezTo>
                    <a:pt x="56" y="13"/>
                    <a:pt x="60" y="16"/>
                    <a:pt x="60" y="20"/>
                  </a:cubicBezTo>
                  <a:cubicBezTo>
                    <a:pt x="60" y="24"/>
                    <a:pt x="56" y="28"/>
                    <a:pt x="52" y="28"/>
                  </a:cubicBezTo>
                  <a:cubicBezTo>
                    <a:pt x="49" y="28"/>
                    <a:pt x="46" y="26"/>
                    <a:pt x="45" y="23"/>
                  </a:cubicBezTo>
                  <a:cubicBezTo>
                    <a:pt x="45" y="22"/>
                    <a:pt x="46" y="21"/>
                    <a:pt x="46" y="20"/>
                  </a:cubicBezTo>
                  <a:cubicBezTo>
                    <a:pt x="46" y="19"/>
                    <a:pt x="46" y="18"/>
                    <a:pt x="45" y="17"/>
                  </a:cubicBezTo>
                  <a:cubicBezTo>
                    <a:pt x="47" y="15"/>
                    <a:pt x="49" y="13"/>
                    <a:pt x="52" y="13"/>
                  </a:cubicBezTo>
                  <a:moveTo>
                    <a:pt x="67" y="20"/>
                  </a:moveTo>
                  <a:cubicBezTo>
                    <a:pt x="67" y="12"/>
                    <a:pt x="60" y="5"/>
                    <a:pt x="52" y="5"/>
                  </a:cubicBezTo>
                  <a:cubicBezTo>
                    <a:pt x="48" y="5"/>
                    <a:pt x="45" y="7"/>
                    <a:pt x="42" y="9"/>
                  </a:cubicBezTo>
                  <a:cubicBezTo>
                    <a:pt x="39" y="4"/>
                    <a:pt x="33" y="0"/>
                    <a:pt x="26" y="0"/>
                  </a:cubicBezTo>
                  <a:cubicBezTo>
                    <a:pt x="15" y="0"/>
                    <a:pt x="6" y="9"/>
                    <a:pt x="6" y="20"/>
                  </a:cubicBezTo>
                  <a:cubicBezTo>
                    <a:pt x="6" y="24"/>
                    <a:pt x="7" y="28"/>
                    <a:pt x="9" y="31"/>
                  </a:cubicBezTo>
                  <a:cubicBezTo>
                    <a:pt x="3" y="37"/>
                    <a:pt x="0" y="46"/>
                    <a:pt x="0" y="56"/>
                  </a:cubicBezTo>
                  <a:cubicBezTo>
                    <a:pt x="0" y="57"/>
                    <a:pt x="0" y="57"/>
                    <a:pt x="0" y="57"/>
                  </a:cubicBezTo>
                  <a:cubicBezTo>
                    <a:pt x="1" y="58"/>
                    <a:pt x="1" y="58"/>
                    <a:pt x="1" y="58"/>
                  </a:cubicBezTo>
                  <a:cubicBezTo>
                    <a:pt x="1" y="59"/>
                    <a:pt x="9" y="67"/>
                    <a:pt x="26" y="67"/>
                  </a:cubicBezTo>
                  <a:cubicBezTo>
                    <a:pt x="43" y="67"/>
                    <a:pt x="50" y="58"/>
                    <a:pt x="50" y="58"/>
                  </a:cubicBezTo>
                  <a:cubicBezTo>
                    <a:pt x="50" y="58"/>
                    <a:pt x="50" y="58"/>
                    <a:pt x="50" y="58"/>
                  </a:cubicBezTo>
                  <a:cubicBezTo>
                    <a:pt x="51" y="58"/>
                    <a:pt x="51" y="58"/>
                    <a:pt x="52" y="58"/>
                  </a:cubicBezTo>
                  <a:cubicBezTo>
                    <a:pt x="65" y="58"/>
                    <a:pt x="70" y="50"/>
                    <a:pt x="70" y="49"/>
                  </a:cubicBezTo>
                  <a:cubicBezTo>
                    <a:pt x="70" y="48"/>
                    <a:pt x="70" y="48"/>
                    <a:pt x="70" y="48"/>
                  </a:cubicBezTo>
                  <a:cubicBezTo>
                    <a:pt x="70" y="47"/>
                    <a:pt x="70" y="47"/>
                    <a:pt x="70" y="47"/>
                  </a:cubicBezTo>
                  <a:cubicBezTo>
                    <a:pt x="70" y="42"/>
                    <a:pt x="70" y="34"/>
                    <a:pt x="65" y="28"/>
                  </a:cubicBezTo>
                  <a:cubicBezTo>
                    <a:pt x="66" y="26"/>
                    <a:pt x="67" y="23"/>
                    <a:pt x="67" y="2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8" name="TextBox 507">
              <a:extLst>
                <a:ext uri="{FF2B5EF4-FFF2-40B4-BE49-F238E27FC236}">
                  <a16:creationId xmlns:a16="http://schemas.microsoft.com/office/drawing/2014/main" id="{8429D840-C118-4589-BFCE-C2CB0F35B8DE}"/>
                </a:ext>
              </a:extLst>
            </p:cNvPr>
            <p:cNvSpPr txBox="1"/>
            <p:nvPr/>
          </p:nvSpPr>
          <p:spPr>
            <a:xfrm>
              <a:off x="320715" y="2788712"/>
              <a:ext cx="1959307" cy="50783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(S)ocial</a:t>
              </a:r>
              <a:r>
                <a:rPr kumimoji="0" lang="en-US" sz="1100" b="0" i="0" u="none" strike="noStrike" kern="1200" cap="none" spc="0" normalizeH="0" baseline="0" noProof="0">
                  <a:ln>
                    <a:noFill/>
                  </a:ln>
                  <a:solidFill>
                    <a:prstClr val="black"/>
                  </a:solidFill>
                  <a:effectLst/>
                  <a:uLnTx/>
                  <a:uFillTx/>
                  <a:latin typeface="Arial"/>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Healthy Buildings,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Occupant Experience  </a:t>
              </a:r>
            </a:p>
          </p:txBody>
        </p:sp>
      </p:grpSp>
      <p:grpSp>
        <p:nvGrpSpPr>
          <p:cNvPr id="4" name="Group 3">
            <a:extLst>
              <a:ext uri="{FF2B5EF4-FFF2-40B4-BE49-F238E27FC236}">
                <a16:creationId xmlns:a16="http://schemas.microsoft.com/office/drawing/2014/main" id="{C53A9EE5-C371-4573-9DD4-2DF8C157D134}"/>
              </a:ext>
            </a:extLst>
          </p:cNvPr>
          <p:cNvGrpSpPr/>
          <p:nvPr/>
        </p:nvGrpSpPr>
        <p:grpSpPr>
          <a:xfrm>
            <a:off x="192530" y="3378920"/>
            <a:ext cx="2597203" cy="507831"/>
            <a:chOff x="192530" y="3458432"/>
            <a:chExt cx="2597203" cy="507831"/>
          </a:xfrm>
        </p:grpSpPr>
        <p:sp>
          <p:nvSpPr>
            <p:cNvPr id="500" name="Freeform 190">
              <a:extLst>
                <a:ext uri="{FF2B5EF4-FFF2-40B4-BE49-F238E27FC236}">
                  <a16:creationId xmlns:a16="http://schemas.microsoft.com/office/drawing/2014/main" id="{11F8D5CE-08F0-49CF-BD22-8B5BB3D551FB}"/>
                </a:ext>
              </a:extLst>
            </p:cNvPr>
            <p:cNvSpPr>
              <a:spLocks/>
            </p:cNvSpPr>
            <p:nvPr/>
          </p:nvSpPr>
          <p:spPr bwMode="auto">
            <a:xfrm>
              <a:off x="2492870" y="3590110"/>
              <a:ext cx="296863" cy="244475"/>
            </a:xfrm>
            <a:custGeom>
              <a:avLst/>
              <a:gdLst>
                <a:gd name="T0" fmla="*/ 69 w 187"/>
                <a:gd name="T1" fmla="*/ 154 h 154"/>
                <a:gd name="T2" fmla="*/ 0 w 187"/>
                <a:gd name="T3" fmla="*/ 80 h 154"/>
                <a:gd name="T4" fmla="*/ 12 w 187"/>
                <a:gd name="T5" fmla="*/ 66 h 154"/>
                <a:gd name="T6" fmla="*/ 69 w 187"/>
                <a:gd name="T7" fmla="*/ 125 h 154"/>
                <a:gd name="T8" fmla="*/ 171 w 187"/>
                <a:gd name="T9" fmla="*/ 0 h 154"/>
                <a:gd name="T10" fmla="*/ 187 w 187"/>
                <a:gd name="T11" fmla="*/ 14 h 154"/>
                <a:gd name="T12" fmla="*/ 69 w 187"/>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187" h="154">
                  <a:moveTo>
                    <a:pt x="69" y="154"/>
                  </a:moveTo>
                  <a:lnTo>
                    <a:pt x="0" y="80"/>
                  </a:lnTo>
                  <a:lnTo>
                    <a:pt x="12" y="66"/>
                  </a:lnTo>
                  <a:lnTo>
                    <a:pt x="69" y="125"/>
                  </a:lnTo>
                  <a:lnTo>
                    <a:pt x="171" y="0"/>
                  </a:lnTo>
                  <a:lnTo>
                    <a:pt x="187" y="14"/>
                  </a:lnTo>
                  <a:lnTo>
                    <a:pt x="69" y="15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9" name="TextBox 508">
              <a:extLst>
                <a:ext uri="{FF2B5EF4-FFF2-40B4-BE49-F238E27FC236}">
                  <a16:creationId xmlns:a16="http://schemas.microsoft.com/office/drawing/2014/main" id="{0463D0CC-77C2-44D2-A2DB-DB2975EEE838}"/>
                </a:ext>
              </a:extLst>
            </p:cNvPr>
            <p:cNvSpPr txBox="1"/>
            <p:nvPr/>
          </p:nvSpPr>
          <p:spPr>
            <a:xfrm>
              <a:off x="192530" y="3458432"/>
              <a:ext cx="2096467" cy="50783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(G)overnance</a:t>
              </a:r>
              <a:endParaRPr kumimoji="0" lang="en-US" sz="1100" b="0" i="0" u="none" strike="noStrike" kern="1200" cap="none" spc="0" normalizeH="0" baseline="0" noProof="0">
                <a:ln>
                  <a:noFill/>
                </a:ln>
                <a:solidFill>
                  <a:prstClr val="black"/>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Dashboards &amp;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Carbon Emissions Reporting</a:t>
              </a:r>
            </a:p>
          </p:txBody>
        </p:sp>
      </p:grpSp>
      <p:sp>
        <p:nvSpPr>
          <p:cNvPr id="2" name="TextBox 1">
            <a:extLst>
              <a:ext uri="{FF2B5EF4-FFF2-40B4-BE49-F238E27FC236}">
                <a16:creationId xmlns:a16="http://schemas.microsoft.com/office/drawing/2014/main" id="{7CEE34D6-5426-431B-B0BD-9F4C8FD9C4A3}"/>
              </a:ext>
            </a:extLst>
          </p:cNvPr>
          <p:cNvSpPr txBox="1"/>
          <p:nvPr/>
        </p:nvSpPr>
        <p:spPr>
          <a:xfrm>
            <a:off x="2983930" y="2701533"/>
            <a:ext cx="680993" cy="184666"/>
          </a:xfrm>
          <a:prstGeom prst="rect">
            <a:avLst/>
          </a:prstGeom>
          <a:noFill/>
        </p:spPr>
        <p:txBody>
          <a:bodyPr wrap="square" lIns="0" tIns="0" rIns="0" bIns="0" rtlCol="0">
            <a:spAutoFit/>
          </a:bodyPr>
          <a:lstStyle/>
          <a:p>
            <a:pPr algn="ctr"/>
            <a:r>
              <a:rPr lang="en-US" sz="1200">
                <a:solidFill>
                  <a:schemeClr val="accent1"/>
                </a:solidFill>
              </a:rPr>
              <a:t>IMPACT</a:t>
            </a:r>
          </a:p>
        </p:txBody>
      </p:sp>
      <p:sp>
        <p:nvSpPr>
          <p:cNvPr id="142" name="TextBox 141">
            <a:extLst>
              <a:ext uri="{FF2B5EF4-FFF2-40B4-BE49-F238E27FC236}">
                <a16:creationId xmlns:a16="http://schemas.microsoft.com/office/drawing/2014/main" id="{45D45DF9-1AEF-47B3-AEEE-21BFC5E2063F}"/>
              </a:ext>
            </a:extLst>
          </p:cNvPr>
          <p:cNvSpPr txBox="1"/>
          <p:nvPr/>
        </p:nvSpPr>
        <p:spPr>
          <a:xfrm>
            <a:off x="7977071" y="2110630"/>
            <a:ext cx="649744" cy="184666"/>
          </a:xfrm>
          <a:prstGeom prst="rect">
            <a:avLst/>
          </a:prstGeom>
          <a:noFill/>
        </p:spPr>
        <p:txBody>
          <a:bodyPr wrap="square" lIns="0" tIns="0" rIns="0" bIns="0" rtlCol="0">
            <a:spAutoFit/>
          </a:bodyPr>
          <a:lstStyle/>
          <a:p>
            <a:pPr algn="ctr"/>
            <a:r>
              <a:rPr lang="en-US" sz="1200">
                <a:solidFill>
                  <a:schemeClr val="accent1"/>
                </a:solidFill>
              </a:rPr>
              <a:t>COST</a:t>
            </a:r>
            <a:endParaRPr lang="en-US">
              <a:solidFill>
                <a:schemeClr val="accent1"/>
              </a:solidFill>
            </a:endParaRPr>
          </a:p>
        </p:txBody>
      </p:sp>
      <p:sp>
        <p:nvSpPr>
          <p:cNvPr id="341" name="Freeform 270">
            <a:extLst>
              <a:ext uri="{FF2B5EF4-FFF2-40B4-BE49-F238E27FC236}">
                <a16:creationId xmlns:a16="http://schemas.microsoft.com/office/drawing/2014/main" id="{82BCF567-1746-4867-B1C8-66B9B7EF18CB}"/>
              </a:ext>
            </a:extLst>
          </p:cNvPr>
          <p:cNvSpPr>
            <a:spLocks/>
          </p:cNvSpPr>
          <p:nvPr/>
        </p:nvSpPr>
        <p:spPr bwMode="auto">
          <a:xfrm>
            <a:off x="4443829" y="3314311"/>
            <a:ext cx="3403920" cy="1960191"/>
          </a:xfrm>
          <a:custGeom>
            <a:avLst/>
            <a:gdLst>
              <a:gd name="T0" fmla="*/ 235 w 569"/>
              <a:gd name="T1" fmla="*/ 0 h 333"/>
              <a:gd name="T2" fmla="*/ 569 w 569"/>
              <a:gd name="T3" fmla="*/ 0 h 333"/>
              <a:gd name="T4" fmla="*/ 235 w 569"/>
              <a:gd name="T5" fmla="*/ 333 h 333"/>
              <a:gd name="T6" fmla="*/ 0 w 569"/>
              <a:gd name="T7" fmla="*/ 236 h 333"/>
              <a:gd name="T8" fmla="*/ 235 w 569"/>
              <a:gd name="T9" fmla="*/ 0 h 333"/>
            </a:gdLst>
            <a:ahLst/>
            <a:cxnLst>
              <a:cxn ang="0">
                <a:pos x="T0" y="T1"/>
              </a:cxn>
              <a:cxn ang="0">
                <a:pos x="T2" y="T3"/>
              </a:cxn>
              <a:cxn ang="0">
                <a:pos x="T4" y="T5"/>
              </a:cxn>
              <a:cxn ang="0">
                <a:pos x="T6" y="T7"/>
              </a:cxn>
              <a:cxn ang="0">
                <a:pos x="T8" y="T9"/>
              </a:cxn>
            </a:cxnLst>
            <a:rect l="0" t="0" r="r" b="b"/>
            <a:pathLst>
              <a:path w="569" h="333">
                <a:moveTo>
                  <a:pt x="235" y="0"/>
                </a:moveTo>
                <a:cubicBezTo>
                  <a:pt x="569" y="0"/>
                  <a:pt x="569" y="0"/>
                  <a:pt x="569" y="0"/>
                </a:cubicBezTo>
                <a:cubicBezTo>
                  <a:pt x="569" y="184"/>
                  <a:pt x="419" y="333"/>
                  <a:pt x="235" y="333"/>
                </a:cubicBezTo>
                <a:cubicBezTo>
                  <a:pt x="143" y="333"/>
                  <a:pt x="65" y="301"/>
                  <a:pt x="0" y="236"/>
                </a:cubicBezTo>
                <a:lnTo>
                  <a:pt x="235"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A59789A8-2947-2A4E-A100-A4251BDE3889}"/>
              </a:ext>
            </a:extLst>
          </p:cNvPr>
          <p:cNvGrpSpPr/>
          <p:nvPr/>
        </p:nvGrpSpPr>
        <p:grpSpPr>
          <a:xfrm>
            <a:off x="5744444" y="3931958"/>
            <a:ext cx="592974" cy="611163"/>
            <a:chOff x="5782836" y="3915893"/>
            <a:chExt cx="592974" cy="611163"/>
          </a:xfrm>
        </p:grpSpPr>
        <p:sp>
          <p:nvSpPr>
            <p:cNvPr id="389" name="Freeform 318">
              <a:extLst>
                <a:ext uri="{FF2B5EF4-FFF2-40B4-BE49-F238E27FC236}">
                  <a16:creationId xmlns:a16="http://schemas.microsoft.com/office/drawing/2014/main" id="{99467B1B-F1BF-4C32-9998-095D765F78E8}"/>
                </a:ext>
              </a:extLst>
            </p:cNvPr>
            <p:cNvSpPr>
              <a:spLocks/>
            </p:cNvSpPr>
            <p:nvPr/>
          </p:nvSpPr>
          <p:spPr bwMode="auto">
            <a:xfrm>
              <a:off x="5972083" y="4055019"/>
              <a:ext cx="214481" cy="196268"/>
            </a:xfrm>
            <a:custGeom>
              <a:avLst/>
              <a:gdLst>
                <a:gd name="T0" fmla="*/ 33 w 85"/>
                <a:gd name="T1" fmla="*/ 0 h 79"/>
                <a:gd name="T2" fmla="*/ 33 w 85"/>
                <a:gd name="T3" fmla="*/ 36 h 79"/>
                <a:gd name="T4" fmla="*/ 14 w 85"/>
                <a:gd name="T5" fmla="*/ 19 h 79"/>
                <a:gd name="T6" fmla="*/ 0 w 85"/>
                <a:gd name="T7" fmla="*/ 36 h 79"/>
                <a:gd name="T8" fmla="*/ 43 w 85"/>
                <a:gd name="T9" fmla="*/ 79 h 79"/>
                <a:gd name="T10" fmla="*/ 85 w 85"/>
                <a:gd name="T11" fmla="*/ 36 h 79"/>
                <a:gd name="T12" fmla="*/ 71 w 85"/>
                <a:gd name="T13" fmla="*/ 19 h 79"/>
                <a:gd name="T14" fmla="*/ 54 w 85"/>
                <a:gd name="T15" fmla="*/ 36 h 79"/>
                <a:gd name="T16" fmla="*/ 54 w 85"/>
                <a:gd name="T17" fmla="*/ 0 h 79"/>
                <a:gd name="T18" fmla="*/ 33 w 85"/>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79">
                  <a:moveTo>
                    <a:pt x="33" y="0"/>
                  </a:moveTo>
                  <a:lnTo>
                    <a:pt x="33" y="36"/>
                  </a:lnTo>
                  <a:lnTo>
                    <a:pt x="14" y="19"/>
                  </a:lnTo>
                  <a:lnTo>
                    <a:pt x="0" y="36"/>
                  </a:lnTo>
                  <a:lnTo>
                    <a:pt x="43" y="79"/>
                  </a:lnTo>
                  <a:lnTo>
                    <a:pt x="85" y="36"/>
                  </a:lnTo>
                  <a:lnTo>
                    <a:pt x="71" y="19"/>
                  </a:lnTo>
                  <a:lnTo>
                    <a:pt x="54" y="36"/>
                  </a:lnTo>
                  <a:lnTo>
                    <a:pt x="54" y="0"/>
                  </a:lnTo>
                  <a:lnTo>
                    <a:pt x="33" y="0"/>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0D1AEE3E-2E8B-604D-B43F-9A8319353665}"/>
                </a:ext>
              </a:extLst>
            </p:cNvPr>
            <p:cNvGrpSpPr/>
            <p:nvPr/>
          </p:nvGrpSpPr>
          <p:grpSpPr>
            <a:xfrm>
              <a:off x="5782836" y="3915893"/>
              <a:ext cx="592974" cy="611163"/>
              <a:chOff x="5782836" y="3915893"/>
              <a:chExt cx="592974" cy="611163"/>
            </a:xfrm>
          </p:grpSpPr>
          <p:sp>
            <p:nvSpPr>
              <p:cNvPr id="386" name="Rectangle 315">
                <a:extLst>
                  <a:ext uri="{FF2B5EF4-FFF2-40B4-BE49-F238E27FC236}">
                    <a16:creationId xmlns:a16="http://schemas.microsoft.com/office/drawing/2014/main" id="{A1D2BB92-0B17-4A7B-B9C7-F8954311B8E2}"/>
                  </a:ext>
                </a:extLst>
              </p:cNvPr>
              <p:cNvSpPr>
                <a:spLocks noChangeArrowheads="1"/>
              </p:cNvSpPr>
              <p:nvPr/>
            </p:nvSpPr>
            <p:spPr bwMode="auto">
              <a:xfrm>
                <a:off x="5782836" y="4474883"/>
                <a:ext cx="592974" cy="52173"/>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7" name="Freeform 316">
                <a:extLst>
                  <a:ext uri="{FF2B5EF4-FFF2-40B4-BE49-F238E27FC236}">
                    <a16:creationId xmlns:a16="http://schemas.microsoft.com/office/drawing/2014/main" id="{836D96B8-0F5E-4880-9CB1-0869395D8C2B}"/>
                  </a:ext>
                </a:extLst>
              </p:cNvPr>
              <p:cNvSpPr>
                <a:spLocks/>
              </p:cNvSpPr>
              <p:nvPr/>
            </p:nvSpPr>
            <p:spPr bwMode="auto">
              <a:xfrm>
                <a:off x="5782836" y="4179239"/>
                <a:ext cx="592974" cy="159002"/>
              </a:xfrm>
              <a:custGeom>
                <a:avLst/>
                <a:gdLst>
                  <a:gd name="T0" fmla="*/ 50 w 99"/>
                  <a:gd name="T1" fmla="*/ 27 h 27"/>
                  <a:gd name="T2" fmla="*/ 0 w 99"/>
                  <a:gd name="T3" fmla="*/ 7 h 27"/>
                  <a:gd name="T4" fmla="*/ 6 w 99"/>
                  <a:gd name="T5" fmla="*/ 0 h 27"/>
                  <a:gd name="T6" fmla="*/ 50 w 99"/>
                  <a:gd name="T7" fmla="*/ 18 h 27"/>
                  <a:gd name="T8" fmla="*/ 93 w 99"/>
                  <a:gd name="T9" fmla="*/ 0 h 27"/>
                  <a:gd name="T10" fmla="*/ 99 w 99"/>
                  <a:gd name="T11" fmla="*/ 7 h 27"/>
                  <a:gd name="T12" fmla="*/ 50 w 9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99" h="27">
                    <a:moveTo>
                      <a:pt x="50" y="27"/>
                    </a:moveTo>
                    <a:cubicBezTo>
                      <a:pt x="31" y="27"/>
                      <a:pt x="13" y="20"/>
                      <a:pt x="0" y="7"/>
                    </a:cubicBezTo>
                    <a:cubicBezTo>
                      <a:pt x="6" y="0"/>
                      <a:pt x="6" y="0"/>
                      <a:pt x="6" y="0"/>
                    </a:cubicBezTo>
                    <a:cubicBezTo>
                      <a:pt x="18" y="12"/>
                      <a:pt x="33" y="18"/>
                      <a:pt x="50" y="18"/>
                    </a:cubicBezTo>
                    <a:cubicBezTo>
                      <a:pt x="66" y="18"/>
                      <a:pt x="81" y="12"/>
                      <a:pt x="93" y="0"/>
                    </a:cubicBezTo>
                    <a:cubicBezTo>
                      <a:pt x="99" y="7"/>
                      <a:pt x="99" y="7"/>
                      <a:pt x="99" y="7"/>
                    </a:cubicBezTo>
                    <a:cubicBezTo>
                      <a:pt x="86" y="20"/>
                      <a:pt x="68" y="27"/>
                      <a:pt x="50" y="27"/>
                    </a:cubicBezTo>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8" name="Freeform 317">
                <a:extLst>
                  <a:ext uri="{FF2B5EF4-FFF2-40B4-BE49-F238E27FC236}">
                    <a16:creationId xmlns:a16="http://schemas.microsoft.com/office/drawing/2014/main" id="{270CB71E-5017-42F2-BF8E-9B94F8775970}"/>
                  </a:ext>
                </a:extLst>
              </p:cNvPr>
              <p:cNvSpPr>
                <a:spLocks/>
              </p:cNvSpPr>
              <p:nvPr/>
            </p:nvSpPr>
            <p:spPr bwMode="auto">
              <a:xfrm>
                <a:off x="5782836" y="4303459"/>
                <a:ext cx="592974" cy="134158"/>
              </a:xfrm>
              <a:custGeom>
                <a:avLst/>
                <a:gdLst>
                  <a:gd name="T0" fmla="*/ 50 w 99"/>
                  <a:gd name="T1" fmla="*/ 23 h 23"/>
                  <a:gd name="T2" fmla="*/ 0 w 99"/>
                  <a:gd name="T3" fmla="*/ 6 h 23"/>
                  <a:gd name="T4" fmla="*/ 6 w 99"/>
                  <a:gd name="T5" fmla="*/ 0 h 23"/>
                  <a:gd name="T6" fmla="*/ 50 w 99"/>
                  <a:gd name="T7" fmla="*/ 14 h 23"/>
                  <a:gd name="T8" fmla="*/ 93 w 99"/>
                  <a:gd name="T9" fmla="*/ 0 h 23"/>
                  <a:gd name="T10" fmla="*/ 99 w 99"/>
                  <a:gd name="T11" fmla="*/ 6 h 23"/>
                  <a:gd name="T12" fmla="*/ 50 w 9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9" h="23">
                    <a:moveTo>
                      <a:pt x="50" y="23"/>
                    </a:moveTo>
                    <a:cubicBezTo>
                      <a:pt x="31" y="23"/>
                      <a:pt x="13" y="20"/>
                      <a:pt x="0" y="6"/>
                    </a:cubicBezTo>
                    <a:cubicBezTo>
                      <a:pt x="6" y="0"/>
                      <a:pt x="6" y="0"/>
                      <a:pt x="6" y="0"/>
                    </a:cubicBezTo>
                    <a:cubicBezTo>
                      <a:pt x="18" y="12"/>
                      <a:pt x="33" y="14"/>
                      <a:pt x="50" y="14"/>
                    </a:cubicBezTo>
                    <a:cubicBezTo>
                      <a:pt x="66" y="14"/>
                      <a:pt x="81" y="12"/>
                      <a:pt x="93" y="0"/>
                    </a:cubicBezTo>
                    <a:cubicBezTo>
                      <a:pt x="99" y="6"/>
                      <a:pt x="99" y="6"/>
                      <a:pt x="99" y="6"/>
                    </a:cubicBezTo>
                    <a:cubicBezTo>
                      <a:pt x="86" y="20"/>
                      <a:pt x="68" y="23"/>
                      <a:pt x="50" y="23"/>
                    </a:cubicBezTo>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90" name="Freeform 319">
                <a:extLst>
                  <a:ext uri="{FF2B5EF4-FFF2-40B4-BE49-F238E27FC236}">
                    <a16:creationId xmlns:a16="http://schemas.microsoft.com/office/drawing/2014/main" id="{93F67BB4-EF6B-4182-84C6-6BFFC50933EB}"/>
                  </a:ext>
                </a:extLst>
              </p:cNvPr>
              <p:cNvSpPr>
                <a:spLocks/>
              </p:cNvSpPr>
              <p:nvPr/>
            </p:nvSpPr>
            <p:spPr bwMode="auto">
              <a:xfrm>
                <a:off x="5972083" y="3915893"/>
                <a:ext cx="214481" cy="193783"/>
              </a:xfrm>
              <a:custGeom>
                <a:avLst/>
                <a:gdLst>
                  <a:gd name="T0" fmla="*/ 33 w 85"/>
                  <a:gd name="T1" fmla="*/ 78 h 78"/>
                  <a:gd name="T2" fmla="*/ 33 w 85"/>
                  <a:gd name="T3" fmla="*/ 40 h 78"/>
                  <a:gd name="T4" fmla="*/ 14 w 85"/>
                  <a:gd name="T5" fmla="*/ 56 h 78"/>
                  <a:gd name="T6" fmla="*/ 0 w 85"/>
                  <a:gd name="T7" fmla="*/ 42 h 78"/>
                  <a:gd name="T8" fmla="*/ 43 w 85"/>
                  <a:gd name="T9" fmla="*/ 0 h 78"/>
                  <a:gd name="T10" fmla="*/ 85 w 85"/>
                  <a:gd name="T11" fmla="*/ 42 h 78"/>
                  <a:gd name="T12" fmla="*/ 71 w 85"/>
                  <a:gd name="T13" fmla="*/ 59 h 78"/>
                  <a:gd name="T14" fmla="*/ 54 w 85"/>
                  <a:gd name="T15" fmla="*/ 40 h 78"/>
                  <a:gd name="T16" fmla="*/ 54 w 85"/>
                  <a:gd name="T17" fmla="*/ 78 h 78"/>
                  <a:gd name="T18" fmla="*/ 33 w 85"/>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78">
                    <a:moveTo>
                      <a:pt x="33" y="78"/>
                    </a:moveTo>
                    <a:lnTo>
                      <a:pt x="33" y="40"/>
                    </a:lnTo>
                    <a:lnTo>
                      <a:pt x="14" y="56"/>
                    </a:lnTo>
                    <a:lnTo>
                      <a:pt x="0" y="42"/>
                    </a:lnTo>
                    <a:lnTo>
                      <a:pt x="43" y="0"/>
                    </a:lnTo>
                    <a:lnTo>
                      <a:pt x="85" y="42"/>
                    </a:lnTo>
                    <a:lnTo>
                      <a:pt x="71" y="59"/>
                    </a:lnTo>
                    <a:lnTo>
                      <a:pt x="54" y="40"/>
                    </a:lnTo>
                    <a:lnTo>
                      <a:pt x="54" y="78"/>
                    </a:lnTo>
                    <a:lnTo>
                      <a:pt x="33" y="78"/>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24" name="TextBox 223">
            <a:extLst>
              <a:ext uri="{FF2B5EF4-FFF2-40B4-BE49-F238E27FC236}">
                <a16:creationId xmlns:a16="http://schemas.microsoft.com/office/drawing/2014/main" id="{4B1789A9-5027-4191-9756-07FF483EAD14}"/>
              </a:ext>
            </a:extLst>
          </p:cNvPr>
          <p:cNvSpPr txBox="1"/>
          <p:nvPr/>
        </p:nvSpPr>
        <p:spPr>
          <a:xfrm>
            <a:off x="5208174" y="4653136"/>
            <a:ext cx="1665514" cy="3429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RESILIENCY</a:t>
            </a:r>
          </a:p>
        </p:txBody>
      </p:sp>
      <p:cxnSp>
        <p:nvCxnSpPr>
          <p:cNvPr id="232" name="Straight Connector 231">
            <a:extLst>
              <a:ext uri="{FF2B5EF4-FFF2-40B4-BE49-F238E27FC236}">
                <a16:creationId xmlns:a16="http://schemas.microsoft.com/office/drawing/2014/main" id="{CE470C83-6374-47A1-896D-9D61D55C9AA0}"/>
              </a:ext>
            </a:extLst>
          </p:cNvPr>
          <p:cNvCxnSpPr>
            <a:cxnSpLocks/>
          </p:cNvCxnSpPr>
          <p:nvPr/>
        </p:nvCxnSpPr>
        <p:spPr>
          <a:xfrm>
            <a:off x="6608813" y="4497601"/>
            <a:ext cx="2076843" cy="0"/>
          </a:xfrm>
          <a:prstGeom prst="line">
            <a:avLst/>
          </a:prstGeom>
          <a:ln w="38100">
            <a:solidFill>
              <a:srgbClr val="DC202E"/>
            </a:solidFill>
            <a:headEnd type="ova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5FA92277-9FD4-46CC-8B3E-E4337D9EDB46}"/>
              </a:ext>
            </a:extLst>
          </p:cNvPr>
          <p:cNvSpPr txBox="1"/>
          <p:nvPr/>
        </p:nvSpPr>
        <p:spPr>
          <a:xfrm>
            <a:off x="8165685" y="4287181"/>
            <a:ext cx="482401" cy="184666"/>
          </a:xfrm>
          <a:prstGeom prst="rect">
            <a:avLst/>
          </a:prstGeom>
          <a:noFill/>
        </p:spPr>
        <p:txBody>
          <a:bodyPr wrap="square" lIns="0" tIns="0" rIns="0" bIns="0" rtlCol="0">
            <a:spAutoFit/>
          </a:bodyPr>
          <a:lstStyle/>
          <a:p>
            <a:pPr algn="ctr"/>
            <a:r>
              <a:rPr lang="en-US" sz="1200">
                <a:solidFill>
                  <a:schemeClr val="accent1"/>
                </a:solidFill>
              </a:rPr>
              <a:t>RISK</a:t>
            </a:r>
          </a:p>
        </p:txBody>
      </p:sp>
      <p:grpSp>
        <p:nvGrpSpPr>
          <p:cNvPr id="26" name="Group 25">
            <a:extLst>
              <a:ext uri="{FF2B5EF4-FFF2-40B4-BE49-F238E27FC236}">
                <a16:creationId xmlns:a16="http://schemas.microsoft.com/office/drawing/2014/main" id="{5274CCD1-49B1-854E-B694-352E12B6CC0D}"/>
              </a:ext>
            </a:extLst>
          </p:cNvPr>
          <p:cNvGrpSpPr/>
          <p:nvPr/>
        </p:nvGrpSpPr>
        <p:grpSpPr>
          <a:xfrm>
            <a:off x="4430897" y="1130520"/>
            <a:ext cx="3403920" cy="2446327"/>
            <a:chOff x="4438783" y="1130520"/>
            <a:chExt cx="3403920" cy="2446327"/>
          </a:xfrm>
        </p:grpSpPr>
        <p:sp>
          <p:nvSpPr>
            <p:cNvPr id="342" name="Freeform 271">
              <a:extLst>
                <a:ext uri="{FF2B5EF4-FFF2-40B4-BE49-F238E27FC236}">
                  <a16:creationId xmlns:a16="http://schemas.microsoft.com/office/drawing/2014/main" id="{F4FF722A-323D-469C-8E98-551B4A1923BC}"/>
                </a:ext>
              </a:extLst>
            </p:cNvPr>
            <p:cNvSpPr>
              <a:spLocks/>
            </p:cNvSpPr>
            <p:nvPr/>
          </p:nvSpPr>
          <p:spPr bwMode="auto">
            <a:xfrm>
              <a:off x="4438783" y="1130520"/>
              <a:ext cx="3403920" cy="2153974"/>
            </a:xfrm>
            <a:custGeom>
              <a:avLst/>
              <a:gdLst>
                <a:gd name="T0" fmla="*/ 235 w 569"/>
                <a:gd name="T1" fmla="*/ 366 h 366"/>
                <a:gd name="T2" fmla="*/ 0 w 569"/>
                <a:gd name="T3" fmla="*/ 130 h 366"/>
                <a:gd name="T4" fmla="*/ 471 w 569"/>
                <a:gd name="T5" fmla="*/ 130 h 366"/>
                <a:gd name="T6" fmla="*/ 569 w 569"/>
                <a:gd name="T7" fmla="*/ 366 h 366"/>
                <a:gd name="T8" fmla="*/ 235 w 569"/>
                <a:gd name="T9" fmla="*/ 366 h 366"/>
              </a:gdLst>
              <a:ahLst/>
              <a:cxnLst>
                <a:cxn ang="0">
                  <a:pos x="T0" y="T1"/>
                </a:cxn>
                <a:cxn ang="0">
                  <a:pos x="T2" y="T3"/>
                </a:cxn>
                <a:cxn ang="0">
                  <a:pos x="T4" y="T5"/>
                </a:cxn>
                <a:cxn ang="0">
                  <a:pos x="T6" y="T7"/>
                </a:cxn>
                <a:cxn ang="0">
                  <a:pos x="T8" y="T9"/>
                </a:cxn>
              </a:cxnLst>
              <a:rect l="0" t="0" r="r" b="b"/>
              <a:pathLst>
                <a:path w="569" h="366">
                  <a:moveTo>
                    <a:pt x="235" y="366"/>
                  </a:moveTo>
                  <a:cubicBezTo>
                    <a:pt x="0" y="130"/>
                    <a:pt x="0" y="130"/>
                    <a:pt x="0" y="130"/>
                  </a:cubicBezTo>
                  <a:cubicBezTo>
                    <a:pt x="130" y="0"/>
                    <a:pt x="341" y="0"/>
                    <a:pt x="471" y="130"/>
                  </a:cubicBezTo>
                  <a:cubicBezTo>
                    <a:pt x="536" y="195"/>
                    <a:pt x="569" y="274"/>
                    <a:pt x="569" y="366"/>
                  </a:cubicBezTo>
                  <a:lnTo>
                    <a:pt x="235" y="366"/>
                  </a:lnTo>
                  <a:close/>
                </a:path>
              </a:pathLst>
            </a:custGeom>
            <a:solidFill>
              <a:srgbClr val="28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Freeform 347">
              <a:extLst>
                <a:ext uri="{FF2B5EF4-FFF2-40B4-BE49-F238E27FC236}">
                  <a16:creationId xmlns:a16="http://schemas.microsoft.com/office/drawing/2014/main" id="{F2540561-DD77-41A4-B640-FFFDE8A2A5A5}"/>
                </a:ext>
              </a:extLst>
            </p:cNvPr>
            <p:cNvSpPr>
              <a:spLocks/>
            </p:cNvSpPr>
            <p:nvPr/>
          </p:nvSpPr>
          <p:spPr bwMode="auto">
            <a:xfrm>
              <a:off x="6744915" y="3276234"/>
              <a:ext cx="353261" cy="300613"/>
            </a:xfrm>
            <a:custGeom>
              <a:avLst/>
              <a:gdLst>
                <a:gd name="T0" fmla="*/ 41 w 59"/>
                <a:gd name="T1" fmla="*/ 0 h 51"/>
                <a:gd name="T2" fmla="*/ 43 w 59"/>
                <a:gd name="T3" fmla="*/ 12 h 51"/>
                <a:gd name="T4" fmla="*/ 50 w 59"/>
                <a:gd name="T5" fmla="*/ 20 h 51"/>
                <a:gd name="T6" fmla="*/ 55 w 59"/>
                <a:gd name="T7" fmla="*/ 27 h 51"/>
                <a:gd name="T8" fmla="*/ 33 w 59"/>
                <a:gd name="T9" fmla="*/ 48 h 51"/>
                <a:gd name="T10" fmla="*/ 11 w 59"/>
                <a:gd name="T11" fmla="*/ 24 h 51"/>
                <a:gd name="T12" fmla="*/ 0 w 59"/>
                <a:gd name="T13" fmla="*/ 0 h 51"/>
                <a:gd name="T14" fmla="*/ 41 w 59"/>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1">
                  <a:moveTo>
                    <a:pt x="41" y="0"/>
                  </a:moveTo>
                  <a:cubicBezTo>
                    <a:pt x="41" y="0"/>
                    <a:pt x="37" y="2"/>
                    <a:pt x="43" y="12"/>
                  </a:cubicBezTo>
                  <a:cubicBezTo>
                    <a:pt x="45" y="14"/>
                    <a:pt x="47" y="17"/>
                    <a:pt x="50" y="20"/>
                  </a:cubicBezTo>
                  <a:cubicBezTo>
                    <a:pt x="52" y="22"/>
                    <a:pt x="54" y="24"/>
                    <a:pt x="55" y="27"/>
                  </a:cubicBezTo>
                  <a:cubicBezTo>
                    <a:pt x="59" y="36"/>
                    <a:pt x="58" y="48"/>
                    <a:pt x="33" y="48"/>
                  </a:cubicBezTo>
                  <a:cubicBezTo>
                    <a:pt x="33" y="48"/>
                    <a:pt x="0" y="51"/>
                    <a:pt x="11" y="24"/>
                  </a:cubicBezTo>
                  <a:cubicBezTo>
                    <a:pt x="11" y="24"/>
                    <a:pt x="29" y="1"/>
                    <a:pt x="0" y="0"/>
                  </a:cubicBezTo>
                  <a:lnTo>
                    <a:pt x="41" y="0"/>
                  </a:lnTo>
                  <a:close/>
                </a:path>
              </a:pathLst>
            </a:custGeom>
            <a:solidFill>
              <a:srgbClr val="28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E24F0D8E-428A-4817-B88E-080461C8562E}"/>
              </a:ext>
            </a:extLst>
          </p:cNvPr>
          <p:cNvSpPr txBox="1"/>
          <p:nvPr/>
        </p:nvSpPr>
        <p:spPr>
          <a:xfrm>
            <a:off x="5699289" y="2556394"/>
            <a:ext cx="1665514" cy="3429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EFFICIENCY</a:t>
            </a:r>
          </a:p>
        </p:txBody>
      </p:sp>
      <p:cxnSp>
        <p:nvCxnSpPr>
          <p:cNvPr id="8" name="Straight Connector 7">
            <a:extLst>
              <a:ext uri="{FF2B5EF4-FFF2-40B4-BE49-F238E27FC236}">
                <a16:creationId xmlns:a16="http://schemas.microsoft.com/office/drawing/2014/main" id="{D9B0C68D-BF70-48FB-9B2C-A2E596421B90}"/>
              </a:ext>
            </a:extLst>
          </p:cNvPr>
          <p:cNvCxnSpPr>
            <a:cxnSpLocks/>
          </p:cNvCxnSpPr>
          <p:nvPr/>
        </p:nvCxnSpPr>
        <p:spPr>
          <a:xfrm>
            <a:off x="6737029" y="2324166"/>
            <a:ext cx="1949771" cy="0"/>
          </a:xfrm>
          <a:prstGeom prst="line">
            <a:avLst/>
          </a:prstGeom>
          <a:ln w="38100">
            <a:solidFill>
              <a:srgbClr val="DC202E"/>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13836D0-A57E-2344-A5AB-EBC76A221817}"/>
              </a:ext>
            </a:extLst>
          </p:cNvPr>
          <p:cNvGrpSpPr/>
          <p:nvPr/>
        </p:nvGrpSpPr>
        <p:grpSpPr>
          <a:xfrm>
            <a:off x="5976667" y="1843547"/>
            <a:ext cx="615684" cy="598741"/>
            <a:chOff x="6106678" y="1843547"/>
            <a:chExt cx="615684" cy="598741"/>
          </a:xfrm>
        </p:grpSpPr>
        <p:sp>
          <p:nvSpPr>
            <p:cNvPr id="345" name="Rectangle 274">
              <a:extLst>
                <a:ext uri="{FF2B5EF4-FFF2-40B4-BE49-F238E27FC236}">
                  <a16:creationId xmlns:a16="http://schemas.microsoft.com/office/drawing/2014/main" id="{91573109-FB9F-47BE-9E72-A30A2A816DB3}"/>
                </a:ext>
              </a:extLst>
            </p:cNvPr>
            <p:cNvSpPr>
              <a:spLocks noChangeArrowheads="1"/>
            </p:cNvSpPr>
            <p:nvPr/>
          </p:nvSpPr>
          <p:spPr bwMode="auto">
            <a:xfrm>
              <a:off x="6106678" y="2154096"/>
              <a:ext cx="113549" cy="288190"/>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6" name="Rectangle 275">
              <a:extLst>
                <a:ext uri="{FF2B5EF4-FFF2-40B4-BE49-F238E27FC236}">
                  <a16:creationId xmlns:a16="http://schemas.microsoft.com/office/drawing/2014/main" id="{12330561-E152-4F56-8BC6-CDA8F83A44B8}"/>
                </a:ext>
              </a:extLst>
            </p:cNvPr>
            <p:cNvSpPr>
              <a:spLocks noChangeArrowheads="1"/>
            </p:cNvSpPr>
            <p:nvPr/>
          </p:nvSpPr>
          <p:spPr bwMode="auto">
            <a:xfrm>
              <a:off x="6275739" y="2096956"/>
              <a:ext cx="113549" cy="345332"/>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7" name="Rectangle 276">
              <a:extLst>
                <a:ext uri="{FF2B5EF4-FFF2-40B4-BE49-F238E27FC236}">
                  <a16:creationId xmlns:a16="http://schemas.microsoft.com/office/drawing/2014/main" id="{55446566-DC93-4EE8-8C53-ACDACE7E2C70}"/>
                </a:ext>
              </a:extLst>
            </p:cNvPr>
            <p:cNvSpPr>
              <a:spLocks noChangeArrowheads="1"/>
            </p:cNvSpPr>
            <p:nvPr/>
          </p:nvSpPr>
          <p:spPr bwMode="auto">
            <a:xfrm>
              <a:off x="6442276" y="2136706"/>
              <a:ext cx="113549" cy="305582"/>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8" name="Rectangle 277">
              <a:extLst>
                <a:ext uri="{FF2B5EF4-FFF2-40B4-BE49-F238E27FC236}">
                  <a16:creationId xmlns:a16="http://schemas.microsoft.com/office/drawing/2014/main" id="{188609E9-17EA-4D11-86AE-B6168DE66D7F}"/>
                </a:ext>
              </a:extLst>
            </p:cNvPr>
            <p:cNvSpPr>
              <a:spLocks noChangeArrowheads="1"/>
            </p:cNvSpPr>
            <p:nvPr/>
          </p:nvSpPr>
          <p:spPr bwMode="auto">
            <a:xfrm>
              <a:off x="6608813" y="2067143"/>
              <a:ext cx="113549" cy="375145"/>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9" name="Freeform 278">
              <a:extLst>
                <a:ext uri="{FF2B5EF4-FFF2-40B4-BE49-F238E27FC236}">
                  <a16:creationId xmlns:a16="http://schemas.microsoft.com/office/drawing/2014/main" id="{4E4797DC-F61D-47D9-A4CE-0B2957844257}"/>
                </a:ext>
              </a:extLst>
            </p:cNvPr>
            <p:cNvSpPr>
              <a:spLocks/>
            </p:cNvSpPr>
            <p:nvPr/>
          </p:nvSpPr>
          <p:spPr bwMode="auto">
            <a:xfrm>
              <a:off x="6172283" y="1908141"/>
              <a:ext cx="466810" cy="141611"/>
            </a:xfrm>
            <a:custGeom>
              <a:avLst/>
              <a:gdLst>
                <a:gd name="T0" fmla="*/ 3 w 185"/>
                <a:gd name="T1" fmla="*/ 57 h 57"/>
                <a:gd name="T2" fmla="*/ 0 w 185"/>
                <a:gd name="T3" fmla="*/ 50 h 57"/>
                <a:gd name="T4" fmla="*/ 64 w 185"/>
                <a:gd name="T5" fmla="*/ 9 h 57"/>
                <a:gd name="T6" fmla="*/ 128 w 185"/>
                <a:gd name="T7" fmla="*/ 40 h 57"/>
                <a:gd name="T8" fmla="*/ 181 w 185"/>
                <a:gd name="T9" fmla="*/ 0 h 57"/>
                <a:gd name="T10" fmla="*/ 185 w 185"/>
                <a:gd name="T11" fmla="*/ 7 h 57"/>
                <a:gd name="T12" fmla="*/ 128 w 185"/>
                <a:gd name="T13" fmla="*/ 50 h 57"/>
                <a:gd name="T14" fmla="*/ 67 w 185"/>
                <a:gd name="T15" fmla="*/ 19 h 57"/>
                <a:gd name="T16" fmla="*/ 3 w 185"/>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57">
                  <a:moveTo>
                    <a:pt x="3" y="57"/>
                  </a:moveTo>
                  <a:lnTo>
                    <a:pt x="0" y="50"/>
                  </a:lnTo>
                  <a:lnTo>
                    <a:pt x="64" y="9"/>
                  </a:lnTo>
                  <a:lnTo>
                    <a:pt x="128" y="40"/>
                  </a:lnTo>
                  <a:lnTo>
                    <a:pt x="181" y="0"/>
                  </a:lnTo>
                  <a:lnTo>
                    <a:pt x="185" y="7"/>
                  </a:lnTo>
                  <a:lnTo>
                    <a:pt x="128" y="50"/>
                  </a:lnTo>
                  <a:lnTo>
                    <a:pt x="67" y="19"/>
                  </a:lnTo>
                  <a:lnTo>
                    <a:pt x="3" y="57"/>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0" name="Oval 279">
              <a:extLst>
                <a:ext uri="{FF2B5EF4-FFF2-40B4-BE49-F238E27FC236}">
                  <a16:creationId xmlns:a16="http://schemas.microsoft.com/office/drawing/2014/main" id="{753EAC75-885B-46F8-8953-43EB1ADE50E4}"/>
                </a:ext>
              </a:extLst>
            </p:cNvPr>
            <p:cNvSpPr>
              <a:spLocks noChangeArrowheads="1"/>
            </p:cNvSpPr>
            <p:nvPr/>
          </p:nvSpPr>
          <p:spPr bwMode="auto">
            <a:xfrm>
              <a:off x="6598720" y="1843547"/>
              <a:ext cx="113549" cy="111799"/>
            </a:xfrm>
            <a:prstGeom prst="ellipse">
              <a:avLst/>
            </a:pr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1" name="Oval 280">
              <a:extLst>
                <a:ext uri="{FF2B5EF4-FFF2-40B4-BE49-F238E27FC236}">
                  <a16:creationId xmlns:a16="http://schemas.microsoft.com/office/drawing/2014/main" id="{0C820FD6-8B86-4420-9F47-E443EC462F83}"/>
                </a:ext>
              </a:extLst>
            </p:cNvPr>
            <p:cNvSpPr>
              <a:spLocks noChangeArrowheads="1"/>
            </p:cNvSpPr>
            <p:nvPr/>
          </p:nvSpPr>
          <p:spPr bwMode="auto">
            <a:xfrm>
              <a:off x="6119295" y="1985157"/>
              <a:ext cx="113549" cy="111799"/>
            </a:xfrm>
            <a:prstGeom prst="ellipse">
              <a:avLst/>
            </a:pr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2" name="Oval 281">
              <a:extLst>
                <a:ext uri="{FF2B5EF4-FFF2-40B4-BE49-F238E27FC236}">
                  <a16:creationId xmlns:a16="http://schemas.microsoft.com/office/drawing/2014/main" id="{8A27C98C-1DE3-489F-A744-59BA218C9285}"/>
                </a:ext>
              </a:extLst>
            </p:cNvPr>
            <p:cNvSpPr>
              <a:spLocks noChangeArrowheads="1"/>
            </p:cNvSpPr>
            <p:nvPr/>
          </p:nvSpPr>
          <p:spPr bwMode="auto">
            <a:xfrm>
              <a:off x="6280785" y="1883297"/>
              <a:ext cx="113549" cy="111799"/>
            </a:xfrm>
            <a:prstGeom prst="ellipse">
              <a:avLst/>
            </a:pr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3" name="Oval 282">
              <a:extLst>
                <a:ext uri="{FF2B5EF4-FFF2-40B4-BE49-F238E27FC236}">
                  <a16:creationId xmlns:a16="http://schemas.microsoft.com/office/drawing/2014/main" id="{3EBACF75-7AB1-40D7-8F0B-F41435034960}"/>
                </a:ext>
              </a:extLst>
            </p:cNvPr>
            <p:cNvSpPr>
              <a:spLocks noChangeArrowheads="1"/>
            </p:cNvSpPr>
            <p:nvPr/>
          </p:nvSpPr>
          <p:spPr bwMode="auto">
            <a:xfrm>
              <a:off x="6442276" y="1947892"/>
              <a:ext cx="113549" cy="111799"/>
            </a:xfrm>
            <a:prstGeom prst="ellipse">
              <a:avLst/>
            </a:pr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D56BA79C-63A9-DA47-A7C6-5E3E431246D1}"/>
              </a:ext>
            </a:extLst>
          </p:cNvPr>
          <p:cNvGrpSpPr/>
          <p:nvPr/>
        </p:nvGrpSpPr>
        <p:grpSpPr>
          <a:xfrm>
            <a:off x="3633930" y="1916832"/>
            <a:ext cx="2182647" cy="2777558"/>
            <a:chOff x="3005809" y="1925531"/>
            <a:chExt cx="2182647" cy="2777558"/>
          </a:xfrm>
        </p:grpSpPr>
        <p:sp>
          <p:nvSpPr>
            <p:cNvPr id="340" name="Freeform 269">
              <a:extLst>
                <a:ext uri="{FF2B5EF4-FFF2-40B4-BE49-F238E27FC236}">
                  <a16:creationId xmlns:a16="http://schemas.microsoft.com/office/drawing/2014/main" id="{24150A35-7498-4BA7-9BA5-1C6C24A3595A}"/>
                </a:ext>
              </a:extLst>
            </p:cNvPr>
            <p:cNvSpPr>
              <a:spLocks/>
            </p:cNvSpPr>
            <p:nvPr/>
          </p:nvSpPr>
          <p:spPr bwMode="auto">
            <a:xfrm>
              <a:off x="3005809" y="1925531"/>
              <a:ext cx="2182647" cy="2777558"/>
            </a:xfrm>
            <a:custGeom>
              <a:avLst/>
              <a:gdLst>
                <a:gd name="T0" fmla="*/ 365 w 365"/>
                <a:gd name="T1" fmla="*/ 236 h 472"/>
                <a:gd name="T2" fmla="*/ 130 w 365"/>
                <a:gd name="T3" fmla="*/ 472 h 472"/>
                <a:gd name="T4" fmla="*/ 130 w 365"/>
                <a:gd name="T5" fmla="*/ 0 h 472"/>
                <a:gd name="T6" fmla="*/ 365 w 365"/>
                <a:gd name="T7" fmla="*/ 236 h 472"/>
              </a:gdLst>
              <a:ahLst/>
              <a:cxnLst>
                <a:cxn ang="0">
                  <a:pos x="T0" y="T1"/>
                </a:cxn>
                <a:cxn ang="0">
                  <a:pos x="T2" y="T3"/>
                </a:cxn>
                <a:cxn ang="0">
                  <a:pos x="T4" y="T5"/>
                </a:cxn>
                <a:cxn ang="0">
                  <a:pos x="T6" y="T7"/>
                </a:cxn>
              </a:cxnLst>
              <a:rect l="0" t="0" r="r" b="b"/>
              <a:pathLst>
                <a:path w="365" h="472">
                  <a:moveTo>
                    <a:pt x="365" y="236"/>
                  </a:moveTo>
                  <a:cubicBezTo>
                    <a:pt x="130" y="472"/>
                    <a:pt x="130" y="472"/>
                    <a:pt x="130" y="472"/>
                  </a:cubicBezTo>
                  <a:cubicBezTo>
                    <a:pt x="0" y="341"/>
                    <a:pt x="0" y="130"/>
                    <a:pt x="130" y="0"/>
                  </a:cubicBezTo>
                  <a:lnTo>
                    <a:pt x="365" y="236"/>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5" name="Freeform 344">
              <a:extLst>
                <a:ext uri="{FF2B5EF4-FFF2-40B4-BE49-F238E27FC236}">
                  <a16:creationId xmlns:a16="http://schemas.microsoft.com/office/drawing/2014/main" id="{84DFEB8D-0927-417F-AE7A-B45DF88F1A91}"/>
                </a:ext>
              </a:extLst>
            </p:cNvPr>
            <p:cNvSpPr>
              <a:spLocks/>
            </p:cNvSpPr>
            <p:nvPr/>
          </p:nvSpPr>
          <p:spPr bwMode="auto">
            <a:xfrm>
              <a:off x="4380609" y="2255957"/>
              <a:ext cx="388587" cy="439739"/>
            </a:xfrm>
            <a:custGeom>
              <a:avLst/>
              <a:gdLst>
                <a:gd name="T0" fmla="*/ 0 w 65"/>
                <a:gd name="T1" fmla="*/ 46 h 75"/>
                <a:gd name="T2" fmla="*/ 6 w 65"/>
                <a:gd name="T3" fmla="*/ 36 h 75"/>
                <a:gd name="T4" fmla="*/ 8 w 65"/>
                <a:gd name="T5" fmla="*/ 26 h 75"/>
                <a:gd name="T6" fmla="*/ 9 w 65"/>
                <a:gd name="T7" fmla="*/ 17 h 75"/>
                <a:gd name="T8" fmla="*/ 39 w 65"/>
                <a:gd name="T9" fmla="*/ 17 h 75"/>
                <a:gd name="T10" fmla="*/ 38 w 65"/>
                <a:gd name="T11" fmla="*/ 50 h 75"/>
                <a:gd name="T12" fmla="*/ 28 w 65"/>
                <a:gd name="T13" fmla="*/ 75 h 75"/>
                <a:gd name="T14" fmla="*/ 0 w 65"/>
                <a:gd name="T15" fmla="*/ 46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75">
                  <a:moveTo>
                    <a:pt x="0" y="46"/>
                  </a:moveTo>
                  <a:cubicBezTo>
                    <a:pt x="0" y="46"/>
                    <a:pt x="4" y="47"/>
                    <a:pt x="6" y="36"/>
                  </a:cubicBezTo>
                  <a:cubicBezTo>
                    <a:pt x="7" y="34"/>
                    <a:pt x="7" y="30"/>
                    <a:pt x="8" y="26"/>
                  </a:cubicBezTo>
                  <a:cubicBezTo>
                    <a:pt x="8" y="23"/>
                    <a:pt x="8" y="20"/>
                    <a:pt x="9" y="17"/>
                  </a:cubicBezTo>
                  <a:cubicBezTo>
                    <a:pt x="13" y="9"/>
                    <a:pt x="22" y="0"/>
                    <a:pt x="39" y="17"/>
                  </a:cubicBezTo>
                  <a:cubicBezTo>
                    <a:pt x="39" y="17"/>
                    <a:pt x="65" y="39"/>
                    <a:pt x="38" y="50"/>
                  </a:cubicBezTo>
                  <a:cubicBezTo>
                    <a:pt x="38" y="50"/>
                    <a:pt x="10" y="54"/>
                    <a:pt x="28" y="75"/>
                  </a:cubicBezTo>
                  <a:lnTo>
                    <a:pt x="0" y="46"/>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3" name="TextBox 222">
            <a:extLst>
              <a:ext uri="{FF2B5EF4-FFF2-40B4-BE49-F238E27FC236}">
                <a16:creationId xmlns:a16="http://schemas.microsoft.com/office/drawing/2014/main" id="{64B5282B-EB9E-46D8-955A-70FF109445DE}"/>
              </a:ext>
            </a:extLst>
          </p:cNvPr>
          <p:cNvSpPr txBox="1"/>
          <p:nvPr/>
        </p:nvSpPr>
        <p:spPr>
          <a:xfrm>
            <a:off x="3900061" y="3251974"/>
            <a:ext cx="2048913" cy="32957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ACCOUNTABILITY</a:t>
            </a:r>
          </a:p>
        </p:txBody>
      </p:sp>
      <p:grpSp>
        <p:nvGrpSpPr>
          <p:cNvPr id="19" name="Group 18">
            <a:extLst>
              <a:ext uri="{FF2B5EF4-FFF2-40B4-BE49-F238E27FC236}">
                <a16:creationId xmlns:a16="http://schemas.microsoft.com/office/drawing/2014/main" id="{B04BAFBE-66A0-7B46-AC85-B8701F88E9E4}"/>
              </a:ext>
            </a:extLst>
          </p:cNvPr>
          <p:cNvGrpSpPr/>
          <p:nvPr/>
        </p:nvGrpSpPr>
        <p:grpSpPr>
          <a:xfrm>
            <a:off x="4464172" y="2626132"/>
            <a:ext cx="537462" cy="563959"/>
            <a:chOff x="4529622" y="2626132"/>
            <a:chExt cx="537462" cy="563959"/>
          </a:xfrm>
        </p:grpSpPr>
        <p:sp>
          <p:nvSpPr>
            <p:cNvPr id="343" name="Freeform 272">
              <a:extLst>
                <a:ext uri="{FF2B5EF4-FFF2-40B4-BE49-F238E27FC236}">
                  <a16:creationId xmlns:a16="http://schemas.microsoft.com/office/drawing/2014/main" id="{2CC47743-A0A0-4667-A9BC-90C3A79EA937}"/>
                </a:ext>
              </a:extLst>
            </p:cNvPr>
            <p:cNvSpPr>
              <a:spLocks noEditPoints="1"/>
            </p:cNvSpPr>
            <p:nvPr/>
          </p:nvSpPr>
          <p:spPr bwMode="auto">
            <a:xfrm>
              <a:off x="4529622" y="2626132"/>
              <a:ext cx="537462" cy="563959"/>
            </a:xfrm>
            <a:custGeom>
              <a:avLst/>
              <a:gdLst>
                <a:gd name="T0" fmla="*/ 45 w 90"/>
                <a:gd name="T1" fmla="*/ 84 h 96"/>
                <a:gd name="T2" fmla="*/ 10 w 90"/>
                <a:gd name="T3" fmla="*/ 25 h 96"/>
                <a:gd name="T4" fmla="*/ 45 w 90"/>
                <a:gd name="T5" fmla="*/ 13 h 96"/>
                <a:gd name="T6" fmla="*/ 79 w 90"/>
                <a:gd name="T7" fmla="*/ 25 h 96"/>
                <a:gd name="T8" fmla="*/ 45 w 90"/>
                <a:gd name="T9" fmla="*/ 84 h 96"/>
                <a:gd name="T10" fmla="*/ 85 w 90"/>
                <a:gd name="T11" fmla="*/ 15 h 96"/>
                <a:gd name="T12" fmla="*/ 48 w 90"/>
                <a:gd name="T13" fmla="*/ 2 h 96"/>
                <a:gd name="T14" fmla="*/ 45 w 90"/>
                <a:gd name="T15" fmla="*/ 0 h 96"/>
                <a:gd name="T16" fmla="*/ 42 w 90"/>
                <a:gd name="T17" fmla="*/ 2 h 96"/>
                <a:gd name="T18" fmla="*/ 5 w 90"/>
                <a:gd name="T19" fmla="*/ 15 h 96"/>
                <a:gd name="T20" fmla="*/ 0 w 90"/>
                <a:gd name="T21" fmla="*/ 15 h 96"/>
                <a:gd name="T22" fmla="*/ 0 w 90"/>
                <a:gd name="T23" fmla="*/ 20 h 96"/>
                <a:gd name="T24" fmla="*/ 42 w 90"/>
                <a:gd name="T25" fmla="*/ 95 h 96"/>
                <a:gd name="T26" fmla="*/ 45 w 90"/>
                <a:gd name="T27" fmla="*/ 96 h 96"/>
                <a:gd name="T28" fmla="*/ 47 w 90"/>
                <a:gd name="T29" fmla="*/ 95 h 96"/>
                <a:gd name="T30" fmla="*/ 90 w 90"/>
                <a:gd name="T31" fmla="*/ 20 h 96"/>
                <a:gd name="T32" fmla="*/ 90 w 90"/>
                <a:gd name="T33" fmla="*/ 15 h 96"/>
                <a:gd name="T34" fmla="*/ 85 w 90"/>
                <a:gd name="T35" fmla="*/ 1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96">
                  <a:moveTo>
                    <a:pt x="45" y="84"/>
                  </a:moveTo>
                  <a:cubicBezTo>
                    <a:pt x="37" y="79"/>
                    <a:pt x="13" y="61"/>
                    <a:pt x="10" y="25"/>
                  </a:cubicBezTo>
                  <a:cubicBezTo>
                    <a:pt x="25" y="24"/>
                    <a:pt x="39" y="16"/>
                    <a:pt x="45" y="13"/>
                  </a:cubicBezTo>
                  <a:cubicBezTo>
                    <a:pt x="51" y="16"/>
                    <a:pt x="65" y="24"/>
                    <a:pt x="79" y="25"/>
                  </a:cubicBezTo>
                  <a:cubicBezTo>
                    <a:pt x="77" y="61"/>
                    <a:pt x="53" y="79"/>
                    <a:pt x="45" y="84"/>
                  </a:cubicBezTo>
                  <a:moveTo>
                    <a:pt x="85" y="15"/>
                  </a:moveTo>
                  <a:cubicBezTo>
                    <a:pt x="68" y="15"/>
                    <a:pt x="48" y="2"/>
                    <a:pt x="48" y="2"/>
                  </a:cubicBezTo>
                  <a:cubicBezTo>
                    <a:pt x="45" y="0"/>
                    <a:pt x="45" y="0"/>
                    <a:pt x="45" y="0"/>
                  </a:cubicBezTo>
                  <a:cubicBezTo>
                    <a:pt x="42" y="2"/>
                    <a:pt x="42" y="2"/>
                    <a:pt x="42" y="2"/>
                  </a:cubicBezTo>
                  <a:cubicBezTo>
                    <a:pt x="42" y="2"/>
                    <a:pt x="22" y="15"/>
                    <a:pt x="5" y="15"/>
                  </a:cubicBezTo>
                  <a:cubicBezTo>
                    <a:pt x="0" y="15"/>
                    <a:pt x="0" y="15"/>
                    <a:pt x="0" y="15"/>
                  </a:cubicBezTo>
                  <a:cubicBezTo>
                    <a:pt x="0" y="20"/>
                    <a:pt x="0" y="20"/>
                    <a:pt x="0" y="20"/>
                  </a:cubicBezTo>
                  <a:cubicBezTo>
                    <a:pt x="0" y="73"/>
                    <a:pt x="41" y="94"/>
                    <a:pt x="42" y="95"/>
                  </a:cubicBezTo>
                  <a:cubicBezTo>
                    <a:pt x="45" y="96"/>
                    <a:pt x="45" y="96"/>
                    <a:pt x="45" y="96"/>
                  </a:cubicBezTo>
                  <a:cubicBezTo>
                    <a:pt x="47" y="95"/>
                    <a:pt x="47" y="95"/>
                    <a:pt x="47" y="95"/>
                  </a:cubicBezTo>
                  <a:cubicBezTo>
                    <a:pt x="49" y="94"/>
                    <a:pt x="90" y="73"/>
                    <a:pt x="90" y="20"/>
                  </a:cubicBezTo>
                  <a:cubicBezTo>
                    <a:pt x="90" y="15"/>
                    <a:pt x="90" y="15"/>
                    <a:pt x="90" y="15"/>
                  </a:cubicBezTo>
                  <a:lnTo>
                    <a:pt x="85" y="15"/>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4" name="Freeform 273">
              <a:extLst>
                <a:ext uri="{FF2B5EF4-FFF2-40B4-BE49-F238E27FC236}">
                  <a16:creationId xmlns:a16="http://schemas.microsoft.com/office/drawing/2014/main" id="{5F9EF440-E1C8-4498-8B2C-1ADF98BA2E26}"/>
                </a:ext>
              </a:extLst>
            </p:cNvPr>
            <p:cNvSpPr>
              <a:spLocks/>
            </p:cNvSpPr>
            <p:nvPr/>
          </p:nvSpPr>
          <p:spPr bwMode="auto">
            <a:xfrm>
              <a:off x="4713821" y="2814946"/>
              <a:ext cx="214481" cy="176393"/>
            </a:xfrm>
            <a:custGeom>
              <a:avLst/>
              <a:gdLst>
                <a:gd name="T0" fmla="*/ 7 w 85"/>
                <a:gd name="T1" fmla="*/ 28 h 71"/>
                <a:gd name="T2" fmla="*/ 0 w 85"/>
                <a:gd name="T3" fmla="*/ 38 h 71"/>
                <a:gd name="T4" fmla="*/ 31 w 85"/>
                <a:gd name="T5" fmla="*/ 71 h 71"/>
                <a:gd name="T6" fmla="*/ 85 w 85"/>
                <a:gd name="T7" fmla="*/ 7 h 71"/>
                <a:gd name="T8" fmla="*/ 76 w 85"/>
                <a:gd name="T9" fmla="*/ 0 h 71"/>
                <a:gd name="T10" fmla="*/ 31 w 85"/>
                <a:gd name="T11" fmla="*/ 52 h 71"/>
                <a:gd name="T12" fmla="*/ 7 w 85"/>
                <a:gd name="T13" fmla="*/ 28 h 71"/>
              </a:gdLst>
              <a:ahLst/>
              <a:cxnLst>
                <a:cxn ang="0">
                  <a:pos x="T0" y="T1"/>
                </a:cxn>
                <a:cxn ang="0">
                  <a:pos x="T2" y="T3"/>
                </a:cxn>
                <a:cxn ang="0">
                  <a:pos x="T4" y="T5"/>
                </a:cxn>
                <a:cxn ang="0">
                  <a:pos x="T6" y="T7"/>
                </a:cxn>
                <a:cxn ang="0">
                  <a:pos x="T8" y="T9"/>
                </a:cxn>
                <a:cxn ang="0">
                  <a:pos x="T10" y="T11"/>
                </a:cxn>
                <a:cxn ang="0">
                  <a:pos x="T12" y="T13"/>
                </a:cxn>
              </a:cxnLst>
              <a:rect l="0" t="0" r="r" b="b"/>
              <a:pathLst>
                <a:path w="85" h="71">
                  <a:moveTo>
                    <a:pt x="7" y="28"/>
                  </a:moveTo>
                  <a:lnTo>
                    <a:pt x="0" y="38"/>
                  </a:lnTo>
                  <a:lnTo>
                    <a:pt x="31" y="71"/>
                  </a:lnTo>
                  <a:lnTo>
                    <a:pt x="85" y="7"/>
                  </a:lnTo>
                  <a:lnTo>
                    <a:pt x="76" y="0"/>
                  </a:lnTo>
                  <a:lnTo>
                    <a:pt x="31" y="52"/>
                  </a:lnTo>
                  <a:lnTo>
                    <a:pt x="7" y="28"/>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234" name="Straight Connector 233">
            <a:extLst>
              <a:ext uri="{FF2B5EF4-FFF2-40B4-BE49-F238E27FC236}">
                <a16:creationId xmlns:a16="http://schemas.microsoft.com/office/drawing/2014/main" id="{1D263E6E-6178-4B92-845E-80A3B67E8D97}"/>
              </a:ext>
            </a:extLst>
          </p:cNvPr>
          <p:cNvCxnSpPr>
            <a:cxnSpLocks/>
          </p:cNvCxnSpPr>
          <p:nvPr/>
        </p:nvCxnSpPr>
        <p:spPr>
          <a:xfrm flipH="1">
            <a:off x="2963871" y="2908617"/>
            <a:ext cx="1308375" cy="0"/>
          </a:xfrm>
          <a:prstGeom prst="line">
            <a:avLst/>
          </a:prstGeom>
          <a:ln w="38100">
            <a:solidFill>
              <a:srgbClr val="DC202E"/>
            </a:solidFill>
            <a:headEnd type="oval"/>
          </a:ln>
        </p:spPr>
        <p:style>
          <a:lnRef idx="1">
            <a:schemeClr val="accent1"/>
          </a:lnRef>
          <a:fillRef idx="0">
            <a:schemeClr val="accent1"/>
          </a:fillRef>
          <a:effectRef idx="0">
            <a:schemeClr val="accent1"/>
          </a:effectRef>
          <a:fontRef idx="minor">
            <a:schemeClr val="tx1"/>
          </a:fontRef>
        </p:style>
      </p:cxnSp>
      <p:sp>
        <p:nvSpPr>
          <p:cNvPr id="419" name="Freeform 348">
            <a:extLst>
              <a:ext uri="{FF2B5EF4-FFF2-40B4-BE49-F238E27FC236}">
                <a16:creationId xmlns:a16="http://schemas.microsoft.com/office/drawing/2014/main" id="{D38881B3-3272-414D-B779-0099B6EF2B83}"/>
              </a:ext>
            </a:extLst>
          </p:cNvPr>
          <p:cNvSpPr>
            <a:spLocks/>
          </p:cNvSpPr>
          <p:nvPr/>
        </p:nvSpPr>
        <p:spPr bwMode="auto">
          <a:xfrm>
            <a:off x="4655688" y="3892208"/>
            <a:ext cx="449146" cy="382597"/>
          </a:xfrm>
          <a:custGeom>
            <a:avLst/>
            <a:gdLst>
              <a:gd name="T0" fmla="*/ 46 w 75"/>
              <a:gd name="T1" fmla="*/ 65 h 65"/>
              <a:gd name="T2" fmla="*/ 36 w 75"/>
              <a:gd name="T3" fmla="*/ 58 h 65"/>
              <a:gd name="T4" fmla="*/ 26 w 75"/>
              <a:gd name="T5" fmla="*/ 57 h 65"/>
              <a:gd name="T6" fmla="*/ 17 w 75"/>
              <a:gd name="T7" fmla="*/ 56 h 65"/>
              <a:gd name="T8" fmla="*/ 17 w 75"/>
              <a:gd name="T9" fmla="*/ 25 h 65"/>
              <a:gd name="T10" fmla="*/ 50 w 75"/>
              <a:gd name="T11" fmla="*/ 27 h 65"/>
              <a:gd name="T12" fmla="*/ 75 w 75"/>
              <a:gd name="T13" fmla="*/ 36 h 65"/>
              <a:gd name="T14" fmla="*/ 46 w 7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5">
                <a:moveTo>
                  <a:pt x="46" y="65"/>
                </a:moveTo>
                <a:cubicBezTo>
                  <a:pt x="46" y="65"/>
                  <a:pt x="48" y="61"/>
                  <a:pt x="36" y="58"/>
                </a:cubicBezTo>
                <a:cubicBezTo>
                  <a:pt x="34" y="58"/>
                  <a:pt x="30" y="57"/>
                  <a:pt x="26" y="57"/>
                </a:cubicBezTo>
                <a:cubicBezTo>
                  <a:pt x="23" y="57"/>
                  <a:pt x="21" y="57"/>
                  <a:pt x="17" y="56"/>
                </a:cubicBezTo>
                <a:cubicBezTo>
                  <a:pt x="9" y="52"/>
                  <a:pt x="0" y="43"/>
                  <a:pt x="17" y="25"/>
                </a:cubicBezTo>
                <a:cubicBezTo>
                  <a:pt x="17" y="25"/>
                  <a:pt x="39" y="0"/>
                  <a:pt x="50" y="27"/>
                </a:cubicBezTo>
                <a:cubicBezTo>
                  <a:pt x="50" y="27"/>
                  <a:pt x="54" y="55"/>
                  <a:pt x="75" y="36"/>
                </a:cubicBezTo>
                <a:lnTo>
                  <a:pt x="46" y="6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Title 3">
            <a:extLst>
              <a:ext uri="{FF2B5EF4-FFF2-40B4-BE49-F238E27FC236}">
                <a16:creationId xmlns:a16="http://schemas.microsoft.com/office/drawing/2014/main" id="{4B8F8C64-91F2-2449-9420-5EF384EC9F7E}"/>
              </a:ext>
            </a:extLst>
          </p:cNvPr>
          <p:cNvSpPr txBox="1">
            <a:spLocks/>
          </p:cNvSpPr>
          <p:nvPr/>
        </p:nvSpPr>
        <p:spPr>
          <a:xfrm>
            <a:off x="495300" y="147672"/>
            <a:ext cx="11201401"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br>
              <a:rPr lang="en-US">
                <a:solidFill>
                  <a:schemeClr val="accent1"/>
                </a:solidFill>
              </a:rPr>
            </a:br>
            <a:r>
              <a:rPr lang="en-US"/>
              <a:t>SOLUTIONS</a:t>
            </a:r>
            <a:br>
              <a:rPr lang="en-US" sz="2400"/>
            </a:br>
            <a:endParaRPr lang="en-US" sz="2400"/>
          </a:p>
        </p:txBody>
      </p:sp>
    </p:spTree>
    <p:extLst>
      <p:ext uri="{BB962C8B-B14F-4D97-AF65-F5344CB8AC3E}">
        <p14:creationId xmlns:p14="http://schemas.microsoft.com/office/powerpoint/2010/main" val="4882367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3000"/>
                                        <p:tgtEl>
                                          <p:spTgt spid="25"/>
                                        </p:tgtEl>
                                      </p:cBhvr>
                                    </p:animEffect>
                                  </p:childTnLst>
                                </p:cTn>
                              </p:par>
                            </p:childTnLst>
                          </p:cTn>
                        </p:par>
                        <p:par>
                          <p:cTn id="8" fill="hold">
                            <p:stCondLst>
                              <p:cond delay="3000"/>
                            </p:stCondLst>
                            <p:childTnLst>
                              <p:par>
                                <p:cTn id="9" presetID="3"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3500"/>
                            </p:stCondLst>
                            <p:childTnLst>
                              <p:par>
                                <p:cTn id="13" presetID="14" presetClass="entr" presetSubtype="10" fill="hold" grpId="0" nodeType="afterEffect">
                                  <p:stCondLst>
                                    <p:cond delay="0"/>
                                  </p:stCondLst>
                                  <p:childTnLst>
                                    <p:set>
                                      <p:cBhvr>
                                        <p:cTn id="14" dur="1" fill="hold">
                                          <p:stCondLst>
                                            <p:cond delay="0"/>
                                          </p:stCondLst>
                                        </p:cTn>
                                        <p:tgtEl>
                                          <p:spTgt spid="223"/>
                                        </p:tgtEl>
                                        <p:attrNameLst>
                                          <p:attrName>style.visibility</p:attrName>
                                        </p:attrNameLst>
                                      </p:cBhvr>
                                      <p:to>
                                        <p:strVal val="visible"/>
                                      </p:to>
                                    </p:set>
                                    <p:animEffect transition="in" filter="randombar(horizontal)">
                                      <p:cBhvr>
                                        <p:cTn id="15" dur="500"/>
                                        <p:tgtEl>
                                          <p:spTgt spid="223"/>
                                        </p:tgtEl>
                                      </p:cBhvr>
                                    </p:animEffect>
                                  </p:childTnLst>
                                </p:cTn>
                              </p:par>
                            </p:childTnLst>
                          </p:cTn>
                        </p:par>
                        <p:par>
                          <p:cTn id="16" fill="hold">
                            <p:stCondLst>
                              <p:cond delay="4000"/>
                            </p:stCondLst>
                            <p:childTnLst>
                              <p:par>
                                <p:cTn id="17" presetID="1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p:tgtEl>
                                          <p:spTgt spid="9"/>
                                        </p:tgtEl>
                                        <p:attrNameLst>
                                          <p:attrName>ppt_y</p:attrName>
                                        </p:attrNameLst>
                                      </p:cBhvr>
                                      <p:tavLst>
                                        <p:tav tm="0">
                                          <p:val>
                                            <p:strVal val="#ppt_y+#ppt_h*1.125000"/>
                                          </p:val>
                                        </p:tav>
                                        <p:tav tm="100000">
                                          <p:val>
                                            <p:strVal val="#ppt_y"/>
                                          </p:val>
                                        </p:tav>
                                      </p:tavLst>
                                    </p:anim>
                                    <p:animEffect transition="in" filter="wipe(up)">
                                      <p:cBhvr>
                                        <p:cTn id="20" dur="1000"/>
                                        <p:tgtEl>
                                          <p:spTgt spid="9"/>
                                        </p:tgtEl>
                                      </p:cBhvr>
                                    </p:animEffect>
                                  </p:childTnLst>
                                </p:cTn>
                              </p:par>
                            </p:childTnLst>
                          </p:cTn>
                        </p:par>
                        <p:par>
                          <p:cTn id="21" fill="hold">
                            <p:stCondLst>
                              <p:cond delay="5000"/>
                            </p:stCondLst>
                            <p:childTnLst>
                              <p:par>
                                <p:cTn id="22" presetID="1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p:tgtEl>
                                          <p:spTgt spid="7"/>
                                        </p:tgtEl>
                                        <p:attrNameLst>
                                          <p:attrName>ppt_y</p:attrName>
                                        </p:attrNameLst>
                                      </p:cBhvr>
                                      <p:tavLst>
                                        <p:tav tm="0">
                                          <p:val>
                                            <p:strVal val="#ppt_y+#ppt_h*1.125000"/>
                                          </p:val>
                                        </p:tav>
                                        <p:tav tm="100000">
                                          <p:val>
                                            <p:strVal val="#ppt_y"/>
                                          </p:val>
                                        </p:tav>
                                      </p:tavLst>
                                    </p:anim>
                                    <p:animEffect transition="in" filter="wipe(up)">
                                      <p:cBhvr>
                                        <p:cTn id="25" dur="1000"/>
                                        <p:tgtEl>
                                          <p:spTgt spid="7"/>
                                        </p:tgtEl>
                                      </p:cBhvr>
                                    </p:animEffect>
                                  </p:childTnLst>
                                </p:cTn>
                              </p:par>
                            </p:childTnLst>
                          </p:cTn>
                        </p:par>
                        <p:par>
                          <p:cTn id="26" fill="hold">
                            <p:stCondLst>
                              <p:cond delay="6000"/>
                            </p:stCondLst>
                            <p:childTnLst>
                              <p:par>
                                <p:cTn id="27" presetID="1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p:tgtEl>
                                          <p:spTgt spid="4"/>
                                        </p:tgtEl>
                                        <p:attrNameLst>
                                          <p:attrName>ppt_y</p:attrName>
                                        </p:attrNameLst>
                                      </p:cBhvr>
                                      <p:tavLst>
                                        <p:tav tm="0">
                                          <p:val>
                                            <p:strVal val="#ppt_y+#ppt_h*1.125000"/>
                                          </p:val>
                                        </p:tav>
                                        <p:tav tm="100000">
                                          <p:val>
                                            <p:strVal val="#ppt_y"/>
                                          </p:val>
                                        </p:tav>
                                      </p:tavLst>
                                    </p:anim>
                                    <p:animEffect transition="in" filter="wipe(up)">
                                      <p:cBhvr>
                                        <p:cTn id="30" dur="1000"/>
                                        <p:tgtEl>
                                          <p:spTgt spid="4"/>
                                        </p:tgtEl>
                                      </p:cBhvr>
                                    </p:animEffect>
                                  </p:childTnLst>
                                </p:cTn>
                              </p:par>
                            </p:childTnLst>
                          </p:cTn>
                        </p:par>
                        <p:par>
                          <p:cTn id="31" fill="hold">
                            <p:stCondLst>
                              <p:cond delay="7000"/>
                            </p:stCondLst>
                            <p:childTnLst>
                              <p:par>
                                <p:cTn id="32" presetID="22" presetClass="entr" presetSubtype="4" fill="hold" nodeType="afterEffect">
                                  <p:stCondLst>
                                    <p:cond delay="0"/>
                                  </p:stCondLst>
                                  <p:childTnLst>
                                    <p:set>
                                      <p:cBhvr>
                                        <p:cTn id="33" dur="1" fill="hold">
                                          <p:stCondLst>
                                            <p:cond delay="0"/>
                                          </p:stCondLst>
                                        </p:cTn>
                                        <p:tgtEl>
                                          <p:spTgt spid="237"/>
                                        </p:tgtEl>
                                        <p:attrNameLst>
                                          <p:attrName>style.visibility</p:attrName>
                                        </p:attrNameLst>
                                      </p:cBhvr>
                                      <p:to>
                                        <p:strVal val="visible"/>
                                      </p:to>
                                    </p:set>
                                    <p:animEffect transition="in" filter="wipe(down)">
                                      <p:cBhvr>
                                        <p:cTn id="34" dur="500"/>
                                        <p:tgtEl>
                                          <p:spTgt spid="237"/>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234"/>
                                        </p:tgtEl>
                                        <p:attrNameLst>
                                          <p:attrName>style.visibility</p:attrName>
                                        </p:attrNameLst>
                                      </p:cBhvr>
                                      <p:to>
                                        <p:strVal val="visible"/>
                                      </p:to>
                                    </p:set>
                                    <p:animEffect transition="in" filter="wipe(left)">
                                      <p:cBhvr>
                                        <p:cTn id="38" dur="500"/>
                                        <p:tgtEl>
                                          <p:spTgt spid="234"/>
                                        </p:tgtEl>
                                      </p:cBhvr>
                                    </p:animEffect>
                                  </p:childTnLst>
                                </p:cTn>
                              </p:par>
                            </p:childTnLst>
                          </p:cTn>
                        </p:par>
                        <p:par>
                          <p:cTn id="39" fill="hold">
                            <p:stCondLst>
                              <p:cond delay="8000"/>
                            </p:stCondLst>
                            <p:childTnLst>
                              <p:par>
                                <p:cTn id="40" presetID="14" presetClass="entr" presetSubtype="1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par>
                          <p:cTn id="43" fill="hold">
                            <p:stCondLst>
                              <p:cond delay="8500"/>
                            </p:stCondLst>
                            <p:childTnLst>
                              <p:par>
                                <p:cTn id="44" presetID="14" presetClass="entr" presetSubtype="1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3000"/>
                                        <p:tgtEl>
                                          <p:spTgt spid="26"/>
                                        </p:tgtEl>
                                      </p:cBhvr>
                                    </p:animEffect>
                                  </p:childTnLst>
                                </p:cTn>
                              </p:par>
                            </p:childTnLst>
                          </p:cTn>
                        </p:par>
                        <p:par>
                          <p:cTn id="47" fill="hold">
                            <p:stCondLst>
                              <p:cond delay="11500"/>
                            </p:stCondLst>
                            <p:childTnLst>
                              <p:par>
                                <p:cTn id="48" presetID="3" presetClass="entr" presetSubtype="1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childTnLst>
                          </p:cTn>
                        </p:par>
                        <p:par>
                          <p:cTn id="51" fill="hold">
                            <p:stCondLst>
                              <p:cond delay="12000"/>
                            </p:stCondLst>
                            <p:childTnLst>
                              <p:par>
                                <p:cTn id="52" presetID="14" presetClass="entr" presetSubtype="1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500"/>
                                        <p:tgtEl>
                                          <p:spTgt spid="6"/>
                                        </p:tgtEl>
                                      </p:cBhvr>
                                    </p:animEffect>
                                  </p:childTnLst>
                                </p:cTn>
                              </p:par>
                            </p:childTnLst>
                          </p:cTn>
                        </p:par>
                        <p:par>
                          <p:cTn id="55" fill="hold">
                            <p:stCondLst>
                              <p:cond delay="12500"/>
                            </p:stCondLst>
                            <p:childTnLst>
                              <p:par>
                                <p:cTn id="56" presetID="12" presetClass="entr" presetSubtype="1"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1000"/>
                                        <p:tgtEl>
                                          <p:spTgt spid="16"/>
                                        </p:tgtEl>
                                        <p:attrNameLst>
                                          <p:attrName>ppt_y</p:attrName>
                                        </p:attrNameLst>
                                      </p:cBhvr>
                                      <p:tavLst>
                                        <p:tav tm="0">
                                          <p:val>
                                            <p:strVal val="#ppt_y-#ppt_h*1.125000"/>
                                          </p:val>
                                        </p:tav>
                                        <p:tav tm="100000">
                                          <p:val>
                                            <p:strVal val="#ppt_y"/>
                                          </p:val>
                                        </p:tav>
                                      </p:tavLst>
                                    </p:anim>
                                    <p:animEffect transition="in" filter="wipe(down)">
                                      <p:cBhvr>
                                        <p:cTn id="59" dur="1000"/>
                                        <p:tgtEl>
                                          <p:spTgt spid="16"/>
                                        </p:tgtEl>
                                      </p:cBhvr>
                                    </p:animEffect>
                                  </p:childTnLst>
                                </p:cTn>
                              </p:par>
                            </p:childTnLst>
                          </p:cTn>
                        </p:par>
                        <p:par>
                          <p:cTn id="60" fill="hold">
                            <p:stCondLst>
                              <p:cond delay="13500"/>
                            </p:stCondLst>
                            <p:childTnLst>
                              <p:par>
                                <p:cTn id="61" presetID="12" presetClass="entr" presetSubtype="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1000"/>
                                        <p:tgtEl>
                                          <p:spTgt spid="17"/>
                                        </p:tgtEl>
                                        <p:attrNameLst>
                                          <p:attrName>ppt_y</p:attrName>
                                        </p:attrNameLst>
                                      </p:cBhvr>
                                      <p:tavLst>
                                        <p:tav tm="0">
                                          <p:val>
                                            <p:strVal val="#ppt_y-#ppt_h*1.125000"/>
                                          </p:val>
                                        </p:tav>
                                        <p:tav tm="100000">
                                          <p:val>
                                            <p:strVal val="#ppt_y"/>
                                          </p:val>
                                        </p:tav>
                                      </p:tavLst>
                                    </p:anim>
                                    <p:animEffect transition="in" filter="wipe(down)">
                                      <p:cBhvr>
                                        <p:cTn id="64" dur="1000"/>
                                        <p:tgtEl>
                                          <p:spTgt spid="17"/>
                                        </p:tgtEl>
                                      </p:cBhvr>
                                    </p:animEffect>
                                  </p:childTnLst>
                                </p:cTn>
                              </p:par>
                            </p:childTnLst>
                          </p:cTn>
                        </p:par>
                        <p:par>
                          <p:cTn id="65" fill="hold">
                            <p:stCondLst>
                              <p:cond delay="14500"/>
                            </p:stCondLst>
                            <p:childTnLst>
                              <p:par>
                                <p:cTn id="66" presetID="12" presetClass="entr" presetSubtype="1"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1000"/>
                                        <p:tgtEl>
                                          <p:spTgt spid="18"/>
                                        </p:tgtEl>
                                        <p:attrNameLst>
                                          <p:attrName>ppt_y</p:attrName>
                                        </p:attrNameLst>
                                      </p:cBhvr>
                                      <p:tavLst>
                                        <p:tav tm="0">
                                          <p:val>
                                            <p:strVal val="#ppt_y-#ppt_h*1.125000"/>
                                          </p:val>
                                        </p:tav>
                                        <p:tav tm="100000">
                                          <p:val>
                                            <p:strVal val="#ppt_y"/>
                                          </p:val>
                                        </p:tav>
                                      </p:tavLst>
                                    </p:anim>
                                    <p:animEffect transition="in" filter="wipe(down)">
                                      <p:cBhvr>
                                        <p:cTn id="69" dur="1000"/>
                                        <p:tgtEl>
                                          <p:spTgt spid="18"/>
                                        </p:tgtEl>
                                      </p:cBhvr>
                                    </p:animEffect>
                                  </p:childTnLst>
                                </p:cTn>
                              </p:par>
                            </p:childTnLst>
                          </p:cTn>
                        </p:par>
                        <p:par>
                          <p:cTn id="70" fill="hold">
                            <p:stCondLst>
                              <p:cond delay="15500"/>
                            </p:stCondLst>
                            <p:childTnLst>
                              <p:par>
                                <p:cTn id="71" presetID="22" presetClass="entr" presetSubtype="1" fill="hold" nodeType="afterEffect">
                                  <p:stCondLst>
                                    <p:cond delay="0"/>
                                  </p:stCondLst>
                                  <p:childTnLst>
                                    <p:set>
                                      <p:cBhvr>
                                        <p:cTn id="72" dur="1" fill="hold">
                                          <p:stCondLst>
                                            <p:cond delay="0"/>
                                          </p:stCondLst>
                                        </p:cTn>
                                        <p:tgtEl>
                                          <p:spTgt spid="229"/>
                                        </p:tgtEl>
                                        <p:attrNameLst>
                                          <p:attrName>style.visibility</p:attrName>
                                        </p:attrNameLst>
                                      </p:cBhvr>
                                      <p:to>
                                        <p:strVal val="visible"/>
                                      </p:to>
                                    </p:set>
                                    <p:animEffect transition="in" filter="wipe(up)">
                                      <p:cBhvr>
                                        <p:cTn id="73" dur="500"/>
                                        <p:tgtEl>
                                          <p:spTgt spid="229"/>
                                        </p:tgtEl>
                                      </p:cBhvr>
                                    </p:animEffect>
                                  </p:childTnLst>
                                </p:cTn>
                              </p:par>
                            </p:childTnLst>
                          </p:cTn>
                        </p:par>
                        <p:par>
                          <p:cTn id="74" fill="hold">
                            <p:stCondLst>
                              <p:cond delay="16000"/>
                            </p:stCondLst>
                            <p:childTnLst>
                              <p:par>
                                <p:cTn id="75" presetID="22" presetClass="entr" presetSubtype="2"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right)">
                                      <p:cBhvr>
                                        <p:cTn id="77" dur="500"/>
                                        <p:tgtEl>
                                          <p:spTgt spid="8"/>
                                        </p:tgtEl>
                                      </p:cBhvr>
                                    </p:animEffect>
                                  </p:childTnLst>
                                </p:cTn>
                              </p:par>
                            </p:childTnLst>
                          </p:cTn>
                        </p:par>
                        <p:par>
                          <p:cTn id="78" fill="hold">
                            <p:stCondLst>
                              <p:cond delay="16500"/>
                            </p:stCondLst>
                            <p:childTnLst>
                              <p:par>
                                <p:cTn id="79" presetID="14" presetClass="entr" presetSubtype="10" fill="hold" grpId="0" nodeType="afterEffect">
                                  <p:stCondLst>
                                    <p:cond delay="0"/>
                                  </p:stCondLst>
                                  <p:childTnLst>
                                    <p:set>
                                      <p:cBhvr>
                                        <p:cTn id="80" dur="1" fill="hold">
                                          <p:stCondLst>
                                            <p:cond delay="0"/>
                                          </p:stCondLst>
                                        </p:cTn>
                                        <p:tgtEl>
                                          <p:spTgt spid="142"/>
                                        </p:tgtEl>
                                        <p:attrNameLst>
                                          <p:attrName>style.visibility</p:attrName>
                                        </p:attrNameLst>
                                      </p:cBhvr>
                                      <p:to>
                                        <p:strVal val="visible"/>
                                      </p:to>
                                    </p:set>
                                    <p:animEffect transition="in" filter="randombar(horizontal)">
                                      <p:cBhvr>
                                        <p:cTn id="81" dur="500"/>
                                        <p:tgtEl>
                                          <p:spTgt spid="142"/>
                                        </p:tgtEl>
                                      </p:cBhvr>
                                    </p:animEffect>
                                  </p:childTnLst>
                                </p:cTn>
                              </p:par>
                            </p:childTnLst>
                          </p:cTn>
                        </p:par>
                        <p:par>
                          <p:cTn id="82" fill="hold">
                            <p:stCondLst>
                              <p:cond delay="17000"/>
                            </p:stCondLst>
                            <p:childTnLst>
                              <p:par>
                                <p:cTn id="83" presetID="14" presetClass="entr" presetSubtype="10" fill="hold" grpId="0" nodeType="afterEffect">
                                  <p:stCondLst>
                                    <p:cond delay="0"/>
                                  </p:stCondLst>
                                  <p:childTnLst>
                                    <p:set>
                                      <p:cBhvr>
                                        <p:cTn id="84" dur="1" fill="hold">
                                          <p:stCondLst>
                                            <p:cond delay="0"/>
                                          </p:stCondLst>
                                        </p:cTn>
                                        <p:tgtEl>
                                          <p:spTgt spid="341"/>
                                        </p:tgtEl>
                                        <p:attrNameLst>
                                          <p:attrName>style.visibility</p:attrName>
                                        </p:attrNameLst>
                                      </p:cBhvr>
                                      <p:to>
                                        <p:strVal val="visible"/>
                                      </p:to>
                                    </p:set>
                                    <p:animEffect transition="in" filter="randombar(horizontal)">
                                      <p:cBhvr>
                                        <p:cTn id="85" dur="3000"/>
                                        <p:tgtEl>
                                          <p:spTgt spid="341"/>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19"/>
                                        </p:tgtEl>
                                        <p:attrNameLst>
                                          <p:attrName>style.visibility</p:attrName>
                                        </p:attrNameLst>
                                      </p:cBhvr>
                                      <p:to>
                                        <p:strVal val="visible"/>
                                      </p:to>
                                    </p:set>
                                    <p:animEffect transition="in" filter="randombar(horizontal)">
                                      <p:cBhvr>
                                        <p:cTn id="88" dur="3000"/>
                                        <p:tgtEl>
                                          <p:spTgt spid="419"/>
                                        </p:tgtEl>
                                      </p:cBhvr>
                                    </p:animEffect>
                                  </p:childTnLst>
                                </p:cTn>
                              </p:par>
                            </p:childTnLst>
                          </p:cTn>
                        </p:par>
                        <p:par>
                          <p:cTn id="89" fill="hold">
                            <p:stCondLst>
                              <p:cond delay="20000"/>
                            </p:stCondLst>
                            <p:childTnLst>
                              <p:par>
                                <p:cTn id="90" presetID="3" presetClass="entr" presetSubtype="1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linds(horizontal)">
                                      <p:cBhvr>
                                        <p:cTn id="92" dur="500"/>
                                        <p:tgtEl>
                                          <p:spTgt spid="24"/>
                                        </p:tgtEl>
                                      </p:cBhvr>
                                    </p:animEffect>
                                  </p:childTnLst>
                                </p:cTn>
                              </p:par>
                            </p:childTnLst>
                          </p:cTn>
                        </p:par>
                        <p:par>
                          <p:cTn id="93" fill="hold">
                            <p:stCondLst>
                              <p:cond delay="20500"/>
                            </p:stCondLst>
                            <p:childTnLst>
                              <p:par>
                                <p:cTn id="94" presetID="14" presetClass="entr" presetSubtype="10" fill="hold" grpId="0" nodeType="afterEffect">
                                  <p:stCondLst>
                                    <p:cond delay="0"/>
                                  </p:stCondLst>
                                  <p:childTnLst>
                                    <p:set>
                                      <p:cBhvr>
                                        <p:cTn id="95" dur="1" fill="hold">
                                          <p:stCondLst>
                                            <p:cond delay="0"/>
                                          </p:stCondLst>
                                        </p:cTn>
                                        <p:tgtEl>
                                          <p:spTgt spid="224"/>
                                        </p:tgtEl>
                                        <p:attrNameLst>
                                          <p:attrName>style.visibility</p:attrName>
                                        </p:attrNameLst>
                                      </p:cBhvr>
                                      <p:to>
                                        <p:strVal val="visible"/>
                                      </p:to>
                                    </p:set>
                                    <p:animEffect transition="in" filter="randombar(horizontal)">
                                      <p:cBhvr>
                                        <p:cTn id="96" dur="500"/>
                                        <p:tgtEl>
                                          <p:spTgt spid="224"/>
                                        </p:tgtEl>
                                      </p:cBhvr>
                                    </p:animEffect>
                                  </p:childTnLst>
                                </p:cTn>
                              </p:par>
                            </p:childTnLst>
                          </p:cTn>
                        </p:par>
                        <p:par>
                          <p:cTn id="97" fill="hold">
                            <p:stCondLst>
                              <p:cond delay="21000"/>
                            </p:stCondLst>
                            <p:childTnLst>
                              <p:par>
                                <p:cTn id="98" presetID="12" presetClass="entr" presetSubtype="4" fill="hold" nodeType="after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additive="base">
                                        <p:cTn id="100" dur="500"/>
                                        <p:tgtEl>
                                          <p:spTgt spid="14"/>
                                        </p:tgtEl>
                                        <p:attrNameLst>
                                          <p:attrName>ppt_y</p:attrName>
                                        </p:attrNameLst>
                                      </p:cBhvr>
                                      <p:tavLst>
                                        <p:tav tm="0">
                                          <p:val>
                                            <p:strVal val="#ppt_y+#ppt_h*1.125000"/>
                                          </p:val>
                                        </p:tav>
                                        <p:tav tm="100000">
                                          <p:val>
                                            <p:strVal val="#ppt_y"/>
                                          </p:val>
                                        </p:tav>
                                      </p:tavLst>
                                    </p:anim>
                                    <p:animEffect transition="in" filter="wipe(up)">
                                      <p:cBhvr>
                                        <p:cTn id="101" dur="500"/>
                                        <p:tgtEl>
                                          <p:spTgt spid="14"/>
                                        </p:tgtEl>
                                      </p:cBhvr>
                                    </p:animEffect>
                                  </p:childTnLst>
                                </p:cTn>
                              </p:par>
                            </p:childTnLst>
                          </p:cTn>
                        </p:par>
                        <p:par>
                          <p:cTn id="102" fill="hold">
                            <p:stCondLst>
                              <p:cond delay="21500"/>
                            </p:stCondLst>
                            <p:childTnLst>
                              <p:par>
                                <p:cTn id="103" presetID="12" presetClass="entr" presetSubtype="4" fill="hold" nodeType="after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additive="base">
                                        <p:cTn id="105" dur="500"/>
                                        <p:tgtEl>
                                          <p:spTgt spid="13"/>
                                        </p:tgtEl>
                                        <p:attrNameLst>
                                          <p:attrName>ppt_y</p:attrName>
                                        </p:attrNameLst>
                                      </p:cBhvr>
                                      <p:tavLst>
                                        <p:tav tm="0">
                                          <p:val>
                                            <p:strVal val="#ppt_y+#ppt_h*1.125000"/>
                                          </p:val>
                                        </p:tav>
                                        <p:tav tm="100000">
                                          <p:val>
                                            <p:strVal val="#ppt_y"/>
                                          </p:val>
                                        </p:tav>
                                      </p:tavLst>
                                    </p:anim>
                                    <p:animEffect transition="in" filter="wipe(up)">
                                      <p:cBhvr>
                                        <p:cTn id="106" dur="500"/>
                                        <p:tgtEl>
                                          <p:spTgt spid="13"/>
                                        </p:tgtEl>
                                      </p:cBhvr>
                                    </p:animEffect>
                                  </p:childTnLst>
                                </p:cTn>
                              </p:par>
                            </p:childTnLst>
                          </p:cTn>
                        </p:par>
                        <p:par>
                          <p:cTn id="107" fill="hold">
                            <p:stCondLst>
                              <p:cond delay="22000"/>
                            </p:stCondLst>
                            <p:childTnLst>
                              <p:par>
                                <p:cTn id="108" presetID="12" presetClass="entr" presetSubtype="4" fill="hold" nodeType="afterEffect">
                                  <p:stCondLst>
                                    <p:cond delay="0"/>
                                  </p:stCondLst>
                                  <p:childTnLst>
                                    <p:set>
                                      <p:cBhvr>
                                        <p:cTn id="109" dur="1" fill="hold">
                                          <p:stCondLst>
                                            <p:cond delay="0"/>
                                          </p:stCondLst>
                                        </p:cTn>
                                        <p:tgtEl>
                                          <p:spTgt spid="15"/>
                                        </p:tgtEl>
                                        <p:attrNameLst>
                                          <p:attrName>style.visibility</p:attrName>
                                        </p:attrNameLst>
                                      </p:cBhvr>
                                      <p:to>
                                        <p:strVal val="visible"/>
                                      </p:to>
                                    </p:set>
                                    <p:anim calcmode="lin" valueType="num">
                                      <p:cBhvr additive="base">
                                        <p:cTn id="110" dur="500"/>
                                        <p:tgtEl>
                                          <p:spTgt spid="15"/>
                                        </p:tgtEl>
                                        <p:attrNameLst>
                                          <p:attrName>ppt_y</p:attrName>
                                        </p:attrNameLst>
                                      </p:cBhvr>
                                      <p:tavLst>
                                        <p:tav tm="0">
                                          <p:val>
                                            <p:strVal val="#ppt_y+#ppt_h*1.125000"/>
                                          </p:val>
                                        </p:tav>
                                        <p:tav tm="100000">
                                          <p:val>
                                            <p:strVal val="#ppt_y"/>
                                          </p:val>
                                        </p:tav>
                                      </p:tavLst>
                                    </p:anim>
                                    <p:animEffect transition="in" filter="wipe(up)">
                                      <p:cBhvr>
                                        <p:cTn id="111" dur="500"/>
                                        <p:tgtEl>
                                          <p:spTgt spid="15"/>
                                        </p:tgtEl>
                                      </p:cBhvr>
                                    </p:animEffect>
                                  </p:childTnLst>
                                </p:cTn>
                              </p:par>
                            </p:childTnLst>
                          </p:cTn>
                        </p:par>
                        <p:par>
                          <p:cTn id="112" fill="hold">
                            <p:stCondLst>
                              <p:cond delay="22500"/>
                            </p:stCondLst>
                            <p:childTnLst>
                              <p:par>
                                <p:cTn id="113" presetID="22" presetClass="entr" presetSubtype="4" fill="hold" nodeType="afterEffect">
                                  <p:stCondLst>
                                    <p:cond delay="0"/>
                                  </p:stCondLst>
                                  <p:childTnLst>
                                    <p:set>
                                      <p:cBhvr>
                                        <p:cTn id="114" dur="1" fill="hold">
                                          <p:stCondLst>
                                            <p:cond delay="0"/>
                                          </p:stCondLst>
                                        </p:cTn>
                                        <p:tgtEl>
                                          <p:spTgt spid="233"/>
                                        </p:tgtEl>
                                        <p:attrNameLst>
                                          <p:attrName>style.visibility</p:attrName>
                                        </p:attrNameLst>
                                      </p:cBhvr>
                                      <p:to>
                                        <p:strVal val="visible"/>
                                      </p:to>
                                    </p:set>
                                    <p:animEffect transition="in" filter="wipe(down)">
                                      <p:cBhvr>
                                        <p:cTn id="115" dur="500"/>
                                        <p:tgtEl>
                                          <p:spTgt spid="233"/>
                                        </p:tgtEl>
                                      </p:cBhvr>
                                    </p:animEffect>
                                  </p:childTnLst>
                                </p:cTn>
                              </p:par>
                            </p:childTnLst>
                          </p:cTn>
                        </p:par>
                        <p:par>
                          <p:cTn id="116" fill="hold">
                            <p:stCondLst>
                              <p:cond delay="23000"/>
                            </p:stCondLst>
                            <p:childTnLst>
                              <p:par>
                                <p:cTn id="117" presetID="22" presetClass="entr" presetSubtype="2" fill="hold" nodeType="afterEffect">
                                  <p:stCondLst>
                                    <p:cond delay="0"/>
                                  </p:stCondLst>
                                  <p:childTnLst>
                                    <p:set>
                                      <p:cBhvr>
                                        <p:cTn id="118" dur="1" fill="hold">
                                          <p:stCondLst>
                                            <p:cond delay="0"/>
                                          </p:stCondLst>
                                        </p:cTn>
                                        <p:tgtEl>
                                          <p:spTgt spid="232"/>
                                        </p:tgtEl>
                                        <p:attrNameLst>
                                          <p:attrName>style.visibility</p:attrName>
                                        </p:attrNameLst>
                                      </p:cBhvr>
                                      <p:to>
                                        <p:strVal val="visible"/>
                                      </p:to>
                                    </p:set>
                                    <p:animEffect transition="in" filter="wipe(right)">
                                      <p:cBhvr>
                                        <p:cTn id="119" dur="500"/>
                                        <p:tgtEl>
                                          <p:spTgt spid="232"/>
                                        </p:tgtEl>
                                      </p:cBhvr>
                                    </p:animEffect>
                                  </p:childTnLst>
                                </p:cTn>
                              </p:par>
                            </p:childTnLst>
                          </p:cTn>
                        </p:par>
                        <p:par>
                          <p:cTn id="120" fill="hold">
                            <p:stCondLst>
                              <p:cond delay="23500"/>
                            </p:stCondLst>
                            <p:childTnLst>
                              <p:par>
                                <p:cTn id="121" presetID="14" presetClass="entr" presetSubtype="10" fill="hold" grpId="0" nodeType="afterEffect">
                                  <p:stCondLst>
                                    <p:cond delay="0"/>
                                  </p:stCondLst>
                                  <p:childTnLst>
                                    <p:set>
                                      <p:cBhvr>
                                        <p:cTn id="122" dur="1" fill="hold">
                                          <p:stCondLst>
                                            <p:cond delay="0"/>
                                          </p:stCondLst>
                                        </p:cTn>
                                        <p:tgtEl>
                                          <p:spTgt spid="143"/>
                                        </p:tgtEl>
                                        <p:attrNameLst>
                                          <p:attrName>style.visibility</p:attrName>
                                        </p:attrNameLst>
                                      </p:cBhvr>
                                      <p:to>
                                        <p:strVal val="visible"/>
                                      </p:to>
                                    </p:set>
                                    <p:animEffect transition="in" filter="randombar(horizontal)">
                                      <p:cBhvr>
                                        <p:cTn id="12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2" grpId="0"/>
      <p:bldP spid="341" grpId="0" animBg="1"/>
      <p:bldP spid="224" grpId="0"/>
      <p:bldP spid="143" grpId="0"/>
      <p:bldP spid="6" grpId="0"/>
      <p:bldP spid="223" grpId="0"/>
      <p:bldP spid="4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3FA1B17-1B94-7740-873C-DF0CBDA6BB9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21" name="Titel 1">
            <a:extLst>
              <a:ext uri="{FF2B5EF4-FFF2-40B4-BE49-F238E27FC236}">
                <a16:creationId xmlns:a16="http://schemas.microsoft.com/office/drawing/2014/main" id="{BE46FC9C-3D9E-AE49-AABF-BF21A3DC3172}"/>
              </a:ext>
            </a:extLst>
          </p:cNvPr>
          <p:cNvSpPr txBox="1">
            <a:spLocks/>
          </p:cNvSpPr>
          <p:nvPr/>
        </p:nvSpPr>
        <p:spPr>
          <a:xfrm>
            <a:off x="389828" y="178871"/>
            <a:ext cx="72031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Managed services FOR</a:t>
            </a:r>
          </a:p>
          <a:p>
            <a:pPr>
              <a:lnSpc>
                <a:spcPts val="3000"/>
              </a:lnSpc>
            </a:pPr>
            <a:r>
              <a:rPr lang="en-GB" spc="-150"/>
              <a:t>Small and medium buildings</a:t>
            </a:r>
          </a:p>
        </p:txBody>
      </p:sp>
      <p:sp>
        <p:nvSpPr>
          <p:cNvPr id="23" name="Rectangle 22">
            <a:extLst>
              <a:ext uri="{FF2B5EF4-FFF2-40B4-BE49-F238E27FC236}">
                <a16:creationId xmlns:a16="http://schemas.microsoft.com/office/drawing/2014/main" id="{0DC40D2D-07AD-8E47-B6E1-AA4AC042DFAB}"/>
              </a:ext>
            </a:extLst>
          </p:cNvPr>
          <p:cNvSpPr/>
          <p:nvPr/>
        </p:nvSpPr>
        <p:spPr>
          <a:xfrm>
            <a:off x="389829" y="1293227"/>
            <a:ext cx="4039989" cy="2462213"/>
          </a:xfrm>
          <a:prstGeom prst="rect">
            <a:avLst/>
          </a:prstGeom>
        </p:spPr>
        <p:txBody>
          <a:bodyPr wrap="square">
            <a:spAutoFit/>
          </a:bodyPr>
          <a:lstStyle/>
          <a:p>
            <a:r>
              <a:rPr lang="en-GB" sz="2200">
                <a:solidFill>
                  <a:srgbClr val="303030"/>
                </a:solidFill>
                <a:latin typeface="Arial" panose="020B0604020202020204" pitchFamily="34" charset="0"/>
                <a:cs typeface="Arial" panose="020B0604020202020204" pitchFamily="34" charset="0"/>
              </a:rPr>
              <a:t>Designed specifically to meet the needs of Facility Managers of small to medium multi-site buildings, our managed service gives you total control of your estate no matter the location or challenge. </a:t>
            </a:r>
          </a:p>
        </p:txBody>
      </p:sp>
      <p:sp>
        <p:nvSpPr>
          <p:cNvPr id="25" name="TextBox 24">
            <a:extLst>
              <a:ext uri="{FF2B5EF4-FFF2-40B4-BE49-F238E27FC236}">
                <a16:creationId xmlns:a16="http://schemas.microsoft.com/office/drawing/2014/main" id="{D7D9CBB5-FFEB-F846-9153-DBF4B1142CB7}"/>
              </a:ext>
            </a:extLst>
          </p:cNvPr>
          <p:cNvSpPr txBox="1"/>
          <p:nvPr/>
        </p:nvSpPr>
        <p:spPr>
          <a:xfrm>
            <a:off x="4839549" y="2213582"/>
            <a:ext cx="2002420" cy="2299323"/>
          </a:xfrm>
          <a:prstGeom prst="rect">
            <a:avLst/>
          </a:prstGeom>
          <a:noFill/>
        </p:spPr>
        <p:txBody>
          <a:bodyPr wrap="square" lIns="0" tIns="0" rIns="0" bIns="0" rtlCol="0">
            <a:noAutofit/>
          </a:bodyPr>
          <a:lstStyle/>
          <a:p>
            <a:r>
              <a:rPr lang="en-GB" sz="1400" dirty="0">
                <a:solidFill>
                  <a:srgbClr val="303030"/>
                </a:solidFill>
                <a:latin typeface="Arial" panose="020B0604020202020204" pitchFamily="34" charset="0"/>
                <a:cs typeface="Arial" panose="020B0604020202020204" pitchFamily="34" charset="0"/>
              </a:rPr>
              <a:t>Centralized monitoring of critical building services will optimize your operation and </a:t>
            </a:r>
            <a:r>
              <a:rPr lang="en-GB" sz="1400" dirty="0">
                <a:solidFill>
                  <a:srgbClr val="303030"/>
                </a:solidFill>
                <a:latin typeface="+mj-lt"/>
                <a:cs typeface="Arial" panose="020B0604020202020204" pitchFamily="34" charset="0"/>
              </a:rPr>
              <a:t>REDUCE OVERHEADS</a:t>
            </a:r>
            <a:r>
              <a:rPr lang="en-GB" sz="1400" dirty="0">
                <a:solidFill>
                  <a:srgbClr val="303030"/>
                </a:solidFill>
                <a:latin typeface="Arial" panose="020B0604020202020204" pitchFamily="34" charset="0"/>
                <a:cs typeface="Arial" panose="020B0604020202020204" pitchFamily="34" charset="0"/>
              </a:rPr>
              <a:t>, enabling you to make informed decisions on real data so that you can concentrate on delivering business critical activity. </a:t>
            </a:r>
          </a:p>
          <a:p>
            <a:endParaRPr lang="en-GB" sz="1400" dirty="0">
              <a:solidFill>
                <a:srgbClr val="303030"/>
              </a:solidFill>
              <a:latin typeface="Arial" panose="020B0604020202020204" pitchFamily="34" charset="0"/>
              <a:cs typeface="Arial" panose="020B0604020202020204" pitchFamily="34" charset="0"/>
            </a:endParaRPr>
          </a:p>
          <a:p>
            <a:pPr algn="l"/>
            <a:endParaRPr lang="en-US" sz="1400" dirty="0"/>
          </a:p>
        </p:txBody>
      </p:sp>
      <p:sp>
        <p:nvSpPr>
          <p:cNvPr id="26" name="TextBox 25">
            <a:extLst>
              <a:ext uri="{FF2B5EF4-FFF2-40B4-BE49-F238E27FC236}">
                <a16:creationId xmlns:a16="http://schemas.microsoft.com/office/drawing/2014/main" id="{49EBE1C4-C871-8140-AC9F-772654B18864}"/>
              </a:ext>
            </a:extLst>
          </p:cNvPr>
          <p:cNvSpPr txBox="1"/>
          <p:nvPr/>
        </p:nvSpPr>
        <p:spPr>
          <a:xfrm>
            <a:off x="7517963" y="2213582"/>
            <a:ext cx="1909823" cy="2461369"/>
          </a:xfrm>
          <a:prstGeom prst="rect">
            <a:avLst/>
          </a:prstGeom>
          <a:noFill/>
        </p:spPr>
        <p:txBody>
          <a:bodyPr wrap="square" lIns="0" tIns="0" rIns="0" bIns="0" rtlCol="0">
            <a:noAutofit/>
          </a:bodyPr>
          <a:lstStyle/>
          <a:p>
            <a:r>
              <a:rPr lang="en-GB" sz="1400" dirty="0">
                <a:solidFill>
                  <a:srgbClr val="303030"/>
                </a:solidFill>
                <a:latin typeface="+mj-lt"/>
                <a:cs typeface="Arial" panose="020B0604020202020204" pitchFamily="34" charset="0"/>
              </a:rPr>
              <a:t>BE EMPOWERED </a:t>
            </a:r>
            <a:br>
              <a:rPr lang="en-GB" sz="1400" dirty="0">
                <a:solidFill>
                  <a:srgbClr val="303030"/>
                </a:solidFill>
                <a:latin typeface="+mj-lt"/>
                <a:cs typeface="Arial" panose="020B0604020202020204" pitchFamily="34" charset="0"/>
              </a:rPr>
            </a:br>
            <a:r>
              <a:rPr lang="en-GB" sz="1400" dirty="0">
                <a:solidFill>
                  <a:srgbClr val="303030"/>
                </a:solidFill>
                <a:latin typeface="Arial" panose="020B0604020202020204" pitchFamily="34" charset="0"/>
                <a:cs typeface="Arial" panose="020B0604020202020204" pitchFamily="34" charset="0"/>
              </a:rPr>
              <a:t>by accessing data and insights across your whole portfolio through our intuitive dashboard that is simple to use and is accessible on any mobile device. </a:t>
            </a:r>
          </a:p>
          <a:p>
            <a:pPr algn="l"/>
            <a:endParaRPr lang="en-US" sz="1400" dirty="0"/>
          </a:p>
        </p:txBody>
      </p:sp>
      <p:sp>
        <p:nvSpPr>
          <p:cNvPr id="27" name="TextBox 26">
            <a:extLst>
              <a:ext uri="{FF2B5EF4-FFF2-40B4-BE49-F238E27FC236}">
                <a16:creationId xmlns:a16="http://schemas.microsoft.com/office/drawing/2014/main" id="{477F03CB-4380-E542-BAB6-3E74B681C093}"/>
              </a:ext>
            </a:extLst>
          </p:cNvPr>
          <p:cNvSpPr txBox="1"/>
          <p:nvPr/>
        </p:nvSpPr>
        <p:spPr>
          <a:xfrm>
            <a:off x="9989829" y="2213582"/>
            <a:ext cx="1702159" cy="2588214"/>
          </a:xfrm>
          <a:prstGeom prst="rect">
            <a:avLst/>
          </a:prstGeom>
          <a:noFill/>
        </p:spPr>
        <p:txBody>
          <a:bodyPr wrap="square" lIns="0" tIns="0" rIns="0" bIns="0" rtlCol="0">
            <a:noAutofit/>
          </a:bodyPr>
          <a:lstStyle/>
          <a:p>
            <a:r>
              <a:rPr lang="en-GB" sz="1400">
                <a:solidFill>
                  <a:srgbClr val="303030"/>
                </a:solidFill>
                <a:latin typeface="Arial" panose="020B0604020202020204" pitchFamily="34" charset="0"/>
                <a:cs typeface="Arial" panose="020B0604020202020204" pitchFamily="34" charset="0"/>
              </a:rPr>
              <a:t>Our innovative subscription based model provides true flexibility and scalability, giving you </a:t>
            </a:r>
            <a:r>
              <a:rPr lang="en-GB" sz="1400">
                <a:latin typeface="+mj-lt"/>
                <a:cs typeface="Arial" panose="020B0604020202020204" pitchFamily="34" charset="0"/>
              </a:rPr>
              <a:t>TOTAL CONTROL OF COSTS</a:t>
            </a:r>
            <a:r>
              <a:rPr lang="en-GB" sz="1400">
                <a:solidFill>
                  <a:srgbClr val="303030"/>
                </a:solidFill>
                <a:latin typeface="Arial" panose="020B0604020202020204" pitchFamily="34" charset="0"/>
                <a:cs typeface="Arial" panose="020B0604020202020204" pitchFamily="34" charset="0"/>
              </a:rPr>
              <a:t>.</a:t>
            </a:r>
          </a:p>
          <a:p>
            <a:endParaRPr lang="en-GB" sz="1400">
              <a:solidFill>
                <a:srgbClr val="303030"/>
              </a:solidFill>
              <a:latin typeface="Arial" panose="020B0604020202020204" pitchFamily="34" charset="0"/>
              <a:cs typeface="Arial" panose="020B0604020202020204" pitchFamily="34" charset="0"/>
            </a:endParaRPr>
          </a:p>
          <a:p>
            <a:endParaRPr lang="en-GB" sz="1400">
              <a:solidFill>
                <a:srgbClr val="30303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503B56DB-D80E-AA4A-A645-72CCF93AAB8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439237" y="1003898"/>
            <a:ext cx="1209684" cy="1209684"/>
          </a:xfrm>
          <a:prstGeom prst="rect">
            <a:avLst/>
          </a:prstGeom>
        </p:spPr>
      </p:pic>
      <p:pic>
        <p:nvPicPr>
          <p:cNvPr id="29" name="Picture 28">
            <a:extLst>
              <a:ext uri="{FF2B5EF4-FFF2-40B4-BE49-F238E27FC236}">
                <a16:creationId xmlns:a16="http://schemas.microsoft.com/office/drawing/2014/main" id="{350ABA30-B4CB-504E-A97A-23A45C0D5A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9871" y="1003898"/>
            <a:ext cx="1209684" cy="1209684"/>
          </a:xfrm>
          <a:prstGeom prst="rect">
            <a:avLst/>
          </a:prstGeom>
        </p:spPr>
      </p:pic>
      <p:pic>
        <p:nvPicPr>
          <p:cNvPr id="30" name="Picture 29">
            <a:extLst>
              <a:ext uri="{FF2B5EF4-FFF2-40B4-BE49-F238E27FC236}">
                <a16:creationId xmlns:a16="http://schemas.microsoft.com/office/drawing/2014/main" id="{65D2873C-9F4C-3C4E-A88F-178829613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90619" y="1117455"/>
            <a:ext cx="1003434" cy="1003434"/>
          </a:xfrm>
          <a:prstGeom prst="rect">
            <a:avLst/>
          </a:prstGeom>
        </p:spPr>
      </p:pic>
      <p:cxnSp>
        <p:nvCxnSpPr>
          <p:cNvPr id="31" name="Straight Connector 30">
            <a:extLst>
              <a:ext uri="{FF2B5EF4-FFF2-40B4-BE49-F238E27FC236}">
                <a16:creationId xmlns:a16="http://schemas.microsoft.com/office/drawing/2014/main" id="{5453337A-5920-4C4F-A27D-4BDE706A78C2}"/>
              </a:ext>
            </a:extLst>
          </p:cNvPr>
          <p:cNvCxnSpPr/>
          <p:nvPr/>
        </p:nvCxnSpPr>
        <p:spPr>
          <a:xfrm>
            <a:off x="7143750" y="1193006"/>
            <a:ext cx="0" cy="348194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E4A6DA-4B18-D048-A4F2-F312D54110FE}"/>
              </a:ext>
            </a:extLst>
          </p:cNvPr>
          <p:cNvCxnSpPr/>
          <p:nvPr/>
        </p:nvCxnSpPr>
        <p:spPr>
          <a:xfrm>
            <a:off x="9629775" y="1193006"/>
            <a:ext cx="0" cy="348194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752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54E274-889E-AC4B-8B6C-5C8584B63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18" name="Rectangle 17">
            <a:hlinkClick r:id="rId4" action="ppaction://hlinksldjump"/>
            <a:hlinkHover r:id="rId4"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900C3531-CA82-1449-9EA3-78368D1E11FC}"/>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FOOD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RETAIL</a:t>
            </a:r>
          </a:p>
          <a:p>
            <a:endParaRPr lang="en-GB" sz="1200" b="1">
              <a:latin typeface="Arial Black" panose="020B0604020202020204" pitchFamily="34" charset="0"/>
              <a:cs typeface="Arial Black" panose="020B0604020202020204" pitchFamily="34" charset="0"/>
            </a:endParaRPr>
          </a:p>
        </p:txBody>
      </p:sp>
      <p:sp>
        <p:nvSpPr>
          <p:cNvPr id="32" name="TextBox 31">
            <a:extLst>
              <a:ext uri="{FF2B5EF4-FFF2-40B4-BE49-F238E27FC236}">
                <a16:creationId xmlns:a16="http://schemas.microsoft.com/office/drawing/2014/main" id="{0323E86E-4856-0F46-94A0-9896279D0AC0}"/>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QUICK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SERVICE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RESTAURANTS</a:t>
            </a:r>
          </a:p>
        </p:txBody>
      </p:sp>
      <p:sp>
        <p:nvSpPr>
          <p:cNvPr id="34" name="TextBox 33">
            <a:extLst>
              <a:ext uri="{FF2B5EF4-FFF2-40B4-BE49-F238E27FC236}">
                <a16:creationId xmlns:a16="http://schemas.microsoft.com/office/drawing/2014/main" id="{3C3616A9-0C1A-D449-B230-8AE9E39951A6}"/>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SMALL AND MEDIUM COMMERCIAL</a:t>
            </a:r>
          </a:p>
        </p:txBody>
      </p:sp>
      <p:sp>
        <p:nvSpPr>
          <p:cNvPr id="37" name="TextBox 36">
            <a:extLst>
              <a:ext uri="{FF2B5EF4-FFF2-40B4-BE49-F238E27FC236}">
                <a16:creationId xmlns:a16="http://schemas.microsoft.com/office/drawing/2014/main" id="{3E8C87FE-2A33-F34C-997B-10AD7283040E}"/>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NON-FOOD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RETAIL</a:t>
            </a: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60" name="TextBox 59">
            <a:extLst>
              <a:ext uri="{FF2B5EF4-FFF2-40B4-BE49-F238E27FC236}">
                <a16:creationId xmlns:a16="http://schemas.microsoft.com/office/drawing/2014/main" id="{7B349C22-5FCF-42E6-A09D-938899F80B5A}"/>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LIGHT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MEDICAL</a:t>
            </a:r>
          </a:p>
        </p:txBody>
      </p:sp>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pic>
        <p:nvPicPr>
          <p:cNvPr id="8" name="Picture 7">
            <a:extLst>
              <a:ext uri="{FF2B5EF4-FFF2-40B4-BE49-F238E27FC236}">
                <a16:creationId xmlns:a16="http://schemas.microsoft.com/office/drawing/2014/main" id="{C6B81C80-D959-574B-9E04-6CF4E3DE5A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10234" y="4799340"/>
            <a:ext cx="830396" cy="1234061"/>
          </a:xfrm>
          <a:prstGeom prst="rect">
            <a:avLst/>
          </a:prstGeom>
        </p:spPr>
      </p:pic>
      <p:pic>
        <p:nvPicPr>
          <p:cNvPr id="10" name="Picture 9">
            <a:extLst>
              <a:ext uri="{FF2B5EF4-FFF2-40B4-BE49-F238E27FC236}">
                <a16:creationId xmlns:a16="http://schemas.microsoft.com/office/drawing/2014/main" id="{C19D54F8-7B93-F746-9331-6941125492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71839" y="2509154"/>
            <a:ext cx="830396" cy="1234061"/>
          </a:xfrm>
          <a:prstGeom prst="rect">
            <a:avLst/>
          </a:prstGeom>
        </p:spPr>
      </p:pic>
      <p:pic>
        <p:nvPicPr>
          <p:cNvPr id="12" name="Picture 11">
            <a:extLst>
              <a:ext uri="{FF2B5EF4-FFF2-40B4-BE49-F238E27FC236}">
                <a16:creationId xmlns:a16="http://schemas.microsoft.com/office/drawing/2014/main" id="{4A98A797-71F0-8E4B-A9D6-D9E6BA6B9F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87124" y="4797152"/>
            <a:ext cx="830396" cy="1234061"/>
          </a:xfrm>
          <a:prstGeom prst="rect">
            <a:avLst/>
          </a:prstGeom>
        </p:spPr>
      </p:pic>
      <p:pic>
        <p:nvPicPr>
          <p:cNvPr id="15" name="Picture 14">
            <a:extLst>
              <a:ext uri="{FF2B5EF4-FFF2-40B4-BE49-F238E27FC236}">
                <a16:creationId xmlns:a16="http://schemas.microsoft.com/office/drawing/2014/main" id="{8928C5D0-AD87-A643-8CBE-A709537FE4D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3111" y="3645024"/>
            <a:ext cx="830396" cy="1234061"/>
          </a:xfrm>
          <a:prstGeom prst="rect">
            <a:avLst/>
          </a:prstGeom>
        </p:spPr>
      </p:pic>
      <p:pic>
        <p:nvPicPr>
          <p:cNvPr id="17" name="Picture 16">
            <a:extLst>
              <a:ext uri="{FF2B5EF4-FFF2-40B4-BE49-F238E27FC236}">
                <a16:creationId xmlns:a16="http://schemas.microsoft.com/office/drawing/2014/main" id="{777278FD-39FE-384D-90E5-D021AFDCFB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73111" y="4800038"/>
            <a:ext cx="830396" cy="1234061"/>
          </a:xfrm>
          <a:prstGeom prst="rect">
            <a:avLst/>
          </a:prstGeom>
        </p:spPr>
      </p:pic>
      <p:sp>
        <p:nvSpPr>
          <p:cNvPr id="62" name="Rectangle 61">
            <a:hlinkClick r:id="rId12"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12"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3"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4"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hlinkClick r:id="rId15" action="ppaction://hlinksldjump"/>
            <a:extLst>
              <a:ext uri="{FF2B5EF4-FFF2-40B4-BE49-F238E27FC236}">
                <a16:creationId xmlns:a16="http://schemas.microsoft.com/office/drawing/2014/main" id="{BAB8123F-CB23-754B-81E2-2351537CC5C5}"/>
              </a:ext>
            </a:extLst>
          </p:cNvPr>
          <p:cNvSpPr/>
          <p:nvPr/>
        </p:nvSpPr>
        <p:spPr>
          <a:xfrm>
            <a:off x="12412664" y="3138798"/>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64F9BBCA-7E91-2D43-87F9-DD4CDD618D44}"/>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BUILDING MANAGEMENT SIMPLIFIED</a:t>
            </a:r>
          </a:p>
        </p:txBody>
      </p:sp>
      <p:pic>
        <p:nvPicPr>
          <p:cNvPr id="39" name="Picture 38">
            <a:extLst>
              <a:ext uri="{FF2B5EF4-FFF2-40B4-BE49-F238E27FC236}">
                <a16:creationId xmlns:a16="http://schemas.microsoft.com/office/drawing/2014/main" id="{1BBB4445-E5DE-3D44-9A11-BFD5C79C41A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9471839" y="1232142"/>
            <a:ext cx="830396" cy="1234060"/>
          </a:xfrm>
          <a:prstGeom prst="rect">
            <a:avLst/>
          </a:prstGeom>
        </p:spPr>
      </p:pic>
      <p:sp>
        <p:nvSpPr>
          <p:cNvPr id="42" name="Rectangle 41">
            <a:hlinkClick r:id="rId17"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149627F1-428A-8A41-9511-D5D13C8B2C9C}"/>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MANAGED SERVICES</a:t>
            </a:r>
          </a:p>
        </p:txBody>
      </p:sp>
      <p:pic>
        <p:nvPicPr>
          <p:cNvPr id="44" name="Picture 43">
            <a:extLst>
              <a:ext uri="{FF2B5EF4-FFF2-40B4-BE49-F238E27FC236}">
                <a16:creationId xmlns:a16="http://schemas.microsoft.com/office/drawing/2014/main" id="{0AA493A3-D701-DC42-904F-63358986C06C}"/>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441798" y="4804204"/>
            <a:ext cx="830396" cy="1234060"/>
          </a:xfrm>
          <a:prstGeom prst="rect">
            <a:avLst/>
          </a:prstGeom>
        </p:spPr>
      </p:pic>
      <p:sp>
        <p:nvSpPr>
          <p:cNvPr id="61" name="Rectangle 60">
            <a:hlinkClick r:id="rId13"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tangle 66">
            <a:hlinkClick r:id="rId12" action="ppaction://hlinksldjump"/>
            <a:extLst>
              <a:ext uri="{FF2B5EF4-FFF2-40B4-BE49-F238E27FC236}">
                <a16:creationId xmlns:a16="http://schemas.microsoft.com/office/drawing/2014/main" id="{9713A6F4-9A5B-D944-B684-0FBA8D46E1A0}"/>
              </a:ext>
            </a:extLst>
          </p:cNvPr>
          <p:cNvSpPr/>
          <p:nvPr/>
        </p:nvSpPr>
        <p:spPr>
          <a:xfrm>
            <a:off x="500479" y="5071919"/>
            <a:ext cx="1790495"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a:hlinkClick r:id="rId14" action="ppaction://hlinksldjump"/>
            <a:extLst>
              <a:ext uri="{FF2B5EF4-FFF2-40B4-BE49-F238E27FC236}">
                <a16:creationId xmlns:a16="http://schemas.microsoft.com/office/drawing/2014/main" id="{C873E80B-E415-1146-BCAA-0B2D1D9A65CC}"/>
              </a:ext>
            </a:extLst>
          </p:cNvPr>
          <p:cNvSpPr/>
          <p:nvPr/>
        </p:nvSpPr>
        <p:spPr>
          <a:xfrm>
            <a:off x="4935751" y="5057182"/>
            <a:ext cx="1790495"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a:hlinkClick r:id="rId13" action="ppaction://hlinksldjump"/>
            <a:extLst>
              <a:ext uri="{FF2B5EF4-FFF2-40B4-BE49-F238E27FC236}">
                <a16:creationId xmlns:a16="http://schemas.microsoft.com/office/drawing/2014/main" id="{CB1DE43D-F37D-E947-85EC-45C5077B5C01}"/>
              </a:ext>
            </a:extLst>
          </p:cNvPr>
          <p:cNvSpPr/>
          <p:nvPr/>
        </p:nvSpPr>
        <p:spPr>
          <a:xfrm>
            <a:off x="2756510" y="5057182"/>
            <a:ext cx="1790495"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a:hlinkClick r:id="rId15" action="ppaction://hlinksldjump"/>
            <a:extLst>
              <a:ext uri="{FF2B5EF4-FFF2-40B4-BE49-F238E27FC236}">
                <a16:creationId xmlns:a16="http://schemas.microsoft.com/office/drawing/2014/main" id="{BB4CD9E6-6C5B-BB4A-9310-B4BFB8C09D26}"/>
              </a:ext>
            </a:extLst>
          </p:cNvPr>
          <p:cNvSpPr/>
          <p:nvPr/>
        </p:nvSpPr>
        <p:spPr>
          <a:xfrm>
            <a:off x="9503572" y="1490828"/>
            <a:ext cx="2165402"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70">
            <a:hlinkClick r:id="rId19" action="ppaction://hlinksldjump"/>
            <a:extLst>
              <a:ext uri="{FF2B5EF4-FFF2-40B4-BE49-F238E27FC236}">
                <a16:creationId xmlns:a16="http://schemas.microsoft.com/office/drawing/2014/main" id="{AE3F9F46-D2FA-6B44-BFB9-117C242BC15C}"/>
              </a:ext>
            </a:extLst>
          </p:cNvPr>
          <p:cNvSpPr/>
          <p:nvPr/>
        </p:nvSpPr>
        <p:spPr>
          <a:xfrm>
            <a:off x="9498498" y="2764935"/>
            <a:ext cx="2165402"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Rectangle 71">
            <a:hlinkClick r:id="rId20" action="ppaction://hlinksldjump"/>
            <a:extLst>
              <a:ext uri="{FF2B5EF4-FFF2-40B4-BE49-F238E27FC236}">
                <a16:creationId xmlns:a16="http://schemas.microsoft.com/office/drawing/2014/main" id="{A2007243-FEDB-314C-9948-CF2259B4A780}"/>
              </a:ext>
            </a:extLst>
          </p:cNvPr>
          <p:cNvSpPr/>
          <p:nvPr/>
        </p:nvSpPr>
        <p:spPr>
          <a:xfrm>
            <a:off x="9498498" y="3906527"/>
            <a:ext cx="2165402"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ectangle 72">
            <a:hlinkClick r:id="rId21" action="ppaction://hlinksldjump"/>
            <a:extLst>
              <a:ext uri="{FF2B5EF4-FFF2-40B4-BE49-F238E27FC236}">
                <a16:creationId xmlns:a16="http://schemas.microsoft.com/office/drawing/2014/main" id="{C17FE982-4B53-8E47-A460-6C01A7D826D9}"/>
              </a:ext>
            </a:extLst>
          </p:cNvPr>
          <p:cNvSpPr/>
          <p:nvPr/>
        </p:nvSpPr>
        <p:spPr>
          <a:xfrm>
            <a:off x="9515400" y="5059134"/>
            <a:ext cx="2165402"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47" name="TextBox 46">
            <a:extLst>
              <a:ext uri="{FF2B5EF4-FFF2-40B4-BE49-F238E27FC236}">
                <a16:creationId xmlns:a16="http://schemas.microsoft.com/office/drawing/2014/main" id="{1E446C2E-0EB0-C74D-BAA2-CAD51714DA2B}"/>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HEALTHY BUILDINGS</a:t>
            </a:r>
          </a:p>
        </p:txBody>
      </p:sp>
      <p:pic>
        <p:nvPicPr>
          <p:cNvPr id="48" name="Picture 47">
            <a:extLst>
              <a:ext uri="{FF2B5EF4-FFF2-40B4-BE49-F238E27FC236}">
                <a16:creationId xmlns:a16="http://schemas.microsoft.com/office/drawing/2014/main" id="{A24278C2-324B-C142-B21E-0771ED4E1FF3}"/>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439721" y="3912641"/>
            <a:ext cx="830395" cy="1234060"/>
          </a:xfrm>
          <a:prstGeom prst="rect">
            <a:avLst/>
          </a:prstGeom>
        </p:spPr>
      </p:pic>
      <p:sp>
        <p:nvSpPr>
          <p:cNvPr id="50" name="TextBox 49">
            <a:extLst>
              <a:ext uri="{FF2B5EF4-FFF2-40B4-BE49-F238E27FC236}">
                <a16:creationId xmlns:a16="http://schemas.microsoft.com/office/drawing/2014/main" id="{89EF0567-97B8-144B-B9B4-38EE3D49DF73}"/>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CONVENIENCE</a:t>
            </a:r>
          </a:p>
          <a:p>
            <a:r>
              <a:rPr lang="en-GB" sz="1200" b="1">
                <a:latin typeface="Arial Black" panose="020B0604020202020204" pitchFamily="34" charset="0"/>
                <a:cs typeface="Arial Black" panose="020B0604020202020204" pitchFamily="34" charset="0"/>
              </a:rPr>
              <a:t>STORE</a:t>
            </a:r>
          </a:p>
        </p:txBody>
      </p:sp>
      <p:pic>
        <p:nvPicPr>
          <p:cNvPr id="56" name="Picture 55">
            <a:extLst>
              <a:ext uri="{FF2B5EF4-FFF2-40B4-BE49-F238E27FC236}">
                <a16:creationId xmlns:a16="http://schemas.microsoft.com/office/drawing/2014/main" id="{C1C3C6FE-03ED-B04A-A40C-1F5305BE8415}"/>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038735" y="4803910"/>
            <a:ext cx="830396" cy="1234060"/>
          </a:xfrm>
          <a:prstGeom prst="rect">
            <a:avLst/>
          </a:prstGeom>
        </p:spPr>
      </p:pic>
      <p:sp>
        <p:nvSpPr>
          <p:cNvPr id="57" name="Rectangle 56">
            <a:extLst>
              <a:ext uri="{FF2B5EF4-FFF2-40B4-BE49-F238E27FC236}">
                <a16:creationId xmlns:a16="http://schemas.microsoft.com/office/drawing/2014/main" id="{18FB0019-17CF-4C4C-B51C-A970340C9857}"/>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688675F4-4372-2340-B161-A955A2F094C6}"/>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9" name="TextBox 58">
            <a:extLst>
              <a:ext uri="{FF2B5EF4-FFF2-40B4-BE49-F238E27FC236}">
                <a16:creationId xmlns:a16="http://schemas.microsoft.com/office/drawing/2014/main" id="{242F77CE-6266-3D49-9496-648561F1D5FE}"/>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63" name="TextBox 62">
            <a:extLst>
              <a:ext uri="{FF2B5EF4-FFF2-40B4-BE49-F238E27FC236}">
                <a16:creationId xmlns:a16="http://schemas.microsoft.com/office/drawing/2014/main" id="{3A8A3912-9C9F-604B-BCEC-70A3D9CDC8DC}"/>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sp>
        <p:nvSpPr>
          <p:cNvPr id="52" name="Rectangle 51">
            <a:hlinkClick r:id="rId24" action="ppaction://hlinksldjump"/>
            <a:extLst>
              <a:ext uri="{FF2B5EF4-FFF2-40B4-BE49-F238E27FC236}">
                <a16:creationId xmlns:a16="http://schemas.microsoft.com/office/drawing/2014/main" id="{85390D9B-1479-134C-ACB6-21F104C9951B}"/>
              </a:ext>
            </a:extLst>
          </p:cNvPr>
          <p:cNvSpPr/>
          <p:nvPr/>
        </p:nvSpPr>
        <p:spPr>
          <a:xfrm>
            <a:off x="7076954" y="5063621"/>
            <a:ext cx="2168387"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hlinkClick r:id="rId25" action="ppaction://hlinksldjump"/>
            <a:extLst>
              <a:ext uri="{FF2B5EF4-FFF2-40B4-BE49-F238E27FC236}">
                <a16:creationId xmlns:a16="http://schemas.microsoft.com/office/drawing/2014/main" id="{88CE22F9-B8FB-5D40-94CF-2E7659A23618}"/>
              </a:ext>
            </a:extLst>
          </p:cNvPr>
          <p:cNvSpPr/>
          <p:nvPr/>
        </p:nvSpPr>
        <p:spPr>
          <a:xfrm>
            <a:off x="467297" y="4129871"/>
            <a:ext cx="1886417" cy="764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94C3B9CB-65EF-0F46-A8D2-AB5B5A3ACDC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16" name="Picture 15">
            <a:extLst>
              <a:ext uri="{FF2B5EF4-FFF2-40B4-BE49-F238E27FC236}">
                <a16:creationId xmlns:a16="http://schemas.microsoft.com/office/drawing/2014/main" id="{44E22972-D83E-4C4C-B8B4-95D840D2C4D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20" name="Picture 19">
            <a:extLst>
              <a:ext uri="{FF2B5EF4-FFF2-40B4-BE49-F238E27FC236}">
                <a16:creationId xmlns:a16="http://schemas.microsoft.com/office/drawing/2014/main" id="{2DB41239-BFA4-8044-A2F9-18F2661DC99A}"/>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20822879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4AA0D4-6A27-B244-B9E4-A93900DE4A3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F7D43C76-678C-E94D-A3E3-B036F34A07B0}"/>
              </a:ext>
            </a:extLst>
          </p:cNvPr>
          <p:cNvSpPr/>
          <p:nvPr/>
        </p:nvSpPr>
        <p:spPr>
          <a:xfrm rot="5400000">
            <a:off x="1992821" y="-2236231"/>
            <a:ext cx="8231035" cy="12216681"/>
          </a:xfrm>
          <a:prstGeom prst="rect">
            <a:avLst/>
          </a:prstGeom>
          <a:gradFill flip="none" rotWithShape="1">
            <a:gsLst>
              <a:gs pos="21000">
                <a:schemeClr val="bg1">
                  <a:alpha val="0"/>
                </a:schemeClr>
              </a:gs>
              <a:gs pos="30000">
                <a:schemeClr val="bg1">
                  <a:alpha val="33000"/>
                </a:schemeClr>
              </a:gs>
              <a:gs pos="69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18" name="Rectangle 17">
            <a:extLst>
              <a:ext uri="{FF2B5EF4-FFF2-40B4-BE49-F238E27FC236}">
                <a16:creationId xmlns:a16="http://schemas.microsoft.com/office/drawing/2014/main" id="{78CEAF73-F605-CD4C-8799-93A0BA00C137}"/>
              </a:ext>
            </a:extLst>
          </p:cNvPr>
          <p:cNvSpPr/>
          <p:nvPr/>
        </p:nvSpPr>
        <p:spPr>
          <a:xfrm>
            <a:off x="7355373" y="2013460"/>
            <a:ext cx="1909057" cy="2277547"/>
          </a:xfrm>
          <a:prstGeom prst="rect">
            <a:avLst/>
          </a:prstGeom>
        </p:spPr>
        <p:txBody>
          <a:bodyPr wrap="square">
            <a:spAutoFit/>
          </a:bodyPr>
          <a:lstStyle/>
          <a:p>
            <a:r>
              <a:rPr lang="en-GB" sz="1600" b="1">
                <a:solidFill>
                  <a:srgbClr val="303030"/>
                </a:solidFill>
                <a:latin typeface="+mj-lt"/>
                <a:cs typeface="Arial" panose="020B0604020202020204" pitchFamily="34" charset="0"/>
              </a:rPr>
              <a:t>ANALYTICS</a:t>
            </a:r>
          </a:p>
          <a:p>
            <a:r>
              <a:rPr lang="en-GB" sz="1400">
                <a:solidFill>
                  <a:srgbClr val="303030"/>
                </a:solidFill>
                <a:latin typeface="Arial" panose="020B0604020202020204" pitchFamily="34" charset="0"/>
                <a:cs typeface="Arial" panose="020B0604020202020204" pitchFamily="34" charset="0"/>
              </a:rPr>
              <a:t>Have complete visibility of your portfolio’s energy consumption, ensuring targets are achieved with the right balance of usage and </a:t>
            </a:r>
            <a:br>
              <a:rPr lang="en-GB" sz="1400">
                <a:solidFill>
                  <a:srgbClr val="303030"/>
                </a:solidFill>
                <a:latin typeface="Arial" panose="020B0604020202020204" pitchFamily="34" charset="0"/>
                <a:cs typeface="Arial" panose="020B0604020202020204" pitchFamily="34" charset="0"/>
              </a:rPr>
            </a:br>
            <a:r>
              <a:rPr lang="en-GB" sz="1400">
                <a:solidFill>
                  <a:srgbClr val="303030"/>
                </a:solidFill>
                <a:latin typeface="Arial" panose="020B0604020202020204" pitchFamily="34" charset="0"/>
                <a:cs typeface="Arial" panose="020B0604020202020204" pitchFamily="34" charset="0"/>
              </a:rPr>
              <a:t>occupancy comfort</a:t>
            </a:r>
          </a:p>
        </p:txBody>
      </p:sp>
      <p:pic>
        <p:nvPicPr>
          <p:cNvPr id="4" name="Picture 3">
            <a:extLst>
              <a:ext uri="{FF2B5EF4-FFF2-40B4-BE49-F238E27FC236}">
                <a16:creationId xmlns:a16="http://schemas.microsoft.com/office/drawing/2014/main" id="{3F9F0A22-1CB6-DD41-AE82-50D1291038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004" y="1164171"/>
            <a:ext cx="718177" cy="718177"/>
          </a:xfrm>
          <a:prstGeom prst="rect">
            <a:avLst/>
          </a:prstGeom>
        </p:spPr>
      </p:pic>
      <p:pic>
        <p:nvPicPr>
          <p:cNvPr id="6" name="Picture 5">
            <a:extLst>
              <a:ext uri="{FF2B5EF4-FFF2-40B4-BE49-F238E27FC236}">
                <a16:creationId xmlns:a16="http://schemas.microsoft.com/office/drawing/2014/main" id="{A13A9911-7525-3848-A145-E53FB18D80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1995" y="1156829"/>
            <a:ext cx="718177" cy="718177"/>
          </a:xfrm>
          <a:prstGeom prst="rect">
            <a:avLst/>
          </a:prstGeom>
        </p:spPr>
      </p:pic>
      <p:pic>
        <p:nvPicPr>
          <p:cNvPr id="9" name="Picture 8">
            <a:extLst>
              <a:ext uri="{FF2B5EF4-FFF2-40B4-BE49-F238E27FC236}">
                <a16:creationId xmlns:a16="http://schemas.microsoft.com/office/drawing/2014/main" id="{EB2D5990-2808-D648-B341-F5E114C6C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8121" y="1173650"/>
            <a:ext cx="718177" cy="718177"/>
          </a:xfrm>
          <a:prstGeom prst="rect">
            <a:avLst/>
          </a:prstGeom>
        </p:spPr>
      </p:pic>
      <p:pic>
        <p:nvPicPr>
          <p:cNvPr id="12" name="Picture 11">
            <a:extLst>
              <a:ext uri="{FF2B5EF4-FFF2-40B4-BE49-F238E27FC236}">
                <a16:creationId xmlns:a16="http://schemas.microsoft.com/office/drawing/2014/main" id="{52F3A6E5-BFF4-F64B-AB8C-FED1506D7E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2266" y="1096860"/>
            <a:ext cx="718177" cy="718177"/>
          </a:xfrm>
          <a:prstGeom prst="rect">
            <a:avLst/>
          </a:prstGeom>
        </p:spPr>
      </p:pic>
      <p:pic>
        <p:nvPicPr>
          <p:cNvPr id="14" name="Picture 13">
            <a:extLst>
              <a:ext uri="{FF2B5EF4-FFF2-40B4-BE49-F238E27FC236}">
                <a16:creationId xmlns:a16="http://schemas.microsoft.com/office/drawing/2014/main" id="{0DB5BCE8-429A-5642-A922-5743709B61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73787" y="1106340"/>
            <a:ext cx="718177" cy="718177"/>
          </a:xfrm>
          <a:prstGeom prst="rect">
            <a:avLst/>
          </a:prstGeom>
        </p:spPr>
      </p:pic>
      <p:sp>
        <p:nvSpPr>
          <p:cNvPr id="15" name="Rectangle 14">
            <a:extLst>
              <a:ext uri="{FF2B5EF4-FFF2-40B4-BE49-F238E27FC236}">
                <a16:creationId xmlns:a16="http://schemas.microsoft.com/office/drawing/2014/main" id="{05A59BCE-0064-E640-AA21-39E8CA679E39}"/>
              </a:ext>
            </a:extLst>
          </p:cNvPr>
          <p:cNvSpPr/>
          <p:nvPr/>
        </p:nvSpPr>
        <p:spPr>
          <a:xfrm>
            <a:off x="445949" y="1996675"/>
            <a:ext cx="2057466" cy="2369880"/>
          </a:xfrm>
          <a:prstGeom prst="rect">
            <a:avLst/>
          </a:prstGeom>
        </p:spPr>
        <p:txBody>
          <a:bodyPr wrap="square">
            <a:spAutoFit/>
          </a:bodyPr>
          <a:lstStyle/>
          <a:p>
            <a:r>
              <a:rPr lang="en-GB" sz="1600" b="1" dirty="0">
                <a:solidFill>
                  <a:srgbClr val="303030"/>
                </a:solidFill>
                <a:latin typeface="+mj-lt"/>
                <a:cs typeface="Arial" panose="020B0604020202020204" pitchFamily="34" charset="0"/>
              </a:rPr>
              <a:t>CRITICAL ALARM MONITORING </a:t>
            </a:r>
            <a:br>
              <a:rPr lang="en-GB" sz="1600" b="1" dirty="0">
                <a:solidFill>
                  <a:srgbClr val="303030"/>
                </a:solidFill>
                <a:latin typeface="+mj-lt"/>
                <a:cs typeface="Arial" panose="020B0604020202020204" pitchFamily="34" charset="0"/>
              </a:rPr>
            </a:br>
            <a:r>
              <a:rPr lang="en-GB" sz="1600" b="1" dirty="0">
                <a:solidFill>
                  <a:srgbClr val="303030"/>
                </a:solidFill>
                <a:latin typeface="+mj-lt"/>
                <a:cs typeface="Arial" panose="020B0604020202020204" pitchFamily="34" charset="0"/>
              </a:rPr>
              <a:t>&amp; RESPONSE</a:t>
            </a:r>
          </a:p>
          <a:p>
            <a:r>
              <a:rPr lang="en-GB" sz="1400" dirty="0">
                <a:solidFill>
                  <a:srgbClr val="303030"/>
                </a:solidFill>
                <a:latin typeface="Arial" panose="020B0604020202020204" pitchFamily="34" charset="0"/>
                <a:cs typeface="Arial" panose="020B0604020202020204" pitchFamily="34" charset="0"/>
              </a:rPr>
              <a:t>Minimize disruptions and improve safety as we monitor, triage and fix or escalate to a </a:t>
            </a:r>
            <a:br>
              <a:rPr lang="en-GB" sz="1400" dirty="0">
                <a:solidFill>
                  <a:srgbClr val="303030"/>
                </a:solidFill>
                <a:latin typeface="Arial" panose="020B0604020202020204" pitchFamily="34" charset="0"/>
                <a:cs typeface="Arial" panose="020B0604020202020204" pitchFamily="34" charset="0"/>
              </a:rPr>
            </a:br>
            <a:r>
              <a:rPr lang="en-GB" sz="1400" dirty="0">
                <a:solidFill>
                  <a:srgbClr val="303030"/>
                </a:solidFill>
                <a:latin typeface="Arial" panose="020B0604020202020204" pitchFamily="34" charset="0"/>
                <a:cs typeface="Arial" panose="020B0604020202020204" pitchFamily="34" charset="0"/>
              </a:rPr>
              <a:t>third party service provider 24/7 </a:t>
            </a:r>
          </a:p>
        </p:txBody>
      </p:sp>
      <p:sp>
        <p:nvSpPr>
          <p:cNvPr id="19" name="Rectangle 18">
            <a:extLst>
              <a:ext uri="{FF2B5EF4-FFF2-40B4-BE49-F238E27FC236}">
                <a16:creationId xmlns:a16="http://schemas.microsoft.com/office/drawing/2014/main" id="{E55AEDE9-EB21-4D45-9385-D9D5DA0C64E2}"/>
              </a:ext>
            </a:extLst>
          </p:cNvPr>
          <p:cNvSpPr/>
          <p:nvPr/>
        </p:nvSpPr>
        <p:spPr>
          <a:xfrm>
            <a:off x="2672089" y="1984308"/>
            <a:ext cx="2148840" cy="2369880"/>
          </a:xfrm>
          <a:prstGeom prst="rect">
            <a:avLst/>
          </a:prstGeom>
        </p:spPr>
        <p:txBody>
          <a:bodyPr wrap="square">
            <a:spAutoFit/>
          </a:bodyPr>
          <a:lstStyle/>
          <a:p>
            <a:r>
              <a:rPr lang="en-GB" sz="1600" b="1">
                <a:solidFill>
                  <a:srgbClr val="303030"/>
                </a:solidFill>
                <a:latin typeface="+mj-lt"/>
                <a:cs typeface="Arial" panose="020B0604020202020204" pitchFamily="34" charset="0"/>
              </a:rPr>
              <a:t>REMOTE PLANNED PREVENTATIVE MAINTENANCE </a:t>
            </a:r>
          </a:p>
          <a:p>
            <a:r>
              <a:rPr lang="en-GB" sz="1400">
                <a:solidFill>
                  <a:srgbClr val="303030"/>
                </a:solidFill>
                <a:latin typeface="Arial" panose="020B0604020202020204" pitchFamily="34" charset="0"/>
                <a:cs typeface="Arial" panose="020B0604020202020204" pitchFamily="34" charset="0"/>
              </a:rPr>
              <a:t>We can provide greater operational control, such as preventing equipment failure, as well as preventing known problems in the future</a:t>
            </a:r>
          </a:p>
        </p:txBody>
      </p:sp>
      <p:sp>
        <p:nvSpPr>
          <p:cNvPr id="20" name="Rectangle 19">
            <a:extLst>
              <a:ext uri="{FF2B5EF4-FFF2-40B4-BE49-F238E27FC236}">
                <a16:creationId xmlns:a16="http://schemas.microsoft.com/office/drawing/2014/main" id="{484F4E34-865C-0F4A-A3B3-55EB00B9F021}"/>
              </a:ext>
            </a:extLst>
          </p:cNvPr>
          <p:cNvSpPr/>
          <p:nvPr/>
        </p:nvSpPr>
        <p:spPr>
          <a:xfrm>
            <a:off x="5010394" y="2003980"/>
            <a:ext cx="2035622" cy="2123658"/>
          </a:xfrm>
          <a:prstGeom prst="rect">
            <a:avLst/>
          </a:prstGeom>
        </p:spPr>
        <p:txBody>
          <a:bodyPr wrap="square">
            <a:spAutoFit/>
          </a:bodyPr>
          <a:lstStyle/>
          <a:p>
            <a:r>
              <a:rPr lang="en-GB" sz="1600" b="1">
                <a:solidFill>
                  <a:srgbClr val="303030"/>
                </a:solidFill>
                <a:latin typeface="+mj-lt"/>
                <a:cs typeface="Arial" panose="020B0604020202020204" pitchFamily="34" charset="0"/>
              </a:rPr>
              <a:t>REMOTE </a:t>
            </a:r>
            <a:br>
              <a:rPr lang="en-GB" sz="1600" b="1">
                <a:solidFill>
                  <a:srgbClr val="303030"/>
                </a:solidFill>
                <a:latin typeface="+mj-lt"/>
                <a:cs typeface="Arial" panose="020B0604020202020204" pitchFamily="34" charset="0"/>
              </a:rPr>
            </a:br>
            <a:r>
              <a:rPr lang="en-GB" sz="1600" b="1">
                <a:solidFill>
                  <a:srgbClr val="303030"/>
                </a:solidFill>
                <a:latin typeface="+mj-lt"/>
                <a:cs typeface="Arial" panose="020B0604020202020204" pitchFamily="34" charset="0"/>
              </a:rPr>
              <a:t>REACTIVE SERVICE</a:t>
            </a:r>
          </a:p>
          <a:p>
            <a:r>
              <a:rPr lang="en-GB" sz="1400">
                <a:solidFill>
                  <a:srgbClr val="303030"/>
                </a:solidFill>
                <a:latin typeface="Arial" panose="020B0604020202020204" pitchFamily="34" charset="0"/>
                <a:cs typeface="Arial" panose="020B0604020202020204" pitchFamily="34" charset="0"/>
              </a:rPr>
              <a:t>Reduce overheads whilst we monitor operational changes, triage and fix, or escalate to a third party service provider </a:t>
            </a:r>
          </a:p>
        </p:txBody>
      </p:sp>
      <p:sp>
        <p:nvSpPr>
          <p:cNvPr id="21" name="Rectangle 20">
            <a:extLst>
              <a:ext uri="{FF2B5EF4-FFF2-40B4-BE49-F238E27FC236}">
                <a16:creationId xmlns:a16="http://schemas.microsoft.com/office/drawing/2014/main" id="{A82AECD8-E176-EA4C-85FA-90C51D1B632A}"/>
              </a:ext>
            </a:extLst>
          </p:cNvPr>
          <p:cNvSpPr/>
          <p:nvPr/>
        </p:nvSpPr>
        <p:spPr>
          <a:xfrm>
            <a:off x="9573787" y="2003980"/>
            <a:ext cx="2035622" cy="1877437"/>
          </a:xfrm>
          <a:prstGeom prst="rect">
            <a:avLst/>
          </a:prstGeom>
        </p:spPr>
        <p:txBody>
          <a:bodyPr wrap="square">
            <a:spAutoFit/>
          </a:bodyPr>
          <a:lstStyle/>
          <a:p>
            <a:r>
              <a:rPr lang="en-GB" sz="1600" b="1">
                <a:solidFill>
                  <a:srgbClr val="303030"/>
                </a:solidFill>
                <a:latin typeface="+mj-lt"/>
                <a:cs typeface="Arial" panose="020B0604020202020204" pitchFamily="34" charset="0"/>
              </a:rPr>
              <a:t>REGULAR REPORTING</a:t>
            </a:r>
          </a:p>
          <a:p>
            <a:r>
              <a:rPr lang="en-GB" sz="1400">
                <a:solidFill>
                  <a:srgbClr val="303030"/>
                </a:solidFill>
                <a:latin typeface="Arial" panose="020B0604020202020204" pitchFamily="34" charset="0"/>
                <a:cs typeface="Arial" panose="020B0604020202020204" pitchFamily="34" charset="0"/>
              </a:rPr>
              <a:t>Keep informed with monthly reports so that you can proactively plan your workload and make decisions based on live data</a:t>
            </a:r>
          </a:p>
        </p:txBody>
      </p:sp>
      <p:cxnSp>
        <p:nvCxnSpPr>
          <p:cNvPr id="5" name="Straight Connector 4">
            <a:extLst>
              <a:ext uri="{FF2B5EF4-FFF2-40B4-BE49-F238E27FC236}">
                <a16:creationId xmlns:a16="http://schemas.microsoft.com/office/drawing/2014/main" id="{C22C8177-E268-184A-8F2B-DF7A5C96CE8A}"/>
              </a:ext>
            </a:extLst>
          </p:cNvPr>
          <p:cNvCxnSpPr/>
          <p:nvPr/>
        </p:nvCxnSpPr>
        <p:spPr>
          <a:xfrm>
            <a:off x="2447295" y="1189781"/>
            <a:ext cx="0" cy="335907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831F31-8D83-214F-9D06-8AC4DC019644}"/>
              </a:ext>
            </a:extLst>
          </p:cNvPr>
          <p:cNvCxnSpPr/>
          <p:nvPr/>
        </p:nvCxnSpPr>
        <p:spPr>
          <a:xfrm>
            <a:off x="4903058" y="1189781"/>
            <a:ext cx="0" cy="335907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005317-E24C-5D46-BD6E-E67326F54F40}"/>
              </a:ext>
            </a:extLst>
          </p:cNvPr>
          <p:cNvCxnSpPr/>
          <p:nvPr/>
        </p:nvCxnSpPr>
        <p:spPr>
          <a:xfrm>
            <a:off x="7138901" y="1189781"/>
            <a:ext cx="0" cy="335907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A3CB67-D0BC-204B-9608-17C32F4B1CDC}"/>
              </a:ext>
            </a:extLst>
          </p:cNvPr>
          <p:cNvCxnSpPr/>
          <p:nvPr/>
        </p:nvCxnSpPr>
        <p:spPr>
          <a:xfrm>
            <a:off x="9397893" y="1189781"/>
            <a:ext cx="0" cy="335907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itel 1">
            <a:extLst>
              <a:ext uri="{FF2B5EF4-FFF2-40B4-BE49-F238E27FC236}">
                <a16:creationId xmlns:a16="http://schemas.microsoft.com/office/drawing/2014/main" id="{3CC8EDF7-72BD-B14F-BFFC-51A8B439999A}"/>
              </a:ext>
            </a:extLst>
          </p:cNvPr>
          <p:cNvSpPr txBox="1">
            <a:spLocks/>
          </p:cNvSpPr>
          <p:nvPr/>
        </p:nvSpPr>
        <p:spPr>
          <a:xfrm>
            <a:off x="389828" y="178871"/>
            <a:ext cx="72031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Managed services FOR</a:t>
            </a:r>
          </a:p>
          <a:p>
            <a:pPr>
              <a:lnSpc>
                <a:spcPts val="3000"/>
              </a:lnSpc>
            </a:pPr>
            <a:r>
              <a:rPr lang="en-GB" spc="-150"/>
              <a:t>Small and medium buildings</a:t>
            </a:r>
          </a:p>
        </p:txBody>
      </p:sp>
      <p:pic>
        <p:nvPicPr>
          <p:cNvPr id="28" name="Picture 27">
            <a:extLst>
              <a:ext uri="{FF2B5EF4-FFF2-40B4-BE49-F238E27FC236}">
                <a16:creationId xmlns:a16="http://schemas.microsoft.com/office/drawing/2014/main" id="{2701E4AF-903B-5145-90A5-9673F51029E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11848" y="4325433"/>
            <a:ext cx="3313463" cy="2543255"/>
          </a:xfrm>
          <a:prstGeom prst="rect">
            <a:avLst/>
          </a:prstGeom>
        </p:spPr>
      </p:pic>
    </p:spTree>
    <p:extLst>
      <p:ext uri="{BB962C8B-B14F-4D97-AF65-F5344CB8AC3E}">
        <p14:creationId xmlns:p14="http://schemas.microsoft.com/office/powerpoint/2010/main" val="13519352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F9C03247-34BA-AE4B-B2C8-6B17280E6D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 y="89256"/>
            <a:ext cx="12192000" cy="6413187"/>
          </a:xfrm>
          <a:prstGeom prst="rect">
            <a:avLst/>
          </a:prstGeom>
        </p:spPr>
      </p:pic>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26" name="Titel 1">
            <a:extLst>
              <a:ext uri="{FF2B5EF4-FFF2-40B4-BE49-F238E27FC236}">
                <a16:creationId xmlns:a16="http://schemas.microsoft.com/office/drawing/2014/main" id="{3CC8EDF7-72BD-B14F-BFFC-51A8B439999A}"/>
              </a:ext>
            </a:extLst>
          </p:cNvPr>
          <p:cNvSpPr txBox="1">
            <a:spLocks/>
          </p:cNvSpPr>
          <p:nvPr/>
        </p:nvSpPr>
        <p:spPr>
          <a:xfrm>
            <a:off x="389828" y="178871"/>
            <a:ext cx="72031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Managed services FOR</a:t>
            </a:r>
          </a:p>
          <a:p>
            <a:pPr>
              <a:lnSpc>
                <a:spcPts val="3000"/>
              </a:lnSpc>
            </a:pPr>
            <a:r>
              <a:rPr lang="en-GB" spc="-150"/>
              <a:t>Small and medium buildings</a:t>
            </a:r>
          </a:p>
        </p:txBody>
      </p:sp>
      <p:sp>
        <p:nvSpPr>
          <p:cNvPr id="27" name="Rectangle 26">
            <a:extLst>
              <a:ext uri="{FF2B5EF4-FFF2-40B4-BE49-F238E27FC236}">
                <a16:creationId xmlns:a16="http://schemas.microsoft.com/office/drawing/2014/main" id="{7E93F77A-95FC-4549-AE23-F95F812E2027}"/>
              </a:ext>
            </a:extLst>
          </p:cNvPr>
          <p:cNvSpPr/>
          <p:nvPr/>
        </p:nvSpPr>
        <p:spPr>
          <a:xfrm rot="5400000">
            <a:off x="4859646" y="-3427647"/>
            <a:ext cx="2472708" cy="12192000"/>
          </a:xfrm>
          <a:prstGeom prst="rect">
            <a:avLst/>
          </a:prstGeom>
          <a:gradFill flip="none" rotWithShape="1">
            <a:gsLst>
              <a:gs pos="19000">
                <a:schemeClr val="bg1">
                  <a:alpha val="0"/>
                </a:schemeClr>
              </a:gs>
              <a:gs pos="31000">
                <a:schemeClr val="bg1">
                  <a:alpha val="33000"/>
                </a:schemeClr>
              </a:gs>
              <a:gs pos="55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3F5C582B-7188-2543-847E-95B6FE696536}"/>
              </a:ext>
            </a:extLst>
          </p:cNvPr>
          <p:cNvSpPr/>
          <p:nvPr/>
        </p:nvSpPr>
        <p:spPr>
          <a:xfrm rot="16200000">
            <a:off x="5164428" y="-1433392"/>
            <a:ext cx="1863137" cy="12192000"/>
          </a:xfrm>
          <a:prstGeom prst="rect">
            <a:avLst/>
          </a:prstGeom>
          <a:gradFill flip="none" rotWithShape="1">
            <a:gsLst>
              <a:gs pos="19000">
                <a:schemeClr val="bg1">
                  <a:alpha val="0"/>
                </a:schemeClr>
              </a:gs>
              <a:gs pos="31000">
                <a:schemeClr val="bg1">
                  <a:alpha val="33000"/>
                </a:schemeClr>
              </a:gs>
              <a:gs pos="55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B2BF4F2-CA5B-7145-810D-C63872B68F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2831" y="1220733"/>
            <a:ext cx="718177" cy="718177"/>
          </a:xfrm>
          <a:prstGeom prst="rect">
            <a:avLst/>
          </a:prstGeom>
        </p:spPr>
      </p:pic>
      <p:sp>
        <p:nvSpPr>
          <p:cNvPr id="31" name="Rectangle 30">
            <a:extLst>
              <a:ext uri="{FF2B5EF4-FFF2-40B4-BE49-F238E27FC236}">
                <a16:creationId xmlns:a16="http://schemas.microsoft.com/office/drawing/2014/main" id="{7A8616C7-858F-8040-84C6-11BF9E81095B}"/>
              </a:ext>
            </a:extLst>
          </p:cNvPr>
          <p:cNvSpPr/>
          <p:nvPr/>
        </p:nvSpPr>
        <p:spPr>
          <a:xfrm>
            <a:off x="389828" y="1719588"/>
            <a:ext cx="2350877" cy="667106"/>
          </a:xfrm>
          <a:prstGeom prst="rect">
            <a:avLst/>
          </a:prstGeom>
        </p:spPr>
        <p:txBody>
          <a:bodyPr wrap="square">
            <a:spAutoFit/>
          </a:bodyPr>
          <a:lstStyle/>
          <a:p>
            <a:pPr>
              <a:lnSpc>
                <a:spcPts val="2200"/>
              </a:lnSpc>
            </a:pPr>
            <a:r>
              <a:rPr lang="en-GB" sz="2400" b="1">
                <a:solidFill>
                  <a:schemeClr val="accent1"/>
                </a:solidFill>
                <a:latin typeface="+mj-lt"/>
                <a:cs typeface="Arial" panose="020B0604020202020204" pitchFamily="34" charset="0"/>
              </a:rPr>
              <a:t>SELF</a:t>
            </a:r>
            <a:r>
              <a:rPr lang="en-GB" sz="2400" b="1">
                <a:solidFill>
                  <a:srgbClr val="303030"/>
                </a:solidFill>
                <a:latin typeface="+mj-lt"/>
                <a:cs typeface="Arial" panose="020B0604020202020204" pitchFamily="34" charset="0"/>
              </a:rPr>
              <a:t> </a:t>
            </a:r>
            <a:br>
              <a:rPr lang="en-GB" sz="2400" b="1">
                <a:solidFill>
                  <a:srgbClr val="303030"/>
                </a:solidFill>
                <a:latin typeface="+mj-lt"/>
                <a:cs typeface="Arial" panose="020B0604020202020204" pitchFamily="34" charset="0"/>
              </a:rPr>
            </a:br>
            <a:r>
              <a:rPr lang="en-GB" sz="2400" b="1">
                <a:solidFill>
                  <a:srgbClr val="303030"/>
                </a:solidFill>
                <a:latin typeface="+mj-lt"/>
                <a:cs typeface="Arial" panose="020B0604020202020204" pitchFamily="34" charset="0"/>
              </a:rPr>
              <a:t>MANAGED</a:t>
            </a:r>
          </a:p>
        </p:txBody>
      </p:sp>
      <p:sp>
        <p:nvSpPr>
          <p:cNvPr id="32" name="Rectangle 31">
            <a:extLst>
              <a:ext uri="{FF2B5EF4-FFF2-40B4-BE49-F238E27FC236}">
                <a16:creationId xmlns:a16="http://schemas.microsoft.com/office/drawing/2014/main" id="{96B4C1AF-8BB7-174B-9E47-B0D3B6FD67B8}"/>
              </a:ext>
            </a:extLst>
          </p:cNvPr>
          <p:cNvSpPr/>
          <p:nvPr/>
        </p:nvSpPr>
        <p:spPr>
          <a:xfrm>
            <a:off x="389827" y="4852130"/>
            <a:ext cx="2372417" cy="949234"/>
          </a:xfrm>
          <a:prstGeom prst="rect">
            <a:avLst/>
          </a:prstGeom>
        </p:spPr>
        <p:txBody>
          <a:bodyPr wrap="square">
            <a:spAutoFit/>
          </a:bodyPr>
          <a:lstStyle/>
          <a:p>
            <a:pPr>
              <a:lnSpc>
                <a:spcPts val="2200"/>
              </a:lnSpc>
            </a:pPr>
            <a:r>
              <a:rPr lang="en-GB" sz="2400" b="1">
                <a:solidFill>
                  <a:schemeClr val="accent1"/>
                </a:solidFill>
                <a:latin typeface="+mj-lt"/>
                <a:cs typeface="Arial" panose="020B0604020202020204" pitchFamily="34" charset="0"/>
              </a:rPr>
              <a:t>HONEYWELL</a:t>
            </a:r>
          </a:p>
          <a:p>
            <a:pPr>
              <a:lnSpc>
                <a:spcPts val="2200"/>
              </a:lnSpc>
            </a:pPr>
            <a:r>
              <a:rPr lang="en-GB" sz="2400" b="1">
                <a:solidFill>
                  <a:srgbClr val="303030"/>
                </a:solidFill>
                <a:latin typeface="+mj-lt"/>
                <a:cs typeface="Arial" panose="020B0604020202020204" pitchFamily="34" charset="0"/>
              </a:rPr>
              <a:t>MANAGED</a:t>
            </a:r>
          </a:p>
          <a:p>
            <a:pPr>
              <a:lnSpc>
                <a:spcPts val="2200"/>
              </a:lnSpc>
            </a:pPr>
            <a:r>
              <a:rPr lang="en-GB" sz="2400" b="1">
                <a:solidFill>
                  <a:srgbClr val="303030"/>
                </a:solidFill>
                <a:latin typeface="+mj-lt"/>
                <a:cs typeface="Arial" panose="020B0604020202020204" pitchFamily="34" charset="0"/>
              </a:rPr>
              <a:t>SERVICES</a:t>
            </a:r>
          </a:p>
        </p:txBody>
      </p:sp>
      <p:cxnSp>
        <p:nvCxnSpPr>
          <p:cNvPr id="33" name="Straight Connector 32">
            <a:extLst>
              <a:ext uri="{FF2B5EF4-FFF2-40B4-BE49-F238E27FC236}">
                <a16:creationId xmlns:a16="http://schemas.microsoft.com/office/drawing/2014/main" id="{A369BC79-9F98-BE4B-B436-2F3CB98EA40E}"/>
              </a:ext>
            </a:extLst>
          </p:cNvPr>
          <p:cNvCxnSpPr>
            <a:cxnSpLocks/>
          </p:cNvCxnSpPr>
          <p:nvPr/>
        </p:nvCxnSpPr>
        <p:spPr>
          <a:xfrm>
            <a:off x="2723603" y="1263823"/>
            <a:ext cx="0" cy="126271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4" name="Graphic 33" descr="Construction worker">
            <a:extLst>
              <a:ext uri="{FF2B5EF4-FFF2-40B4-BE49-F238E27FC236}">
                <a16:creationId xmlns:a16="http://schemas.microsoft.com/office/drawing/2014/main" id="{0B05B048-D0D5-0747-BC35-7269F5F891B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5787" y="1210221"/>
            <a:ext cx="815651" cy="815651"/>
          </a:xfrm>
          <a:prstGeom prst="rect">
            <a:avLst/>
          </a:prstGeom>
        </p:spPr>
      </p:pic>
      <p:pic>
        <p:nvPicPr>
          <p:cNvPr id="35" name="Graphic 34" descr="Truck">
            <a:extLst>
              <a:ext uri="{FF2B5EF4-FFF2-40B4-BE49-F238E27FC236}">
                <a16:creationId xmlns:a16="http://schemas.microsoft.com/office/drawing/2014/main" id="{6F0F8CC7-75EC-2C4F-B600-8D16A2F0423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19545" y="1205979"/>
            <a:ext cx="805996" cy="805996"/>
          </a:xfrm>
          <a:prstGeom prst="rect">
            <a:avLst/>
          </a:prstGeom>
        </p:spPr>
      </p:pic>
      <p:pic>
        <p:nvPicPr>
          <p:cNvPr id="36" name="Picture 35">
            <a:extLst>
              <a:ext uri="{FF2B5EF4-FFF2-40B4-BE49-F238E27FC236}">
                <a16:creationId xmlns:a16="http://schemas.microsoft.com/office/drawing/2014/main" id="{71077D5B-8BE9-474A-B656-2C80BE5E11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00864" y="1188905"/>
            <a:ext cx="806635" cy="806635"/>
          </a:xfrm>
          <a:prstGeom prst="rect">
            <a:avLst/>
          </a:prstGeom>
        </p:spPr>
      </p:pic>
      <p:pic>
        <p:nvPicPr>
          <p:cNvPr id="37" name="Picture 36">
            <a:extLst>
              <a:ext uri="{FF2B5EF4-FFF2-40B4-BE49-F238E27FC236}">
                <a16:creationId xmlns:a16="http://schemas.microsoft.com/office/drawing/2014/main" id="{AB087B27-69CA-EB45-83D0-B979DF6327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59016" y="1188905"/>
            <a:ext cx="806635" cy="806635"/>
          </a:xfrm>
          <a:prstGeom prst="rect">
            <a:avLst/>
          </a:prstGeom>
        </p:spPr>
      </p:pic>
      <p:pic>
        <p:nvPicPr>
          <p:cNvPr id="38" name="Picture 37">
            <a:extLst>
              <a:ext uri="{FF2B5EF4-FFF2-40B4-BE49-F238E27FC236}">
                <a16:creationId xmlns:a16="http://schemas.microsoft.com/office/drawing/2014/main" id="{77F82425-D63D-FB4A-B619-9EB088BF56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05690" y="1113410"/>
            <a:ext cx="749300" cy="825500"/>
          </a:xfrm>
          <a:prstGeom prst="rect">
            <a:avLst/>
          </a:prstGeom>
        </p:spPr>
      </p:pic>
      <p:sp>
        <p:nvSpPr>
          <p:cNvPr id="39" name="Rectangle 38">
            <a:extLst>
              <a:ext uri="{FF2B5EF4-FFF2-40B4-BE49-F238E27FC236}">
                <a16:creationId xmlns:a16="http://schemas.microsoft.com/office/drawing/2014/main" id="{EA5D07C2-A69A-E243-9DCB-C0441C5C296F}"/>
              </a:ext>
            </a:extLst>
          </p:cNvPr>
          <p:cNvSpPr/>
          <p:nvPr/>
        </p:nvSpPr>
        <p:spPr>
          <a:xfrm>
            <a:off x="2702111" y="2094398"/>
            <a:ext cx="1099682" cy="400110"/>
          </a:xfrm>
          <a:prstGeom prst="rect">
            <a:avLst/>
          </a:prstGeom>
        </p:spPr>
        <p:txBody>
          <a:bodyPr wrap="square">
            <a:spAutoFit/>
          </a:bodyPr>
          <a:lstStyle/>
          <a:p>
            <a:pPr algn="ctr"/>
            <a:r>
              <a:rPr lang="en-GB" sz="1000" b="1">
                <a:solidFill>
                  <a:srgbClr val="303030"/>
                </a:solidFill>
                <a:latin typeface="+mj-lt"/>
                <a:cs typeface="Arial" panose="020B0604020202020204" pitchFamily="34" charset="0"/>
              </a:rPr>
              <a:t>SYSTEM ALARM</a:t>
            </a:r>
          </a:p>
        </p:txBody>
      </p:sp>
      <p:sp>
        <p:nvSpPr>
          <p:cNvPr id="40" name="TextBox 39">
            <a:extLst>
              <a:ext uri="{FF2B5EF4-FFF2-40B4-BE49-F238E27FC236}">
                <a16:creationId xmlns:a16="http://schemas.microsoft.com/office/drawing/2014/main" id="{0BDD5210-A2F5-5F41-80AD-503FEC09523D}"/>
              </a:ext>
            </a:extLst>
          </p:cNvPr>
          <p:cNvSpPr txBox="1"/>
          <p:nvPr/>
        </p:nvSpPr>
        <p:spPr>
          <a:xfrm>
            <a:off x="5919143" y="2094398"/>
            <a:ext cx="891270"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FACILITIES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TEAM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CONTACTED</a:t>
            </a:r>
          </a:p>
        </p:txBody>
      </p:sp>
      <p:sp>
        <p:nvSpPr>
          <p:cNvPr id="41" name="TextBox 40">
            <a:extLst>
              <a:ext uri="{FF2B5EF4-FFF2-40B4-BE49-F238E27FC236}">
                <a16:creationId xmlns:a16="http://schemas.microsoft.com/office/drawing/2014/main" id="{4B6BD7BA-5A82-6B48-9825-BA9AE95939FC}"/>
              </a:ext>
            </a:extLst>
          </p:cNvPr>
          <p:cNvSpPr txBox="1"/>
          <p:nvPr/>
        </p:nvSpPr>
        <p:spPr>
          <a:xfrm>
            <a:off x="7429128" y="2094398"/>
            <a:ext cx="891270"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SERVICE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PROVIDER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CONTACTED</a:t>
            </a:r>
          </a:p>
        </p:txBody>
      </p:sp>
      <p:sp>
        <p:nvSpPr>
          <p:cNvPr id="42" name="TextBox 41">
            <a:extLst>
              <a:ext uri="{FF2B5EF4-FFF2-40B4-BE49-F238E27FC236}">
                <a16:creationId xmlns:a16="http://schemas.microsoft.com/office/drawing/2014/main" id="{366D7EC0-0206-1F4B-9DCC-7703643DCB1D}"/>
              </a:ext>
            </a:extLst>
          </p:cNvPr>
          <p:cNvSpPr txBox="1"/>
          <p:nvPr/>
        </p:nvSpPr>
        <p:spPr>
          <a:xfrm>
            <a:off x="8962668" y="2094398"/>
            <a:ext cx="71974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SERVICE</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CALL OUT</a:t>
            </a:r>
          </a:p>
        </p:txBody>
      </p:sp>
      <p:sp>
        <p:nvSpPr>
          <p:cNvPr id="43" name="TextBox 42">
            <a:extLst>
              <a:ext uri="{FF2B5EF4-FFF2-40B4-BE49-F238E27FC236}">
                <a16:creationId xmlns:a16="http://schemas.microsoft.com/office/drawing/2014/main" id="{D80A1C9B-48E8-0C46-8744-AC17FCD7A3FA}"/>
              </a:ext>
            </a:extLst>
          </p:cNvPr>
          <p:cNvSpPr txBox="1"/>
          <p:nvPr/>
        </p:nvSpPr>
        <p:spPr>
          <a:xfrm>
            <a:off x="10485548" y="2094398"/>
            <a:ext cx="769442"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ISSUE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RESOLVED</a:t>
            </a:r>
          </a:p>
        </p:txBody>
      </p:sp>
      <p:sp>
        <p:nvSpPr>
          <p:cNvPr id="44" name="TextBox 43">
            <a:extLst>
              <a:ext uri="{FF2B5EF4-FFF2-40B4-BE49-F238E27FC236}">
                <a16:creationId xmlns:a16="http://schemas.microsoft.com/office/drawing/2014/main" id="{A7850212-569B-CA47-A47C-9FA4D688ED19}"/>
              </a:ext>
            </a:extLst>
          </p:cNvPr>
          <p:cNvSpPr txBox="1"/>
          <p:nvPr/>
        </p:nvSpPr>
        <p:spPr>
          <a:xfrm>
            <a:off x="4108121" y="2094398"/>
            <a:ext cx="1386598"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TIME PASSES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BEFORE SOMEONE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NOTICES ALARM</a:t>
            </a:r>
          </a:p>
        </p:txBody>
      </p:sp>
      <p:sp>
        <p:nvSpPr>
          <p:cNvPr id="45" name="Arrow: Right 19">
            <a:extLst>
              <a:ext uri="{FF2B5EF4-FFF2-40B4-BE49-F238E27FC236}">
                <a16:creationId xmlns:a16="http://schemas.microsoft.com/office/drawing/2014/main" id="{9E1E46EE-4F40-1046-9044-42B867509DA4}"/>
              </a:ext>
            </a:extLst>
          </p:cNvPr>
          <p:cNvSpPr/>
          <p:nvPr/>
        </p:nvSpPr>
        <p:spPr>
          <a:xfrm>
            <a:off x="3867056" y="1467782"/>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Arrow: Right 19">
            <a:extLst>
              <a:ext uri="{FF2B5EF4-FFF2-40B4-BE49-F238E27FC236}">
                <a16:creationId xmlns:a16="http://schemas.microsoft.com/office/drawing/2014/main" id="{7B1D6909-D98A-AB4D-B144-BE01282998D3}"/>
              </a:ext>
            </a:extLst>
          </p:cNvPr>
          <p:cNvSpPr/>
          <p:nvPr/>
        </p:nvSpPr>
        <p:spPr>
          <a:xfrm>
            <a:off x="5405733" y="1473469"/>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Arrow: Right 19">
            <a:extLst>
              <a:ext uri="{FF2B5EF4-FFF2-40B4-BE49-F238E27FC236}">
                <a16:creationId xmlns:a16="http://schemas.microsoft.com/office/drawing/2014/main" id="{AC5C5C06-3210-B043-A03F-2AE2ADEA517A}"/>
              </a:ext>
            </a:extLst>
          </p:cNvPr>
          <p:cNvSpPr/>
          <p:nvPr/>
        </p:nvSpPr>
        <p:spPr>
          <a:xfrm>
            <a:off x="6944409" y="1480562"/>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Arrow: Right 19">
            <a:extLst>
              <a:ext uri="{FF2B5EF4-FFF2-40B4-BE49-F238E27FC236}">
                <a16:creationId xmlns:a16="http://schemas.microsoft.com/office/drawing/2014/main" id="{C7E326F9-4F11-4B4F-B833-027669EE73B3}"/>
              </a:ext>
            </a:extLst>
          </p:cNvPr>
          <p:cNvSpPr/>
          <p:nvPr/>
        </p:nvSpPr>
        <p:spPr>
          <a:xfrm>
            <a:off x="8419621" y="1483094"/>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Arrow: Right 19">
            <a:extLst>
              <a:ext uri="{FF2B5EF4-FFF2-40B4-BE49-F238E27FC236}">
                <a16:creationId xmlns:a16="http://schemas.microsoft.com/office/drawing/2014/main" id="{3FA5AF6A-6CAA-2448-87B5-57F9104BCDD1}"/>
              </a:ext>
            </a:extLst>
          </p:cNvPr>
          <p:cNvSpPr/>
          <p:nvPr/>
        </p:nvSpPr>
        <p:spPr>
          <a:xfrm>
            <a:off x="10031315" y="1480562"/>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A3450ADF-D9F7-7C4E-9A14-0B548B39BFBE}"/>
              </a:ext>
            </a:extLst>
          </p:cNvPr>
          <p:cNvCxnSpPr>
            <a:cxnSpLocks/>
          </p:cNvCxnSpPr>
          <p:nvPr/>
        </p:nvCxnSpPr>
        <p:spPr>
          <a:xfrm>
            <a:off x="2723909" y="4769832"/>
            <a:ext cx="0" cy="1600769"/>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9B61407-8835-394B-814A-30B7A4E6D6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80462" y="4638485"/>
            <a:ext cx="877530" cy="877530"/>
          </a:xfrm>
          <a:prstGeom prst="rect">
            <a:avLst/>
          </a:prstGeom>
        </p:spPr>
      </p:pic>
      <p:pic>
        <p:nvPicPr>
          <p:cNvPr id="52" name="Picture 51">
            <a:extLst>
              <a:ext uri="{FF2B5EF4-FFF2-40B4-BE49-F238E27FC236}">
                <a16:creationId xmlns:a16="http://schemas.microsoft.com/office/drawing/2014/main" id="{855FA638-7FDD-D44E-9E8C-F5480A867B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6063" y="4733532"/>
            <a:ext cx="718177" cy="718177"/>
          </a:xfrm>
          <a:prstGeom prst="rect">
            <a:avLst/>
          </a:prstGeom>
        </p:spPr>
      </p:pic>
      <p:pic>
        <p:nvPicPr>
          <p:cNvPr id="53" name="Graphic 52" descr="Truck">
            <a:extLst>
              <a:ext uri="{FF2B5EF4-FFF2-40B4-BE49-F238E27FC236}">
                <a16:creationId xmlns:a16="http://schemas.microsoft.com/office/drawing/2014/main" id="{28C3CF99-8667-2444-BC69-16F775D5A89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06832" y="5154866"/>
            <a:ext cx="805996" cy="805996"/>
          </a:xfrm>
          <a:prstGeom prst="rect">
            <a:avLst/>
          </a:prstGeom>
        </p:spPr>
      </p:pic>
      <p:sp>
        <p:nvSpPr>
          <p:cNvPr id="54" name="TextBox 53">
            <a:extLst>
              <a:ext uri="{FF2B5EF4-FFF2-40B4-BE49-F238E27FC236}">
                <a16:creationId xmlns:a16="http://schemas.microsoft.com/office/drawing/2014/main" id="{552E4468-70A1-484D-93F9-E5AD076345AC}"/>
              </a:ext>
            </a:extLst>
          </p:cNvPr>
          <p:cNvSpPr txBox="1"/>
          <p:nvPr/>
        </p:nvSpPr>
        <p:spPr>
          <a:xfrm>
            <a:off x="7204227" y="5526914"/>
            <a:ext cx="911382" cy="33364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ISSUE RESOLVED</a:t>
            </a:r>
          </a:p>
        </p:txBody>
      </p:sp>
      <p:sp>
        <p:nvSpPr>
          <p:cNvPr id="55" name="TextBox 54">
            <a:extLst>
              <a:ext uri="{FF2B5EF4-FFF2-40B4-BE49-F238E27FC236}">
                <a16:creationId xmlns:a16="http://schemas.microsoft.com/office/drawing/2014/main" id="{D19C3C91-76FF-834D-9A0A-41E489D652C9}"/>
              </a:ext>
            </a:extLst>
          </p:cNvPr>
          <p:cNvSpPr txBox="1"/>
          <p:nvPr/>
        </p:nvSpPr>
        <p:spPr>
          <a:xfrm>
            <a:off x="3900310" y="5526914"/>
            <a:ext cx="1535261" cy="86522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RBOC TRIAGES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AND ATTEMPTS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TO RESOLVE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ISSUE </a:t>
            </a:r>
            <a:br>
              <a:rPr kumimoji="0" lang="en-GB" sz="1000" b="0" i="0" u="none" strike="noStrike" kern="1200" cap="none" spc="0" normalizeH="0" baseline="0" noProof="0">
                <a:ln>
                  <a:noFill/>
                </a:ln>
                <a:solidFill>
                  <a:prstClr val="black"/>
                </a:solidFill>
                <a:effectLst/>
                <a:uLnTx/>
                <a:uFillTx/>
                <a:latin typeface="+mj-lt"/>
                <a:ea typeface="+mn-ea"/>
                <a:cs typeface="+mn-cs"/>
              </a:rPr>
            </a:br>
            <a:r>
              <a:rPr kumimoji="0" lang="en-GB" sz="1000" b="0" i="0" u="none" strike="noStrike" kern="1200" cap="none" spc="0" normalizeH="0" baseline="0" noProof="0">
                <a:ln>
                  <a:noFill/>
                </a:ln>
                <a:solidFill>
                  <a:prstClr val="black"/>
                </a:solidFill>
                <a:effectLst/>
                <a:uLnTx/>
                <a:uFillTx/>
                <a:latin typeface="+mj-lt"/>
                <a:ea typeface="+mn-ea"/>
                <a:cs typeface="+mn-cs"/>
              </a:rPr>
              <a:t>REMOTELY</a:t>
            </a:r>
          </a:p>
        </p:txBody>
      </p:sp>
      <p:sp>
        <p:nvSpPr>
          <p:cNvPr id="56" name="TextBox 55">
            <a:extLst>
              <a:ext uri="{FF2B5EF4-FFF2-40B4-BE49-F238E27FC236}">
                <a16:creationId xmlns:a16="http://schemas.microsoft.com/office/drawing/2014/main" id="{0178DF17-F143-CA44-B28F-8A3BC7BC2DF8}"/>
              </a:ext>
            </a:extLst>
          </p:cNvPr>
          <p:cNvSpPr txBox="1"/>
          <p:nvPr/>
        </p:nvSpPr>
        <p:spPr>
          <a:xfrm>
            <a:off x="5595857" y="5919565"/>
            <a:ext cx="1427946" cy="46166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3</a:t>
            </a:r>
            <a:r>
              <a:rPr kumimoji="0" lang="en-GB" sz="1000" b="0" i="0" u="none" strike="noStrike" kern="1200" cap="none" spc="0" normalizeH="0" baseline="30000" noProof="0">
                <a:ln>
                  <a:noFill/>
                </a:ln>
                <a:solidFill>
                  <a:prstClr val="black"/>
                </a:solidFill>
                <a:effectLst/>
                <a:uLnTx/>
                <a:uFillTx/>
                <a:latin typeface="+mj-lt"/>
                <a:ea typeface="+mn-ea"/>
                <a:cs typeface="+mn-cs"/>
              </a:rPr>
              <a:t>RD</a:t>
            </a:r>
            <a:r>
              <a:rPr kumimoji="0" lang="en-GB" sz="1000" b="0" i="0" u="none" strike="noStrike" kern="1200" cap="none" spc="0" normalizeH="0" baseline="0" noProof="0">
                <a:ln>
                  <a:noFill/>
                </a:ln>
                <a:solidFill>
                  <a:prstClr val="black"/>
                </a:solidFill>
                <a:effectLst/>
                <a:uLnTx/>
                <a:uFillTx/>
                <a:latin typeface="+mj-lt"/>
                <a:ea typeface="+mn-ea"/>
                <a:cs typeface="+mn-cs"/>
              </a:rPr>
              <a:t> PARTY WORK ORDER CREATED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(ONLY IF NEEDED)</a:t>
            </a:r>
          </a:p>
        </p:txBody>
      </p:sp>
      <p:sp>
        <p:nvSpPr>
          <p:cNvPr id="57" name="TextBox 56">
            <a:extLst>
              <a:ext uri="{FF2B5EF4-FFF2-40B4-BE49-F238E27FC236}">
                <a16:creationId xmlns:a16="http://schemas.microsoft.com/office/drawing/2014/main" id="{2EB888D2-46B8-F44E-8714-B2E091AA696D}"/>
              </a:ext>
            </a:extLst>
          </p:cNvPr>
          <p:cNvSpPr txBox="1"/>
          <p:nvPr/>
        </p:nvSpPr>
        <p:spPr>
          <a:xfrm>
            <a:off x="2902435" y="5526914"/>
            <a:ext cx="763300" cy="30052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ea typeface="+mn-ea"/>
                <a:cs typeface="+mn-cs"/>
              </a:rPr>
              <a:t>SYSTEM ALARM</a:t>
            </a:r>
          </a:p>
        </p:txBody>
      </p:sp>
      <p:pic>
        <p:nvPicPr>
          <p:cNvPr id="58" name="Picture 57">
            <a:extLst>
              <a:ext uri="{FF2B5EF4-FFF2-40B4-BE49-F238E27FC236}">
                <a16:creationId xmlns:a16="http://schemas.microsoft.com/office/drawing/2014/main" id="{31642096-1AA9-7747-810A-B48D8779F3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2752" y="4736580"/>
            <a:ext cx="749300" cy="825500"/>
          </a:xfrm>
          <a:prstGeom prst="rect">
            <a:avLst/>
          </a:prstGeom>
        </p:spPr>
      </p:pic>
      <p:sp>
        <p:nvSpPr>
          <p:cNvPr id="59" name="Arrow: Right 19">
            <a:extLst>
              <a:ext uri="{FF2B5EF4-FFF2-40B4-BE49-F238E27FC236}">
                <a16:creationId xmlns:a16="http://schemas.microsoft.com/office/drawing/2014/main" id="{F7DDF1D7-F9EA-5942-A315-AD79C302C53B}"/>
              </a:ext>
            </a:extLst>
          </p:cNvPr>
          <p:cNvSpPr/>
          <p:nvPr/>
        </p:nvSpPr>
        <p:spPr>
          <a:xfrm>
            <a:off x="3819649" y="4924916"/>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Arrow: Right 19">
            <a:extLst>
              <a:ext uri="{FF2B5EF4-FFF2-40B4-BE49-F238E27FC236}">
                <a16:creationId xmlns:a16="http://schemas.microsoft.com/office/drawing/2014/main" id="{C365F576-D1C5-A04C-830E-C18143E55699}"/>
              </a:ext>
            </a:extLst>
          </p:cNvPr>
          <p:cNvSpPr/>
          <p:nvPr/>
        </p:nvSpPr>
        <p:spPr>
          <a:xfrm rot="3029946">
            <a:off x="5477986" y="5175337"/>
            <a:ext cx="300491" cy="300528"/>
          </a:xfrm>
          <a:prstGeom prst="rightArrow">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Arrow: Right 19">
            <a:extLst>
              <a:ext uri="{FF2B5EF4-FFF2-40B4-BE49-F238E27FC236}">
                <a16:creationId xmlns:a16="http://schemas.microsoft.com/office/drawing/2014/main" id="{3467F974-A08D-7143-8C13-0370C9D4CC86}"/>
              </a:ext>
            </a:extLst>
          </p:cNvPr>
          <p:cNvSpPr/>
          <p:nvPr/>
        </p:nvSpPr>
        <p:spPr>
          <a:xfrm>
            <a:off x="6096978" y="4852130"/>
            <a:ext cx="300491" cy="300528"/>
          </a:xfrm>
          <a:prstGeom prst="rightArrow">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62" name="Arrow: Right 19">
            <a:extLst>
              <a:ext uri="{FF2B5EF4-FFF2-40B4-BE49-F238E27FC236}">
                <a16:creationId xmlns:a16="http://schemas.microsoft.com/office/drawing/2014/main" id="{98E22948-51ED-6D4A-9F81-A680E3222EA8}"/>
              </a:ext>
            </a:extLst>
          </p:cNvPr>
          <p:cNvSpPr/>
          <p:nvPr/>
        </p:nvSpPr>
        <p:spPr>
          <a:xfrm rot="19201616">
            <a:off x="6846421" y="5103369"/>
            <a:ext cx="300491" cy="300528"/>
          </a:xfrm>
          <a:prstGeom prst="rightArrow">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Rectangle 2">
            <a:extLst>
              <a:ext uri="{FF2B5EF4-FFF2-40B4-BE49-F238E27FC236}">
                <a16:creationId xmlns:a16="http://schemas.microsoft.com/office/drawing/2014/main" id="{D20828C3-567D-3B45-9B52-4832B4FE3DC1}"/>
              </a:ext>
            </a:extLst>
          </p:cNvPr>
          <p:cNvSpPr/>
          <p:nvPr/>
        </p:nvSpPr>
        <p:spPr>
          <a:xfrm>
            <a:off x="8465105" y="3904708"/>
            <a:ext cx="3231595" cy="2575455"/>
          </a:xfrm>
          <a:prstGeom prst="rect">
            <a:avLst/>
          </a:prstGeom>
          <a:solidFill>
            <a:schemeClr val="bg1">
              <a:lumMod val="50000"/>
              <a:alpha val="284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ontent Placeholder 2">
            <a:extLst>
              <a:ext uri="{FF2B5EF4-FFF2-40B4-BE49-F238E27FC236}">
                <a16:creationId xmlns:a16="http://schemas.microsoft.com/office/drawing/2014/main" id="{B2BB36BD-4AC5-3A4E-AD63-439E14CC07E0}"/>
              </a:ext>
            </a:extLst>
          </p:cNvPr>
          <p:cNvSpPr txBox="1">
            <a:spLocks/>
          </p:cNvSpPr>
          <p:nvPr/>
        </p:nvSpPr>
        <p:spPr>
          <a:xfrm>
            <a:off x="8734588" y="4536683"/>
            <a:ext cx="3202481" cy="183391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US" sz="1800"/>
              <a:t>Fewer Touch Points</a:t>
            </a:r>
          </a:p>
          <a:p>
            <a:pPr marL="285750" indent="-285750">
              <a:buClr>
                <a:schemeClr val="accent1"/>
              </a:buClr>
              <a:buFont typeface="Arial" panose="020B0604020202020204" pitchFamily="34" charset="0"/>
              <a:buChar char="•"/>
            </a:pPr>
            <a:r>
              <a:rPr lang="en-US" sz="1800"/>
              <a:t>Fewer Service Calls</a:t>
            </a:r>
          </a:p>
          <a:p>
            <a:pPr marL="285750" indent="-285750">
              <a:buClr>
                <a:schemeClr val="accent1"/>
              </a:buClr>
              <a:buFont typeface="Arial" panose="020B0604020202020204" pitchFamily="34" charset="0"/>
              <a:buChar char="•"/>
            </a:pPr>
            <a:r>
              <a:rPr lang="en-US" sz="1800"/>
              <a:t>Quicker Resolution</a:t>
            </a:r>
          </a:p>
          <a:p>
            <a:pPr marL="285750" indent="-285750">
              <a:buClr>
                <a:schemeClr val="accent1"/>
              </a:buClr>
              <a:buFont typeface="Arial" panose="020B0604020202020204" pitchFamily="34" charset="0"/>
              <a:buChar char="•"/>
            </a:pPr>
            <a:r>
              <a:rPr lang="en-US" sz="1800"/>
              <a:t>Greater Uptime</a:t>
            </a:r>
          </a:p>
          <a:p>
            <a:pPr marL="285750" indent="-285750">
              <a:buClr>
                <a:schemeClr val="accent1"/>
              </a:buClr>
              <a:buFont typeface="Arial" panose="020B0604020202020204" pitchFamily="34" charset="0"/>
              <a:buChar char="•"/>
            </a:pPr>
            <a:r>
              <a:rPr lang="en-US" sz="1800"/>
              <a:t>Reduced cost </a:t>
            </a:r>
          </a:p>
        </p:txBody>
      </p:sp>
      <p:sp>
        <p:nvSpPr>
          <p:cNvPr id="65" name="Content Placeholder 1">
            <a:extLst>
              <a:ext uri="{FF2B5EF4-FFF2-40B4-BE49-F238E27FC236}">
                <a16:creationId xmlns:a16="http://schemas.microsoft.com/office/drawing/2014/main" id="{277B0075-8A05-234C-A99F-C72F5DEFB359}"/>
              </a:ext>
            </a:extLst>
          </p:cNvPr>
          <p:cNvSpPr txBox="1">
            <a:spLocks/>
          </p:cNvSpPr>
          <p:nvPr/>
        </p:nvSpPr>
        <p:spPr>
          <a:xfrm>
            <a:off x="8720029" y="4141749"/>
            <a:ext cx="3185580" cy="69056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latin typeface="+mj-lt"/>
              </a:rPr>
              <a:t>KEY BENEFITS</a:t>
            </a:r>
          </a:p>
        </p:txBody>
      </p:sp>
    </p:spTree>
    <p:extLst>
      <p:ext uri="{BB962C8B-B14F-4D97-AF65-F5344CB8AC3E}">
        <p14:creationId xmlns:p14="http://schemas.microsoft.com/office/powerpoint/2010/main" val="33378677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B8B128C4-869C-FE43-A602-09931A730DD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18E57C-4E54-EC42-BAE3-C1B165C738CC}"/>
              </a:ext>
            </a:extLst>
          </p:cNvPr>
          <p:cNvSpPr/>
          <p:nvPr/>
        </p:nvSpPr>
        <p:spPr>
          <a:xfrm>
            <a:off x="4007768" y="0"/>
            <a:ext cx="8184232" cy="6889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el 1">
            <a:extLst>
              <a:ext uri="{FF2B5EF4-FFF2-40B4-BE49-F238E27FC236}">
                <a16:creationId xmlns:a16="http://schemas.microsoft.com/office/drawing/2014/main" id="{AB6E56BF-F928-0A4B-8378-A07078DFB2FD}"/>
              </a:ext>
            </a:extLst>
          </p:cNvPr>
          <p:cNvSpPr txBox="1">
            <a:spLocks/>
          </p:cNvSpPr>
          <p:nvPr/>
        </p:nvSpPr>
        <p:spPr>
          <a:xfrm>
            <a:off x="377460" y="738804"/>
            <a:ext cx="3762856" cy="2978228"/>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bg1"/>
                </a:solidFill>
              </a:rPr>
              <a:t>Software </a:t>
            </a:r>
            <a:br>
              <a:rPr lang="en-GB" sz="4500" spc="-150">
                <a:solidFill>
                  <a:schemeClr val="bg1"/>
                </a:solidFill>
              </a:rPr>
            </a:br>
            <a:r>
              <a:rPr lang="en-GB" sz="4500" spc="-150">
                <a:solidFill>
                  <a:schemeClr val="bg1"/>
                </a:solidFill>
              </a:rPr>
              <a:t>as a service</a:t>
            </a:r>
            <a:br>
              <a:rPr lang="en-GB" sz="4500" spc="-150"/>
            </a:br>
            <a:r>
              <a:rPr lang="en-GB" sz="4500" spc="-150"/>
              <a:t>what’s </a:t>
            </a:r>
            <a:br>
              <a:rPr lang="en-GB" sz="4500" spc="-150"/>
            </a:br>
            <a:r>
              <a:rPr lang="en-GB" sz="4500" spc="-150"/>
              <a:t>included</a:t>
            </a:r>
          </a:p>
          <a:p>
            <a:pPr>
              <a:lnSpc>
                <a:spcPts val="3800"/>
              </a:lnSpc>
            </a:pPr>
            <a:endParaRPr lang="en-GB" sz="6000" spc="-150">
              <a:solidFill>
                <a:schemeClr val="accent1"/>
              </a:solidFill>
            </a:endParaRPr>
          </a:p>
        </p:txBody>
      </p:sp>
      <p:sp>
        <p:nvSpPr>
          <p:cNvPr id="17" name="TextBox 16">
            <a:extLst>
              <a:ext uri="{FF2B5EF4-FFF2-40B4-BE49-F238E27FC236}">
                <a16:creationId xmlns:a16="http://schemas.microsoft.com/office/drawing/2014/main" id="{BC294253-E67F-9F41-938D-538DB7315B72}"/>
              </a:ext>
            </a:extLst>
          </p:cNvPr>
          <p:cNvSpPr txBox="1"/>
          <p:nvPr/>
        </p:nvSpPr>
        <p:spPr>
          <a:xfrm>
            <a:off x="4246751" y="2830881"/>
            <a:ext cx="1353446" cy="538609"/>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a:cs typeface="Arial"/>
              </a:rPr>
              <a:t>Pay-for-What-you-Need Model designed to Scale</a:t>
            </a:r>
          </a:p>
        </p:txBody>
      </p:sp>
      <p:sp>
        <p:nvSpPr>
          <p:cNvPr id="19" name="TextBox 18">
            <a:extLst>
              <a:ext uri="{FF2B5EF4-FFF2-40B4-BE49-F238E27FC236}">
                <a16:creationId xmlns:a16="http://schemas.microsoft.com/office/drawing/2014/main" id="{E7C94AAE-1E14-D047-830B-776DFD84206E}"/>
              </a:ext>
            </a:extLst>
          </p:cNvPr>
          <p:cNvSpPr txBox="1"/>
          <p:nvPr/>
        </p:nvSpPr>
        <p:spPr>
          <a:xfrm>
            <a:off x="5814111" y="2830881"/>
            <a:ext cx="1495754" cy="53860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Latest Software Updates for Cybersecurity</a:t>
            </a:r>
          </a:p>
        </p:txBody>
      </p:sp>
      <p:sp>
        <p:nvSpPr>
          <p:cNvPr id="22" name="TextBox 21">
            <a:extLst>
              <a:ext uri="{FF2B5EF4-FFF2-40B4-BE49-F238E27FC236}">
                <a16:creationId xmlns:a16="http://schemas.microsoft.com/office/drawing/2014/main" id="{5CA67D6C-74C0-1343-B990-699C679A2C7C}"/>
              </a:ext>
            </a:extLst>
          </p:cNvPr>
          <p:cNvSpPr txBox="1"/>
          <p:nvPr/>
        </p:nvSpPr>
        <p:spPr>
          <a:xfrm>
            <a:off x="7563760" y="2830881"/>
            <a:ext cx="1301658" cy="89768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200" b="1" spc="-30">
                <a:solidFill>
                  <a:schemeClr val="bg1"/>
                </a:solidFill>
                <a:latin typeface="Arial" panose="020B0604020202020204" pitchFamily="34" charset="0"/>
                <a:cs typeface="Arial" panose="020B0604020202020204" pitchFamily="34" charset="0"/>
              </a:rPr>
              <a:t>Energy Reporting, showing best/worst performing sites</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FC85CBF-33DB-AF44-9297-2763977428C1}"/>
              </a:ext>
            </a:extLst>
          </p:cNvPr>
          <p:cNvSpPr txBox="1"/>
          <p:nvPr/>
        </p:nvSpPr>
        <p:spPr>
          <a:xfrm>
            <a:off x="9257341" y="2830881"/>
            <a:ext cx="1033954" cy="35907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Alarm Management</a:t>
            </a:r>
          </a:p>
        </p:txBody>
      </p:sp>
      <p:sp>
        <p:nvSpPr>
          <p:cNvPr id="27" name="TextBox 26">
            <a:extLst>
              <a:ext uri="{FF2B5EF4-FFF2-40B4-BE49-F238E27FC236}">
                <a16:creationId xmlns:a16="http://schemas.microsoft.com/office/drawing/2014/main" id="{BDCD25AD-1100-D243-B0D5-53F882B6467F}"/>
              </a:ext>
            </a:extLst>
          </p:cNvPr>
          <p:cNvSpPr txBox="1"/>
          <p:nvPr/>
        </p:nvSpPr>
        <p:spPr>
          <a:xfrm>
            <a:off x="10856896" y="2835787"/>
            <a:ext cx="1198356" cy="35907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Global Scheduling</a:t>
            </a:r>
          </a:p>
        </p:txBody>
      </p:sp>
      <p:sp>
        <p:nvSpPr>
          <p:cNvPr id="35" name="TextBox 34">
            <a:extLst>
              <a:ext uri="{FF2B5EF4-FFF2-40B4-BE49-F238E27FC236}">
                <a16:creationId xmlns:a16="http://schemas.microsoft.com/office/drawing/2014/main" id="{598AA3E8-E4CC-8E48-A8ED-B543418D092C}"/>
              </a:ext>
            </a:extLst>
          </p:cNvPr>
          <p:cNvSpPr txBox="1"/>
          <p:nvPr/>
        </p:nvSpPr>
        <p:spPr>
          <a:xfrm>
            <a:off x="4208906" y="5374507"/>
            <a:ext cx="1515046" cy="53860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Supervisor Improvements</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New features</a:t>
            </a:r>
          </a:p>
        </p:txBody>
      </p:sp>
      <p:sp>
        <p:nvSpPr>
          <p:cNvPr id="37" name="TextBox 36">
            <a:extLst>
              <a:ext uri="{FF2B5EF4-FFF2-40B4-BE49-F238E27FC236}">
                <a16:creationId xmlns:a16="http://schemas.microsoft.com/office/drawing/2014/main" id="{8DE1F40C-5219-824B-97D3-88B39B3FD55B}"/>
              </a:ext>
            </a:extLst>
          </p:cNvPr>
          <p:cNvSpPr txBox="1"/>
          <p:nvPr/>
        </p:nvSpPr>
        <p:spPr>
          <a:xfrm>
            <a:off x="5822058" y="5366343"/>
            <a:ext cx="1321275" cy="71814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Highest Level of Availability and Outsourced IT</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101CE943-E1A4-534D-906D-F5AC88062BB9}"/>
              </a:ext>
            </a:extLst>
          </p:cNvPr>
          <p:cNvSpPr txBox="1"/>
          <p:nvPr/>
        </p:nvSpPr>
        <p:spPr>
          <a:xfrm>
            <a:off x="10820182" y="5375330"/>
            <a:ext cx="1252482" cy="71814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Continuous Dashboard Improvements</a:t>
            </a:r>
          </a:p>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A3FC3E9C-0462-494C-AE80-B146F0E76BD7}"/>
              </a:ext>
            </a:extLst>
          </p:cNvPr>
          <p:cNvSpPr txBox="1"/>
          <p:nvPr/>
        </p:nvSpPr>
        <p:spPr>
          <a:xfrm>
            <a:off x="7480248" y="5371525"/>
            <a:ext cx="1424613" cy="71814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Automated and Exportable trending held in Cloud storage</a:t>
            </a:r>
          </a:p>
        </p:txBody>
      </p:sp>
      <p:sp>
        <p:nvSpPr>
          <p:cNvPr id="44" name="TextBox 43">
            <a:extLst>
              <a:ext uri="{FF2B5EF4-FFF2-40B4-BE49-F238E27FC236}">
                <a16:creationId xmlns:a16="http://schemas.microsoft.com/office/drawing/2014/main" id="{C9BE031D-03D0-8948-ACE8-2F9E950446FC}"/>
              </a:ext>
            </a:extLst>
          </p:cNvPr>
          <p:cNvSpPr txBox="1"/>
          <p:nvPr/>
        </p:nvSpPr>
        <p:spPr>
          <a:xfrm>
            <a:off x="9060304" y="5371525"/>
            <a:ext cx="1424613" cy="71814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3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Temperature monitoring and reporting on your estate</a:t>
            </a:r>
          </a:p>
        </p:txBody>
      </p:sp>
      <p:sp>
        <p:nvSpPr>
          <p:cNvPr id="46" name="Titel 1">
            <a:extLst>
              <a:ext uri="{FF2B5EF4-FFF2-40B4-BE49-F238E27FC236}">
                <a16:creationId xmlns:a16="http://schemas.microsoft.com/office/drawing/2014/main" id="{59467FF6-F2C9-A94A-A00E-A490D2D2B743}"/>
              </a:ext>
            </a:extLst>
          </p:cNvPr>
          <p:cNvSpPr txBox="1">
            <a:spLocks/>
          </p:cNvSpPr>
          <p:nvPr/>
        </p:nvSpPr>
        <p:spPr>
          <a:xfrm>
            <a:off x="4312722" y="736166"/>
            <a:ext cx="5213503" cy="820626"/>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bg1">
                    <a:lumMod val="75000"/>
                  </a:schemeClr>
                </a:solidFill>
              </a:rPr>
              <a:t>subscription</a:t>
            </a:r>
            <a:endParaRPr lang="en-GB" sz="6000" spc="-150">
              <a:solidFill>
                <a:schemeClr val="bg1">
                  <a:lumMod val="75000"/>
                </a:schemeClr>
              </a:solidFill>
            </a:endParaRPr>
          </a:p>
        </p:txBody>
      </p:sp>
      <p:pic>
        <p:nvPicPr>
          <p:cNvPr id="47" name="Picture 46">
            <a:extLst>
              <a:ext uri="{FF2B5EF4-FFF2-40B4-BE49-F238E27FC236}">
                <a16:creationId xmlns:a16="http://schemas.microsoft.com/office/drawing/2014/main" id="{40A9C845-DB0D-BF43-9058-B0AAB0FA6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201" y="1930511"/>
            <a:ext cx="867709" cy="867709"/>
          </a:xfrm>
          <a:prstGeom prst="rect">
            <a:avLst/>
          </a:prstGeom>
        </p:spPr>
      </p:pic>
      <p:pic>
        <p:nvPicPr>
          <p:cNvPr id="49" name="Picture 48">
            <a:extLst>
              <a:ext uri="{FF2B5EF4-FFF2-40B4-BE49-F238E27FC236}">
                <a16:creationId xmlns:a16="http://schemas.microsoft.com/office/drawing/2014/main" id="{E36B3637-4F61-0241-961C-B3939B10E7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0247" y="1930511"/>
            <a:ext cx="796412" cy="796412"/>
          </a:xfrm>
          <a:prstGeom prst="rect">
            <a:avLst/>
          </a:prstGeom>
        </p:spPr>
      </p:pic>
      <p:pic>
        <p:nvPicPr>
          <p:cNvPr id="51" name="Picture 50">
            <a:extLst>
              <a:ext uri="{FF2B5EF4-FFF2-40B4-BE49-F238E27FC236}">
                <a16:creationId xmlns:a16="http://schemas.microsoft.com/office/drawing/2014/main" id="{D6713A2D-2AD8-CB4F-8020-68BDE12F17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8701" y="1796983"/>
            <a:ext cx="867709" cy="867709"/>
          </a:xfrm>
          <a:prstGeom prst="rect">
            <a:avLst/>
          </a:prstGeom>
        </p:spPr>
      </p:pic>
      <p:pic>
        <p:nvPicPr>
          <p:cNvPr id="53" name="Picture 52">
            <a:extLst>
              <a:ext uri="{FF2B5EF4-FFF2-40B4-BE49-F238E27FC236}">
                <a16:creationId xmlns:a16="http://schemas.microsoft.com/office/drawing/2014/main" id="{3307FF47-9176-764D-9A9D-BBF1D9C5F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1744" y="4366570"/>
            <a:ext cx="867709" cy="867709"/>
          </a:xfrm>
          <a:prstGeom prst="rect">
            <a:avLst/>
          </a:prstGeom>
        </p:spPr>
      </p:pic>
      <p:pic>
        <p:nvPicPr>
          <p:cNvPr id="55" name="Picture 54">
            <a:extLst>
              <a:ext uri="{FF2B5EF4-FFF2-40B4-BE49-F238E27FC236}">
                <a16:creationId xmlns:a16="http://schemas.microsoft.com/office/drawing/2014/main" id="{8C369CB5-9C14-5A45-B1BB-B2F35174F8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8842" y="4376508"/>
            <a:ext cx="867709" cy="867709"/>
          </a:xfrm>
          <a:prstGeom prst="rect">
            <a:avLst/>
          </a:prstGeom>
        </p:spPr>
      </p:pic>
      <p:pic>
        <p:nvPicPr>
          <p:cNvPr id="57" name="Picture 56">
            <a:extLst>
              <a:ext uri="{FF2B5EF4-FFF2-40B4-BE49-F238E27FC236}">
                <a16:creationId xmlns:a16="http://schemas.microsoft.com/office/drawing/2014/main" id="{2489C975-E4E6-FD4B-8059-3916E16730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565" y="4379664"/>
            <a:ext cx="867709" cy="867709"/>
          </a:xfrm>
          <a:prstGeom prst="rect">
            <a:avLst/>
          </a:prstGeom>
        </p:spPr>
      </p:pic>
      <p:pic>
        <p:nvPicPr>
          <p:cNvPr id="59" name="Picture 58">
            <a:extLst>
              <a:ext uri="{FF2B5EF4-FFF2-40B4-BE49-F238E27FC236}">
                <a16:creationId xmlns:a16="http://schemas.microsoft.com/office/drawing/2014/main" id="{73EFE6C9-BD05-AA47-8C51-B82A8DDAB6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84885" y="4420739"/>
            <a:ext cx="759370" cy="759370"/>
          </a:xfrm>
          <a:prstGeom prst="rect">
            <a:avLst/>
          </a:prstGeom>
        </p:spPr>
      </p:pic>
      <p:pic>
        <p:nvPicPr>
          <p:cNvPr id="61" name="Picture 60">
            <a:extLst>
              <a:ext uri="{FF2B5EF4-FFF2-40B4-BE49-F238E27FC236}">
                <a16:creationId xmlns:a16="http://schemas.microsoft.com/office/drawing/2014/main" id="{35DB1A98-BFC0-7E4C-96C4-1E3B7D913F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32821" y="4467736"/>
            <a:ext cx="775482" cy="775482"/>
          </a:xfrm>
          <a:prstGeom prst="rect">
            <a:avLst/>
          </a:prstGeom>
        </p:spPr>
      </p:pic>
      <p:pic>
        <p:nvPicPr>
          <p:cNvPr id="63" name="Picture 62">
            <a:extLst>
              <a:ext uri="{FF2B5EF4-FFF2-40B4-BE49-F238E27FC236}">
                <a16:creationId xmlns:a16="http://schemas.microsoft.com/office/drawing/2014/main" id="{074F6409-2F23-674D-92F6-FEEE32C9D3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98269" y="1930511"/>
            <a:ext cx="748685" cy="748685"/>
          </a:xfrm>
          <a:prstGeom prst="rect">
            <a:avLst/>
          </a:prstGeom>
        </p:spPr>
      </p:pic>
      <p:pic>
        <p:nvPicPr>
          <p:cNvPr id="65" name="Picture 64">
            <a:extLst>
              <a:ext uri="{FF2B5EF4-FFF2-40B4-BE49-F238E27FC236}">
                <a16:creationId xmlns:a16="http://schemas.microsoft.com/office/drawing/2014/main" id="{0F6510F8-3008-B448-9679-4247B1312F8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03845" y="1939328"/>
            <a:ext cx="704458" cy="704458"/>
          </a:xfrm>
          <a:prstGeom prst="rect">
            <a:avLst/>
          </a:prstGeom>
        </p:spPr>
      </p:pic>
      <p:cxnSp>
        <p:nvCxnSpPr>
          <p:cNvPr id="69" name="Straight Connector 68">
            <a:extLst>
              <a:ext uri="{FF2B5EF4-FFF2-40B4-BE49-F238E27FC236}">
                <a16:creationId xmlns:a16="http://schemas.microsoft.com/office/drawing/2014/main" id="{98DBBE6B-0D34-6E45-B274-6328ED4850EE}"/>
              </a:ext>
            </a:extLst>
          </p:cNvPr>
          <p:cNvCxnSpPr/>
          <p:nvPr/>
        </p:nvCxnSpPr>
        <p:spPr>
          <a:xfrm>
            <a:off x="5727854" y="1930511"/>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0D34AAB-1A61-DD4D-9765-475F8EF7CCE9}"/>
              </a:ext>
            </a:extLst>
          </p:cNvPr>
          <p:cNvCxnSpPr/>
          <p:nvPr/>
        </p:nvCxnSpPr>
        <p:spPr>
          <a:xfrm>
            <a:off x="7353546" y="1906345"/>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5B6890A-B977-C54E-B37C-B0273FBCE6F4}"/>
              </a:ext>
            </a:extLst>
          </p:cNvPr>
          <p:cNvCxnSpPr/>
          <p:nvPr/>
        </p:nvCxnSpPr>
        <p:spPr>
          <a:xfrm>
            <a:off x="8970440" y="1827956"/>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A4C360D-1C10-2947-8C58-6953B8662980}"/>
              </a:ext>
            </a:extLst>
          </p:cNvPr>
          <p:cNvCxnSpPr/>
          <p:nvPr/>
        </p:nvCxnSpPr>
        <p:spPr>
          <a:xfrm>
            <a:off x="10583023" y="1827956"/>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C181D2A-066E-1A47-A082-B5AFD05614BC}"/>
              </a:ext>
            </a:extLst>
          </p:cNvPr>
          <p:cNvCxnSpPr/>
          <p:nvPr/>
        </p:nvCxnSpPr>
        <p:spPr>
          <a:xfrm>
            <a:off x="4245734" y="4005064"/>
            <a:ext cx="78095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CC22BA0-728F-1046-A893-322CB1DC75D2}"/>
              </a:ext>
            </a:extLst>
          </p:cNvPr>
          <p:cNvSpPr/>
          <p:nvPr/>
        </p:nvSpPr>
        <p:spPr>
          <a:xfrm>
            <a:off x="5644981" y="-819703"/>
            <a:ext cx="1623177" cy="432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91186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7A10A0-4ADD-E04C-A179-559261A705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09" y="0"/>
            <a:ext cx="12192000" cy="6858000"/>
          </a:xfrm>
          <a:prstGeom prst="rect">
            <a:avLst/>
          </a:prstGeom>
        </p:spPr>
      </p:pic>
      <p:sp>
        <p:nvSpPr>
          <p:cNvPr id="2" name="Rectangle 1">
            <a:extLst>
              <a:ext uri="{FF2B5EF4-FFF2-40B4-BE49-F238E27FC236}">
                <a16:creationId xmlns:a16="http://schemas.microsoft.com/office/drawing/2014/main" id="{4B18E57C-4E54-EC42-BAE3-C1B165C738CC}"/>
              </a:ext>
            </a:extLst>
          </p:cNvPr>
          <p:cNvSpPr/>
          <p:nvPr/>
        </p:nvSpPr>
        <p:spPr>
          <a:xfrm>
            <a:off x="4007768" y="0"/>
            <a:ext cx="8184232" cy="68891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hlinkClick r:id="rId4" action="ppaction://hlinksldjump"/>
            <a:extLst>
              <a:ext uri="{FF2B5EF4-FFF2-40B4-BE49-F238E27FC236}">
                <a16:creationId xmlns:a16="http://schemas.microsoft.com/office/drawing/2014/main" id="{0822A41F-2CB0-FF49-A9E7-0CB2A972483F}"/>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sp>
        <p:nvSpPr>
          <p:cNvPr id="11" name="Titel 1">
            <a:extLst>
              <a:ext uri="{FF2B5EF4-FFF2-40B4-BE49-F238E27FC236}">
                <a16:creationId xmlns:a16="http://schemas.microsoft.com/office/drawing/2014/main" id="{AB6E56BF-F928-0A4B-8378-A07078DFB2FD}"/>
              </a:ext>
            </a:extLst>
          </p:cNvPr>
          <p:cNvSpPr txBox="1">
            <a:spLocks/>
          </p:cNvSpPr>
          <p:nvPr/>
        </p:nvSpPr>
        <p:spPr>
          <a:xfrm>
            <a:off x="377460" y="738804"/>
            <a:ext cx="3762856" cy="2978228"/>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Software </a:t>
            </a:r>
            <a:br>
              <a:rPr lang="en-GB" sz="4500" spc="-150">
                <a:solidFill>
                  <a:schemeClr val="accent1"/>
                </a:solidFill>
              </a:rPr>
            </a:br>
            <a:r>
              <a:rPr lang="en-GB" sz="4500" spc="-150">
                <a:solidFill>
                  <a:schemeClr val="accent1"/>
                </a:solidFill>
              </a:rPr>
              <a:t>as a service</a:t>
            </a:r>
            <a:br>
              <a:rPr lang="en-GB" sz="4500" spc="-150"/>
            </a:br>
            <a:r>
              <a:rPr lang="en-GB" sz="4500" spc="-150"/>
              <a:t>what’s </a:t>
            </a:r>
            <a:br>
              <a:rPr lang="en-GB" sz="4500" spc="-150"/>
            </a:br>
            <a:r>
              <a:rPr lang="en-GB" sz="4500" spc="-150"/>
              <a:t>included</a:t>
            </a:r>
          </a:p>
          <a:p>
            <a:pPr>
              <a:lnSpc>
                <a:spcPts val="3800"/>
              </a:lnSpc>
            </a:pPr>
            <a:endParaRPr lang="en-GB" sz="6000" spc="-150">
              <a:solidFill>
                <a:schemeClr val="accent1"/>
              </a:solidFill>
            </a:endParaRPr>
          </a:p>
        </p:txBody>
      </p:sp>
      <p:sp>
        <p:nvSpPr>
          <p:cNvPr id="46" name="Titel 1">
            <a:extLst>
              <a:ext uri="{FF2B5EF4-FFF2-40B4-BE49-F238E27FC236}">
                <a16:creationId xmlns:a16="http://schemas.microsoft.com/office/drawing/2014/main" id="{59467FF6-F2C9-A94A-A00E-A490D2D2B743}"/>
              </a:ext>
            </a:extLst>
          </p:cNvPr>
          <p:cNvSpPr txBox="1">
            <a:spLocks/>
          </p:cNvSpPr>
          <p:nvPr/>
        </p:nvSpPr>
        <p:spPr>
          <a:xfrm>
            <a:off x="4312722" y="736166"/>
            <a:ext cx="5213503" cy="820626"/>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bg1">
                    <a:lumMod val="75000"/>
                  </a:schemeClr>
                </a:solidFill>
              </a:rPr>
              <a:t>Managed service</a:t>
            </a:r>
            <a:endParaRPr lang="en-GB" sz="6000" spc="-150">
              <a:solidFill>
                <a:schemeClr val="bg1">
                  <a:lumMod val="75000"/>
                </a:schemeClr>
              </a:solidFill>
            </a:endParaRPr>
          </a:p>
        </p:txBody>
      </p:sp>
      <p:grpSp>
        <p:nvGrpSpPr>
          <p:cNvPr id="3" name="Group 2">
            <a:extLst>
              <a:ext uri="{FF2B5EF4-FFF2-40B4-BE49-F238E27FC236}">
                <a16:creationId xmlns:a16="http://schemas.microsoft.com/office/drawing/2014/main" id="{41C8C28E-9230-1A46-99D5-11119E5930E0}"/>
              </a:ext>
            </a:extLst>
          </p:cNvPr>
          <p:cNvGrpSpPr/>
          <p:nvPr/>
        </p:nvGrpSpPr>
        <p:grpSpPr>
          <a:xfrm>
            <a:off x="4672969" y="2553422"/>
            <a:ext cx="6886413" cy="3449224"/>
            <a:chOff x="5124862" y="2280239"/>
            <a:chExt cx="5113673" cy="2561306"/>
          </a:xfrm>
        </p:grpSpPr>
        <p:sp>
          <p:nvSpPr>
            <p:cNvPr id="31" name="TextBox 30">
              <a:extLst>
                <a:ext uri="{FF2B5EF4-FFF2-40B4-BE49-F238E27FC236}">
                  <a16:creationId xmlns:a16="http://schemas.microsoft.com/office/drawing/2014/main" id="{33772BF0-5637-864F-AFA4-C0C4E5623C9F}"/>
                </a:ext>
              </a:extLst>
            </p:cNvPr>
            <p:cNvSpPr txBox="1"/>
            <p:nvPr/>
          </p:nvSpPr>
          <p:spPr>
            <a:xfrm>
              <a:off x="5124862" y="2987449"/>
              <a:ext cx="1515045" cy="29611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CRITICAL ALARM MONITORING</a:t>
              </a:r>
            </a:p>
          </p:txBody>
        </p:sp>
        <p:sp>
          <p:nvSpPr>
            <p:cNvPr id="33" name="TextBox 32">
              <a:extLst>
                <a:ext uri="{FF2B5EF4-FFF2-40B4-BE49-F238E27FC236}">
                  <a16:creationId xmlns:a16="http://schemas.microsoft.com/office/drawing/2014/main" id="{87BA407A-CC5E-7746-80AC-F9FAA303F2C9}"/>
                </a:ext>
              </a:extLst>
            </p:cNvPr>
            <p:cNvSpPr txBox="1"/>
            <p:nvPr/>
          </p:nvSpPr>
          <p:spPr>
            <a:xfrm>
              <a:off x="6994305" y="2997774"/>
              <a:ext cx="1515045" cy="29611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REMOTE </a:t>
              </a:r>
              <a:b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b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HVAC PPM</a:t>
              </a:r>
            </a:p>
          </p:txBody>
        </p:sp>
        <p:sp>
          <p:nvSpPr>
            <p:cNvPr id="43" name="TextBox 42">
              <a:extLst>
                <a:ext uri="{FF2B5EF4-FFF2-40B4-BE49-F238E27FC236}">
                  <a16:creationId xmlns:a16="http://schemas.microsoft.com/office/drawing/2014/main" id="{AE484A69-D04A-4146-AF0D-34D0759DDEB8}"/>
                </a:ext>
              </a:extLst>
            </p:cNvPr>
            <p:cNvSpPr txBox="1"/>
            <p:nvPr/>
          </p:nvSpPr>
          <p:spPr>
            <a:xfrm>
              <a:off x="8723490" y="2993676"/>
              <a:ext cx="1515045" cy="29611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ENERGY </a:t>
              </a:r>
              <a:b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b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REPORTING</a:t>
              </a:r>
            </a:p>
          </p:txBody>
        </p:sp>
        <p:sp>
          <p:nvSpPr>
            <p:cNvPr id="48" name="TextBox 47">
              <a:extLst>
                <a:ext uri="{FF2B5EF4-FFF2-40B4-BE49-F238E27FC236}">
                  <a16:creationId xmlns:a16="http://schemas.microsoft.com/office/drawing/2014/main" id="{C2E07DE6-E8D4-6743-89E2-FB296B11F4B6}"/>
                </a:ext>
              </a:extLst>
            </p:cNvPr>
            <p:cNvSpPr txBox="1"/>
            <p:nvPr/>
          </p:nvSpPr>
          <p:spPr>
            <a:xfrm>
              <a:off x="5151945" y="4482777"/>
              <a:ext cx="1515045" cy="29611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REMOTE </a:t>
              </a:r>
              <a:b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b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REACTIVE</a:t>
              </a:r>
            </a:p>
          </p:txBody>
        </p:sp>
        <p:pic>
          <p:nvPicPr>
            <p:cNvPr id="49" name="Picture 48">
              <a:extLst>
                <a:ext uri="{FF2B5EF4-FFF2-40B4-BE49-F238E27FC236}">
                  <a16:creationId xmlns:a16="http://schemas.microsoft.com/office/drawing/2014/main" id="{5B91EA89-247C-CF4F-B183-D35EC54BD37E}"/>
                </a:ext>
              </a:extLst>
            </p:cNvPr>
            <p:cNvPicPr>
              <a:picLocks noChangeAspect="1"/>
            </p:cNvPicPr>
            <p:nvPr/>
          </p:nvPicPr>
          <p:blipFill>
            <a:blip r:embed="rId6" cstate="email">
              <a:biLevel thresh="50000"/>
              <a:extLst>
                <a:ext uri="{28A0092B-C50C-407E-A947-70E740481C1C}">
                  <a14:useLocalDpi xmlns:a14="http://schemas.microsoft.com/office/drawing/2010/main"/>
                </a:ext>
              </a:extLst>
            </a:blip>
            <a:stretch>
              <a:fillRect/>
            </a:stretch>
          </p:blipFill>
          <p:spPr>
            <a:xfrm>
              <a:off x="7485186" y="2288217"/>
              <a:ext cx="540000" cy="540000"/>
            </a:xfrm>
            <a:prstGeom prst="rect">
              <a:avLst/>
            </a:prstGeom>
          </p:spPr>
        </p:pic>
        <p:sp>
          <p:nvSpPr>
            <p:cNvPr id="52" name="TextBox 51">
              <a:extLst>
                <a:ext uri="{FF2B5EF4-FFF2-40B4-BE49-F238E27FC236}">
                  <a16:creationId xmlns:a16="http://schemas.microsoft.com/office/drawing/2014/main" id="{EC1E7801-1D1D-6842-9857-EFD5A797B4FE}"/>
                </a:ext>
              </a:extLst>
            </p:cNvPr>
            <p:cNvSpPr txBox="1"/>
            <p:nvPr/>
          </p:nvSpPr>
          <p:spPr>
            <a:xfrm>
              <a:off x="6955460" y="4540049"/>
              <a:ext cx="1515045" cy="14984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ANALYTICS</a:t>
              </a:r>
            </a:p>
          </p:txBody>
        </p:sp>
        <p:pic>
          <p:nvPicPr>
            <p:cNvPr id="53" name="Picture 52">
              <a:extLst>
                <a:ext uri="{FF2B5EF4-FFF2-40B4-BE49-F238E27FC236}">
                  <a16:creationId xmlns:a16="http://schemas.microsoft.com/office/drawing/2014/main" id="{9F9F89A0-49A2-4B46-9AEE-DCDFBAE9E8CA}"/>
                </a:ext>
              </a:extLst>
            </p:cNvPr>
            <p:cNvPicPr>
              <a:picLocks noChangeAspect="1"/>
            </p:cNvPicPr>
            <p:nvPr/>
          </p:nvPicPr>
          <p:blipFill>
            <a:blip r:embed="rId7" cstate="email">
              <a:biLevel thresh="50000"/>
              <a:extLst>
                <a:ext uri="{28A0092B-C50C-407E-A947-70E740481C1C}">
                  <a14:useLocalDpi xmlns:a14="http://schemas.microsoft.com/office/drawing/2010/main"/>
                </a:ext>
              </a:extLst>
            </a:blip>
            <a:stretch>
              <a:fillRect/>
            </a:stretch>
          </p:blipFill>
          <p:spPr>
            <a:xfrm>
              <a:off x="7403116" y="3729333"/>
              <a:ext cx="540000" cy="540000"/>
            </a:xfrm>
            <a:prstGeom prst="rect">
              <a:avLst/>
            </a:prstGeom>
          </p:spPr>
        </p:pic>
        <p:pic>
          <p:nvPicPr>
            <p:cNvPr id="54" name="Picture 53">
              <a:extLst>
                <a:ext uri="{FF2B5EF4-FFF2-40B4-BE49-F238E27FC236}">
                  <a16:creationId xmlns:a16="http://schemas.microsoft.com/office/drawing/2014/main" id="{8D9316C4-2F46-EC41-87A6-B8FD146B1976}"/>
                </a:ext>
              </a:extLst>
            </p:cNvPr>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9213308" y="2280239"/>
              <a:ext cx="540000" cy="540000"/>
            </a:xfrm>
            <a:prstGeom prst="rect">
              <a:avLst/>
            </a:prstGeom>
          </p:spPr>
        </p:pic>
        <p:pic>
          <p:nvPicPr>
            <p:cNvPr id="55" name="Picture 54">
              <a:extLst>
                <a:ext uri="{FF2B5EF4-FFF2-40B4-BE49-F238E27FC236}">
                  <a16:creationId xmlns:a16="http://schemas.microsoft.com/office/drawing/2014/main" id="{B00F2639-1172-A84F-A30F-38F2A0FCA7E0}"/>
                </a:ext>
              </a:extLst>
            </p:cNvPr>
            <p:cNvPicPr>
              <a:picLocks noChangeAspect="1"/>
            </p:cNvPicPr>
            <p:nvPr/>
          </p:nvPicPr>
          <p:blipFill>
            <a:blip r:embed="rId9" cstate="email">
              <a:biLevel thresh="75000"/>
              <a:extLst>
                <a:ext uri="{28A0092B-C50C-407E-A947-70E740481C1C}">
                  <a14:useLocalDpi xmlns:a14="http://schemas.microsoft.com/office/drawing/2010/main"/>
                </a:ext>
              </a:extLst>
            </a:blip>
            <a:stretch>
              <a:fillRect/>
            </a:stretch>
          </p:blipFill>
          <p:spPr>
            <a:xfrm>
              <a:off x="5641216" y="2286420"/>
              <a:ext cx="540000" cy="540000"/>
            </a:xfrm>
            <a:prstGeom prst="rect">
              <a:avLst/>
            </a:prstGeom>
          </p:spPr>
        </p:pic>
        <p:sp>
          <p:nvSpPr>
            <p:cNvPr id="57" name="TextBox 56">
              <a:extLst>
                <a:ext uri="{FF2B5EF4-FFF2-40B4-BE49-F238E27FC236}">
                  <a16:creationId xmlns:a16="http://schemas.microsoft.com/office/drawing/2014/main" id="{F61F4199-A22B-8540-9F27-44C767CCDE3F}"/>
                </a:ext>
              </a:extLst>
            </p:cNvPr>
            <p:cNvSpPr txBox="1"/>
            <p:nvPr/>
          </p:nvSpPr>
          <p:spPr>
            <a:xfrm>
              <a:off x="8617151" y="4545433"/>
              <a:ext cx="1515045" cy="29611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3</a:t>
              </a:r>
              <a:r>
                <a:rPr kumimoji="0" lang="en-AU" sz="1600" b="1" u="none" strike="noStrike" kern="1200" cap="none" spc="-50" normalizeH="0" baseline="30000" noProof="0">
                  <a:ln>
                    <a:noFill/>
                  </a:ln>
                  <a:solidFill>
                    <a:schemeClr val="bg1"/>
                  </a:solidFill>
                  <a:effectLst/>
                  <a:uLnTx/>
                  <a:uFillTx/>
                  <a:latin typeface="+mj-lt"/>
                  <a:cs typeface="Arial" panose="020B0604020202020204" pitchFamily="34" charset="0"/>
                </a:rPr>
                <a:t>RD</a:t>
              </a: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 PARTY </a:t>
              </a:r>
              <a:b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b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ESCALATION</a:t>
              </a:r>
            </a:p>
          </p:txBody>
        </p:sp>
        <p:pic>
          <p:nvPicPr>
            <p:cNvPr id="58" name="Picture 57">
              <a:extLst>
                <a:ext uri="{FF2B5EF4-FFF2-40B4-BE49-F238E27FC236}">
                  <a16:creationId xmlns:a16="http://schemas.microsoft.com/office/drawing/2014/main" id="{F4CC8311-FE8D-364D-AA42-1EF06960FC9B}"/>
                </a:ext>
              </a:extLst>
            </p:cNvPr>
            <p:cNvPicPr>
              <a:picLocks noChangeAspect="1"/>
            </p:cNvPicPr>
            <p:nvPr/>
          </p:nvPicPr>
          <p:blipFill>
            <a:blip r:embed="rId10" cstate="email">
              <a:biLevel thresh="50000"/>
              <a:extLst>
                <a:ext uri="{28A0092B-C50C-407E-A947-70E740481C1C}">
                  <a14:useLocalDpi xmlns:a14="http://schemas.microsoft.com/office/drawing/2010/main"/>
                </a:ext>
              </a:extLst>
            </a:blip>
            <a:stretch>
              <a:fillRect/>
            </a:stretch>
          </p:blipFill>
          <p:spPr>
            <a:xfrm>
              <a:off x="9104673" y="3735712"/>
              <a:ext cx="540000" cy="540000"/>
            </a:xfrm>
            <a:prstGeom prst="rect">
              <a:avLst/>
            </a:prstGeom>
          </p:spPr>
        </p:pic>
      </p:grpSp>
      <p:pic>
        <p:nvPicPr>
          <p:cNvPr id="5" name="Picture 4">
            <a:extLst>
              <a:ext uri="{FF2B5EF4-FFF2-40B4-BE49-F238E27FC236}">
                <a16:creationId xmlns:a16="http://schemas.microsoft.com/office/drawing/2014/main" id="{078CC4FC-1059-E843-A317-7C19C5079D97}"/>
              </a:ext>
            </a:extLst>
          </p:cNvPr>
          <p:cNvPicPr>
            <a:picLocks noChangeAspect="1"/>
          </p:cNvPicPr>
          <p:nvPr/>
        </p:nvPicPr>
        <p:blipFill>
          <a:blip r:embed="rId11" cstate="screen">
            <a:biLevel thresh="50000"/>
            <a:extLst>
              <a:ext uri="{28A0092B-C50C-407E-A947-70E740481C1C}">
                <a14:useLocalDpi xmlns:a14="http://schemas.microsoft.com/office/drawing/2010/main"/>
              </a:ext>
            </a:extLst>
          </a:blip>
          <a:stretch>
            <a:fillRect/>
          </a:stretch>
        </p:blipFill>
        <p:spPr>
          <a:xfrm>
            <a:off x="5293507" y="4538089"/>
            <a:ext cx="799184" cy="799184"/>
          </a:xfrm>
          <a:prstGeom prst="rect">
            <a:avLst/>
          </a:prstGeom>
        </p:spPr>
      </p:pic>
      <p:cxnSp>
        <p:nvCxnSpPr>
          <p:cNvPr id="20" name="Straight Connector 19">
            <a:extLst>
              <a:ext uri="{FF2B5EF4-FFF2-40B4-BE49-F238E27FC236}">
                <a16:creationId xmlns:a16="http://schemas.microsoft.com/office/drawing/2014/main" id="{79AABC3E-E64F-0F46-9E8F-9016B87FBE28}"/>
              </a:ext>
            </a:extLst>
          </p:cNvPr>
          <p:cNvCxnSpPr/>
          <p:nvPr/>
        </p:nvCxnSpPr>
        <p:spPr>
          <a:xfrm>
            <a:off x="6850446" y="2074527"/>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3DD0A3-164A-1E44-BDE2-0F1E847DDD37}"/>
              </a:ext>
            </a:extLst>
          </p:cNvPr>
          <p:cNvCxnSpPr/>
          <p:nvPr/>
        </p:nvCxnSpPr>
        <p:spPr>
          <a:xfrm>
            <a:off x="9511659" y="2050361"/>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2D0F40-47B7-EC49-AFE0-70617527F588}"/>
              </a:ext>
            </a:extLst>
          </p:cNvPr>
          <p:cNvCxnSpPr>
            <a:cxnSpLocks/>
          </p:cNvCxnSpPr>
          <p:nvPr/>
        </p:nvCxnSpPr>
        <p:spPr>
          <a:xfrm>
            <a:off x="4709441" y="4149080"/>
            <a:ext cx="698725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233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5241F8-436A-DA40-8519-16B20CFAE5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680" y="1"/>
            <a:ext cx="12200172" cy="6858000"/>
          </a:xfrm>
          <a:prstGeom prst="rect">
            <a:avLst/>
          </a:prstGeom>
        </p:spPr>
      </p:pic>
      <p:grpSp>
        <p:nvGrpSpPr>
          <p:cNvPr id="14" name="Group 13">
            <a:extLst>
              <a:ext uri="{FF2B5EF4-FFF2-40B4-BE49-F238E27FC236}">
                <a16:creationId xmlns:a16="http://schemas.microsoft.com/office/drawing/2014/main" id="{C8473EC5-BF7B-F645-A208-E73AEFB370FB}"/>
              </a:ext>
            </a:extLst>
          </p:cNvPr>
          <p:cNvGrpSpPr/>
          <p:nvPr/>
        </p:nvGrpSpPr>
        <p:grpSpPr>
          <a:xfrm>
            <a:off x="9684654" y="640669"/>
            <a:ext cx="1084372" cy="1411388"/>
            <a:chOff x="2967158" y="4663910"/>
            <a:chExt cx="1355922" cy="1764830"/>
          </a:xfrm>
        </p:grpSpPr>
        <p:grpSp>
          <p:nvGrpSpPr>
            <p:cNvPr id="13" name="Group 12">
              <a:extLst>
                <a:ext uri="{FF2B5EF4-FFF2-40B4-BE49-F238E27FC236}">
                  <a16:creationId xmlns:a16="http://schemas.microsoft.com/office/drawing/2014/main" id="{6ABF9281-1E76-D843-8E0E-255306CF9A07}"/>
                </a:ext>
              </a:extLst>
            </p:cNvPr>
            <p:cNvGrpSpPr/>
            <p:nvPr/>
          </p:nvGrpSpPr>
          <p:grpSpPr>
            <a:xfrm>
              <a:off x="2967158" y="4663910"/>
              <a:ext cx="1355922" cy="1764830"/>
              <a:chOff x="2967158" y="4663910"/>
              <a:chExt cx="1355922" cy="1764830"/>
            </a:xfrm>
          </p:grpSpPr>
          <p:pic>
            <p:nvPicPr>
              <p:cNvPr id="4" name="Picture 3">
                <a:extLst>
                  <a:ext uri="{FF2B5EF4-FFF2-40B4-BE49-F238E27FC236}">
                    <a16:creationId xmlns:a16="http://schemas.microsoft.com/office/drawing/2014/main" id="{A2B1A21F-7A39-4743-94DD-467D02384E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7158" y="4663910"/>
                <a:ext cx="1355922" cy="1764830"/>
              </a:xfrm>
              <a:prstGeom prst="rect">
                <a:avLst/>
              </a:prstGeom>
            </p:spPr>
          </p:pic>
          <p:pic>
            <p:nvPicPr>
              <p:cNvPr id="5" name="Picture 4" descr="Screen of a cell phone&#10;&#10;Description automatically generated">
                <a:extLst>
                  <a:ext uri="{FF2B5EF4-FFF2-40B4-BE49-F238E27FC236}">
                    <a16:creationId xmlns:a16="http://schemas.microsoft.com/office/drawing/2014/main" id="{2127708F-DCEC-4F0B-BBF6-58CC2BFD2F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5414" y="4700234"/>
                <a:ext cx="725104" cy="1418962"/>
              </a:xfrm>
              <a:prstGeom prst="rect">
                <a:avLst/>
              </a:prstGeom>
            </p:spPr>
          </p:pic>
        </p:grpSp>
        <p:pic>
          <p:nvPicPr>
            <p:cNvPr id="6" name="Picture 5">
              <a:extLst>
                <a:ext uri="{FF2B5EF4-FFF2-40B4-BE49-F238E27FC236}">
                  <a16:creationId xmlns:a16="http://schemas.microsoft.com/office/drawing/2014/main" id="{A5F6595B-C27E-43A7-9A50-7228D44731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1406" y="4772660"/>
              <a:ext cx="673480" cy="1254760"/>
            </a:xfrm>
            <a:prstGeom prst="rect">
              <a:avLst/>
            </a:prstGeom>
            <a:effectLst/>
          </p:spPr>
        </p:pic>
      </p:grpSp>
      <p:pic>
        <p:nvPicPr>
          <p:cNvPr id="20" name="Picture 19">
            <a:extLst>
              <a:ext uri="{FF2B5EF4-FFF2-40B4-BE49-F238E27FC236}">
                <a16:creationId xmlns:a16="http://schemas.microsoft.com/office/drawing/2014/main" id="{21EB4A3F-7DA8-5A4B-93EA-62810CEB93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9816" y="2727224"/>
            <a:ext cx="1205675" cy="1015306"/>
          </a:xfrm>
          <a:prstGeom prst="rect">
            <a:avLst/>
          </a:prstGeom>
        </p:spPr>
      </p:pic>
      <p:pic>
        <p:nvPicPr>
          <p:cNvPr id="22" name="Picture 21">
            <a:extLst>
              <a:ext uri="{FF2B5EF4-FFF2-40B4-BE49-F238E27FC236}">
                <a16:creationId xmlns:a16="http://schemas.microsoft.com/office/drawing/2014/main" id="{243DA648-04F0-0745-92FD-AEB1F815D5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31504" y="2805991"/>
            <a:ext cx="1586930" cy="1256974"/>
          </a:xfrm>
          <a:prstGeom prst="rect">
            <a:avLst/>
          </a:prstGeom>
        </p:spPr>
      </p:pic>
      <p:pic>
        <p:nvPicPr>
          <p:cNvPr id="26" name="Picture 25">
            <a:extLst>
              <a:ext uri="{FF2B5EF4-FFF2-40B4-BE49-F238E27FC236}">
                <a16:creationId xmlns:a16="http://schemas.microsoft.com/office/drawing/2014/main" id="{757E246F-A857-1245-B6FB-937E4B3763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42213" y="4420627"/>
            <a:ext cx="811218" cy="943040"/>
          </a:xfrm>
          <a:prstGeom prst="rect">
            <a:avLst/>
          </a:prstGeom>
        </p:spPr>
      </p:pic>
      <p:sp>
        <p:nvSpPr>
          <p:cNvPr id="18" name="Rectangle 17">
            <a:extLst>
              <a:ext uri="{FF2B5EF4-FFF2-40B4-BE49-F238E27FC236}">
                <a16:creationId xmlns:a16="http://schemas.microsoft.com/office/drawing/2014/main" id="{E32092EC-7EDA-C941-87DD-0ACFF3B5999C}"/>
              </a:ext>
            </a:extLst>
          </p:cNvPr>
          <p:cNvSpPr/>
          <p:nvPr/>
        </p:nvSpPr>
        <p:spPr>
          <a:xfrm rot="9965384">
            <a:off x="-969911" y="-737232"/>
            <a:ext cx="7605659" cy="2060147"/>
          </a:xfrm>
          <a:prstGeom prst="rect">
            <a:avLst/>
          </a:prstGeom>
          <a:gradFill>
            <a:gsLst>
              <a:gs pos="0">
                <a:schemeClr val="bg1">
                  <a:alpha val="0"/>
                </a:schemeClr>
              </a:gs>
              <a:gs pos="46000">
                <a:schemeClr val="bg1">
                  <a:alpha val="94824"/>
                  <a:lumMod val="53000"/>
                  <a:lumOff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9" name="Title 1">
            <a:extLst>
              <a:ext uri="{FF2B5EF4-FFF2-40B4-BE49-F238E27FC236}">
                <a16:creationId xmlns:a16="http://schemas.microsoft.com/office/drawing/2014/main" id="{5796CE3A-2932-7B4D-9464-CE7439B65E89}"/>
              </a:ext>
            </a:extLst>
          </p:cNvPr>
          <p:cNvSpPr txBox="1">
            <a:spLocks/>
          </p:cNvSpPr>
          <p:nvPr/>
        </p:nvSpPr>
        <p:spPr bwMode="auto">
          <a:xfrm>
            <a:off x="2999656" y="3140968"/>
            <a:ext cx="14401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US" sz="1500" b="0"/>
              <a:t>MQTTS</a:t>
            </a:r>
          </a:p>
        </p:txBody>
      </p:sp>
      <p:sp>
        <p:nvSpPr>
          <p:cNvPr id="21" name="Title 1">
            <a:extLst>
              <a:ext uri="{FF2B5EF4-FFF2-40B4-BE49-F238E27FC236}">
                <a16:creationId xmlns:a16="http://schemas.microsoft.com/office/drawing/2014/main" id="{A1E5CEF5-8A66-B64D-87EC-FA98FBC1952B}"/>
              </a:ext>
            </a:extLst>
          </p:cNvPr>
          <p:cNvSpPr txBox="1">
            <a:spLocks/>
          </p:cNvSpPr>
          <p:nvPr/>
        </p:nvSpPr>
        <p:spPr bwMode="auto">
          <a:xfrm>
            <a:off x="5159896" y="3696364"/>
            <a:ext cx="4294902" cy="193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400" b="0"/>
              <a:t>Gateway</a:t>
            </a:r>
          </a:p>
        </p:txBody>
      </p:sp>
      <p:sp>
        <p:nvSpPr>
          <p:cNvPr id="23" name="Title 1">
            <a:extLst>
              <a:ext uri="{FF2B5EF4-FFF2-40B4-BE49-F238E27FC236}">
                <a16:creationId xmlns:a16="http://schemas.microsoft.com/office/drawing/2014/main" id="{2485BA41-E3AD-9849-A1EC-D0778ACD01DE}"/>
              </a:ext>
            </a:extLst>
          </p:cNvPr>
          <p:cNvSpPr txBox="1">
            <a:spLocks/>
          </p:cNvSpPr>
          <p:nvPr/>
        </p:nvSpPr>
        <p:spPr bwMode="auto">
          <a:xfrm>
            <a:off x="9371136" y="2630693"/>
            <a:ext cx="1803854"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600"/>
              <a:t>Mobile Configuration App</a:t>
            </a:r>
          </a:p>
        </p:txBody>
      </p:sp>
      <p:sp>
        <p:nvSpPr>
          <p:cNvPr id="24" name="Title 1">
            <a:extLst>
              <a:ext uri="{FF2B5EF4-FFF2-40B4-BE49-F238E27FC236}">
                <a16:creationId xmlns:a16="http://schemas.microsoft.com/office/drawing/2014/main" id="{A241859D-11C1-9C49-BD00-0062A1425157}"/>
              </a:ext>
            </a:extLst>
          </p:cNvPr>
          <p:cNvSpPr txBox="1">
            <a:spLocks/>
          </p:cNvSpPr>
          <p:nvPr/>
        </p:nvSpPr>
        <p:spPr bwMode="auto">
          <a:xfrm>
            <a:off x="2424969" y="3974169"/>
            <a:ext cx="14401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US" sz="1500" b="0" err="1"/>
              <a:t>LoRaWAN</a:t>
            </a:r>
            <a:r>
              <a:rPr lang="en-US" sz="1500" b="0"/>
              <a:t> Hub</a:t>
            </a:r>
          </a:p>
        </p:txBody>
      </p:sp>
      <p:sp>
        <p:nvSpPr>
          <p:cNvPr id="25" name="Title 1">
            <a:extLst>
              <a:ext uri="{FF2B5EF4-FFF2-40B4-BE49-F238E27FC236}">
                <a16:creationId xmlns:a16="http://schemas.microsoft.com/office/drawing/2014/main" id="{1FB33828-75E1-0641-B8AB-8254C7A52447}"/>
              </a:ext>
            </a:extLst>
          </p:cNvPr>
          <p:cNvSpPr txBox="1">
            <a:spLocks/>
          </p:cNvSpPr>
          <p:nvPr/>
        </p:nvSpPr>
        <p:spPr bwMode="auto">
          <a:xfrm>
            <a:off x="1007477" y="4202770"/>
            <a:ext cx="1514922"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US" sz="1500" b="0" err="1"/>
              <a:t>LoRaWAN</a:t>
            </a:r>
            <a:endParaRPr lang="en-US" sz="1500" b="0"/>
          </a:p>
        </p:txBody>
      </p:sp>
      <p:sp>
        <p:nvSpPr>
          <p:cNvPr id="27" name="Title 1">
            <a:extLst>
              <a:ext uri="{FF2B5EF4-FFF2-40B4-BE49-F238E27FC236}">
                <a16:creationId xmlns:a16="http://schemas.microsoft.com/office/drawing/2014/main" id="{2D43541A-211B-A943-A07B-55ECE068C122}"/>
              </a:ext>
            </a:extLst>
          </p:cNvPr>
          <p:cNvSpPr txBox="1">
            <a:spLocks/>
          </p:cNvSpPr>
          <p:nvPr/>
        </p:nvSpPr>
        <p:spPr bwMode="auto">
          <a:xfrm>
            <a:off x="5867400" y="5414412"/>
            <a:ext cx="180385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500"/>
              <a:t>Smart IO</a:t>
            </a:r>
          </a:p>
        </p:txBody>
      </p:sp>
      <p:sp>
        <p:nvSpPr>
          <p:cNvPr id="30" name="Title 1">
            <a:extLst>
              <a:ext uri="{FF2B5EF4-FFF2-40B4-BE49-F238E27FC236}">
                <a16:creationId xmlns:a16="http://schemas.microsoft.com/office/drawing/2014/main" id="{DF538623-1D4F-0645-A231-C7B7479C9217}"/>
              </a:ext>
            </a:extLst>
          </p:cNvPr>
          <p:cNvSpPr txBox="1">
            <a:spLocks/>
          </p:cNvSpPr>
          <p:nvPr/>
        </p:nvSpPr>
        <p:spPr bwMode="auto">
          <a:xfrm>
            <a:off x="8552871" y="5414412"/>
            <a:ext cx="180385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500"/>
              <a:t>Smart IO</a:t>
            </a:r>
          </a:p>
        </p:txBody>
      </p:sp>
      <p:sp>
        <p:nvSpPr>
          <p:cNvPr id="31" name="Title 1">
            <a:extLst>
              <a:ext uri="{FF2B5EF4-FFF2-40B4-BE49-F238E27FC236}">
                <a16:creationId xmlns:a16="http://schemas.microsoft.com/office/drawing/2014/main" id="{B03E9508-4C71-5448-AB75-F444570E70B0}"/>
              </a:ext>
            </a:extLst>
          </p:cNvPr>
          <p:cNvSpPr txBox="1">
            <a:spLocks/>
          </p:cNvSpPr>
          <p:nvPr/>
        </p:nvSpPr>
        <p:spPr bwMode="auto">
          <a:xfrm>
            <a:off x="11040523" y="5414412"/>
            <a:ext cx="180385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500"/>
              <a:t>Smart IO</a:t>
            </a:r>
          </a:p>
        </p:txBody>
      </p:sp>
      <p:sp>
        <p:nvSpPr>
          <p:cNvPr id="34" name="Title 1">
            <a:extLst>
              <a:ext uri="{FF2B5EF4-FFF2-40B4-BE49-F238E27FC236}">
                <a16:creationId xmlns:a16="http://schemas.microsoft.com/office/drawing/2014/main" id="{1A6CA03C-3A88-6F41-9AA8-81447B9E6FD5}"/>
              </a:ext>
            </a:extLst>
          </p:cNvPr>
          <p:cNvSpPr txBox="1">
            <a:spLocks/>
          </p:cNvSpPr>
          <p:nvPr/>
        </p:nvSpPr>
        <p:spPr bwMode="auto">
          <a:xfrm>
            <a:off x="2135560" y="5400799"/>
            <a:ext cx="77367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Temperature &amp; Humidity Sensor</a:t>
            </a:r>
            <a:endParaRPr lang="en-US" sz="1000" b="0"/>
          </a:p>
        </p:txBody>
      </p:sp>
      <p:sp>
        <p:nvSpPr>
          <p:cNvPr id="35" name="Title 1">
            <a:extLst>
              <a:ext uri="{FF2B5EF4-FFF2-40B4-BE49-F238E27FC236}">
                <a16:creationId xmlns:a16="http://schemas.microsoft.com/office/drawing/2014/main" id="{267FCEEC-F055-9141-972F-7284C2425FD3}"/>
              </a:ext>
            </a:extLst>
          </p:cNvPr>
          <p:cNvSpPr txBox="1">
            <a:spLocks/>
          </p:cNvSpPr>
          <p:nvPr/>
        </p:nvSpPr>
        <p:spPr bwMode="auto">
          <a:xfrm>
            <a:off x="3018066" y="5400799"/>
            <a:ext cx="77367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VOC </a:t>
            </a:r>
            <a:br>
              <a:rPr lang="en-GB" sz="1000" b="0"/>
            </a:br>
            <a:r>
              <a:rPr lang="en-GB" sz="1000" b="0"/>
              <a:t>Sensor</a:t>
            </a:r>
            <a:endParaRPr lang="en-US" sz="1000" b="0"/>
          </a:p>
        </p:txBody>
      </p:sp>
      <p:sp>
        <p:nvSpPr>
          <p:cNvPr id="36" name="Title 1">
            <a:extLst>
              <a:ext uri="{FF2B5EF4-FFF2-40B4-BE49-F238E27FC236}">
                <a16:creationId xmlns:a16="http://schemas.microsoft.com/office/drawing/2014/main" id="{C91A7632-7337-7B4E-8FE9-4895BE5FA3F0}"/>
              </a:ext>
            </a:extLst>
          </p:cNvPr>
          <p:cNvSpPr txBox="1">
            <a:spLocks/>
          </p:cNvSpPr>
          <p:nvPr/>
        </p:nvSpPr>
        <p:spPr bwMode="auto">
          <a:xfrm>
            <a:off x="3850035" y="5400799"/>
            <a:ext cx="77367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CO</a:t>
            </a:r>
            <a:r>
              <a:rPr lang="en-GB" sz="1000" b="0" baseline="-25000"/>
              <a:t>2</a:t>
            </a:r>
            <a:r>
              <a:rPr lang="en-GB" sz="1000" b="0"/>
              <a:t> </a:t>
            </a:r>
            <a:br>
              <a:rPr lang="en-GB" sz="1000" b="0"/>
            </a:br>
            <a:r>
              <a:rPr lang="en-GB" sz="1000" b="0"/>
              <a:t>Sensor</a:t>
            </a:r>
            <a:endParaRPr lang="en-US" sz="1000" b="0"/>
          </a:p>
        </p:txBody>
      </p:sp>
      <p:sp>
        <p:nvSpPr>
          <p:cNvPr id="37" name="Title 1">
            <a:extLst>
              <a:ext uri="{FF2B5EF4-FFF2-40B4-BE49-F238E27FC236}">
                <a16:creationId xmlns:a16="http://schemas.microsoft.com/office/drawing/2014/main" id="{2F863404-D160-9A4E-BC5B-EE26D2604C90}"/>
              </a:ext>
            </a:extLst>
          </p:cNvPr>
          <p:cNvSpPr txBox="1">
            <a:spLocks/>
          </p:cNvSpPr>
          <p:nvPr/>
        </p:nvSpPr>
        <p:spPr bwMode="auto">
          <a:xfrm>
            <a:off x="4583832" y="6293451"/>
            <a:ext cx="954658"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Sensor</a:t>
            </a:r>
            <a:endParaRPr lang="en-US" sz="1000" b="0"/>
          </a:p>
        </p:txBody>
      </p:sp>
      <p:sp>
        <p:nvSpPr>
          <p:cNvPr id="38" name="Title 1">
            <a:extLst>
              <a:ext uri="{FF2B5EF4-FFF2-40B4-BE49-F238E27FC236}">
                <a16:creationId xmlns:a16="http://schemas.microsoft.com/office/drawing/2014/main" id="{A5F3C27A-63A7-8A4D-A9E7-0BD2F09123F2}"/>
              </a:ext>
            </a:extLst>
          </p:cNvPr>
          <p:cNvSpPr txBox="1">
            <a:spLocks/>
          </p:cNvSpPr>
          <p:nvPr/>
        </p:nvSpPr>
        <p:spPr bwMode="auto">
          <a:xfrm>
            <a:off x="5555258" y="6293451"/>
            <a:ext cx="3414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VRF</a:t>
            </a:r>
            <a:br>
              <a:rPr lang="en-GB" sz="1000" b="0"/>
            </a:br>
            <a:r>
              <a:rPr lang="en-GB" sz="1000" b="0"/>
              <a:t>(I/O)</a:t>
            </a:r>
            <a:endParaRPr lang="en-US" sz="1000" b="0"/>
          </a:p>
        </p:txBody>
      </p:sp>
      <p:sp>
        <p:nvSpPr>
          <p:cNvPr id="39" name="Title 1">
            <a:extLst>
              <a:ext uri="{FF2B5EF4-FFF2-40B4-BE49-F238E27FC236}">
                <a16:creationId xmlns:a16="http://schemas.microsoft.com/office/drawing/2014/main" id="{F05EF584-430D-F94A-915D-91F95A13B7BB}"/>
              </a:ext>
            </a:extLst>
          </p:cNvPr>
          <p:cNvSpPr txBox="1">
            <a:spLocks/>
          </p:cNvSpPr>
          <p:nvPr/>
        </p:nvSpPr>
        <p:spPr bwMode="auto">
          <a:xfrm>
            <a:off x="6023992" y="6293451"/>
            <a:ext cx="8640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Lighting</a:t>
            </a:r>
            <a:br>
              <a:rPr lang="en-GB" sz="1000" b="0"/>
            </a:br>
            <a:r>
              <a:rPr lang="en-GB" sz="1000" b="0"/>
              <a:t>(I/O)</a:t>
            </a:r>
            <a:endParaRPr lang="en-US" sz="1000" b="0"/>
          </a:p>
        </p:txBody>
      </p:sp>
      <p:sp>
        <p:nvSpPr>
          <p:cNvPr id="40" name="Title 1">
            <a:extLst>
              <a:ext uri="{FF2B5EF4-FFF2-40B4-BE49-F238E27FC236}">
                <a16:creationId xmlns:a16="http://schemas.microsoft.com/office/drawing/2014/main" id="{5929CFC4-1920-144C-AE2B-0BD71A22DF3D}"/>
              </a:ext>
            </a:extLst>
          </p:cNvPr>
          <p:cNvSpPr txBox="1">
            <a:spLocks/>
          </p:cNvSpPr>
          <p:nvPr/>
        </p:nvSpPr>
        <p:spPr bwMode="auto">
          <a:xfrm>
            <a:off x="7320136" y="6288398"/>
            <a:ext cx="864096"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Sensor</a:t>
            </a:r>
            <a:endParaRPr lang="en-US" sz="1000" b="0"/>
          </a:p>
        </p:txBody>
      </p:sp>
      <p:sp>
        <p:nvSpPr>
          <p:cNvPr id="41" name="Title 1">
            <a:extLst>
              <a:ext uri="{FF2B5EF4-FFF2-40B4-BE49-F238E27FC236}">
                <a16:creationId xmlns:a16="http://schemas.microsoft.com/office/drawing/2014/main" id="{84920936-4AD5-F94D-AE09-E00D0FC221EE}"/>
              </a:ext>
            </a:extLst>
          </p:cNvPr>
          <p:cNvSpPr txBox="1">
            <a:spLocks/>
          </p:cNvSpPr>
          <p:nvPr/>
        </p:nvSpPr>
        <p:spPr bwMode="auto">
          <a:xfrm>
            <a:off x="8228200" y="6288398"/>
            <a:ext cx="44153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Heating</a:t>
            </a:r>
            <a:br>
              <a:rPr lang="en-GB" sz="1000" b="0"/>
            </a:br>
            <a:r>
              <a:rPr lang="en-GB" sz="1000" b="0"/>
              <a:t>(I/O)</a:t>
            </a:r>
            <a:endParaRPr lang="en-US" sz="1000" b="0"/>
          </a:p>
        </p:txBody>
      </p:sp>
      <p:sp>
        <p:nvSpPr>
          <p:cNvPr id="42" name="Title 1">
            <a:extLst>
              <a:ext uri="{FF2B5EF4-FFF2-40B4-BE49-F238E27FC236}">
                <a16:creationId xmlns:a16="http://schemas.microsoft.com/office/drawing/2014/main" id="{43810D13-81C1-BD41-A12D-8C3BF69C53F0}"/>
              </a:ext>
            </a:extLst>
          </p:cNvPr>
          <p:cNvSpPr txBox="1">
            <a:spLocks/>
          </p:cNvSpPr>
          <p:nvPr/>
        </p:nvSpPr>
        <p:spPr bwMode="auto">
          <a:xfrm>
            <a:off x="8832304" y="6288398"/>
            <a:ext cx="62249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Metering</a:t>
            </a:r>
            <a:br>
              <a:rPr lang="en-GB" sz="1000" b="0"/>
            </a:br>
            <a:r>
              <a:rPr lang="en-GB" sz="1000" b="0"/>
              <a:t>(I/O)</a:t>
            </a:r>
            <a:endParaRPr lang="en-US" sz="1000" b="0"/>
          </a:p>
        </p:txBody>
      </p:sp>
      <p:sp>
        <p:nvSpPr>
          <p:cNvPr id="43" name="Title 1">
            <a:extLst>
              <a:ext uri="{FF2B5EF4-FFF2-40B4-BE49-F238E27FC236}">
                <a16:creationId xmlns:a16="http://schemas.microsoft.com/office/drawing/2014/main" id="{D489FB8D-9632-8B41-AAAB-19E29576B71B}"/>
              </a:ext>
            </a:extLst>
          </p:cNvPr>
          <p:cNvSpPr txBox="1">
            <a:spLocks/>
          </p:cNvSpPr>
          <p:nvPr/>
        </p:nvSpPr>
        <p:spPr bwMode="auto">
          <a:xfrm>
            <a:off x="9744762" y="6288397"/>
            <a:ext cx="954658"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Sensor</a:t>
            </a:r>
            <a:endParaRPr lang="en-US" sz="1000" b="0"/>
          </a:p>
        </p:txBody>
      </p:sp>
      <p:sp>
        <p:nvSpPr>
          <p:cNvPr id="44" name="Title 1">
            <a:extLst>
              <a:ext uri="{FF2B5EF4-FFF2-40B4-BE49-F238E27FC236}">
                <a16:creationId xmlns:a16="http://schemas.microsoft.com/office/drawing/2014/main" id="{9238E4BA-2071-324D-9492-79CE388D1166}"/>
              </a:ext>
            </a:extLst>
          </p:cNvPr>
          <p:cNvSpPr txBox="1">
            <a:spLocks/>
          </p:cNvSpPr>
          <p:nvPr/>
        </p:nvSpPr>
        <p:spPr bwMode="auto">
          <a:xfrm>
            <a:off x="10632504" y="6288397"/>
            <a:ext cx="6710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Extract Fan</a:t>
            </a:r>
            <a:br>
              <a:rPr lang="en-GB" sz="1000" b="0"/>
            </a:br>
            <a:r>
              <a:rPr lang="en-GB" sz="1000" b="0"/>
              <a:t>(I/O)</a:t>
            </a:r>
            <a:endParaRPr lang="en-US" sz="1000" b="0"/>
          </a:p>
        </p:txBody>
      </p:sp>
      <p:sp>
        <p:nvSpPr>
          <p:cNvPr id="45" name="Title 1">
            <a:extLst>
              <a:ext uri="{FF2B5EF4-FFF2-40B4-BE49-F238E27FC236}">
                <a16:creationId xmlns:a16="http://schemas.microsoft.com/office/drawing/2014/main" id="{3A8769D9-0BD6-F140-9222-0A6F5BCD04A0}"/>
              </a:ext>
            </a:extLst>
          </p:cNvPr>
          <p:cNvSpPr txBox="1">
            <a:spLocks/>
          </p:cNvSpPr>
          <p:nvPr/>
        </p:nvSpPr>
        <p:spPr bwMode="auto">
          <a:xfrm>
            <a:off x="11303524" y="6288397"/>
            <a:ext cx="7084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GB" sz="1000" b="0"/>
              <a:t>Lighting</a:t>
            </a:r>
            <a:br>
              <a:rPr lang="en-GB" sz="1000" b="0"/>
            </a:br>
            <a:r>
              <a:rPr lang="en-GB" sz="1000" b="0"/>
              <a:t>(I/O)</a:t>
            </a:r>
            <a:endParaRPr lang="en-US" sz="1000" b="0"/>
          </a:p>
        </p:txBody>
      </p:sp>
      <p:sp>
        <p:nvSpPr>
          <p:cNvPr id="7" name="Rectangle 6">
            <a:extLst>
              <a:ext uri="{FF2B5EF4-FFF2-40B4-BE49-F238E27FC236}">
                <a16:creationId xmlns:a16="http://schemas.microsoft.com/office/drawing/2014/main" id="{ED6994C3-936B-6140-8A7C-226608607D02}"/>
              </a:ext>
            </a:extLst>
          </p:cNvPr>
          <p:cNvSpPr/>
          <p:nvPr/>
        </p:nvSpPr>
        <p:spPr>
          <a:xfrm>
            <a:off x="6136498" y="0"/>
            <a:ext cx="1008112" cy="28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6" name="Titel 1">
            <a:extLst>
              <a:ext uri="{FF2B5EF4-FFF2-40B4-BE49-F238E27FC236}">
                <a16:creationId xmlns:a16="http://schemas.microsoft.com/office/drawing/2014/main" id="{A2CB83E5-6A54-684F-BD61-3C72489DCF0F}"/>
              </a:ext>
            </a:extLst>
          </p:cNvPr>
          <p:cNvSpPr txBox="1">
            <a:spLocks/>
          </p:cNvSpPr>
          <p:nvPr/>
        </p:nvSpPr>
        <p:spPr>
          <a:xfrm>
            <a:off x="389827" y="165076"/>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t>Building management</a:t>
            </a:r>
          </a:p>
          <a:p>
            <a:pPr>
              <a:lnSpc>
                <a:spcPts val="3000"/>
              </a:lnSpc>
            </a:pPr>
            <a:r>
              <a:rPr lang="en-GB">
                <a:solidFill>
                  <a:schemeClr val="accent1"/>
                </a:solidFill>
              </a:rPr>
              <a:t>Simplified</a:t>
            </a:r>
          </a:p>
        </p:txBody>
      </p:sp>
      <p:pic>
        <p:nvPicPr>
          <p:cNvPr id="48" name="Picture 47">
            <a:extLst>
              <a:ext uri="{FF2B5EF4-FFF2-40B4-BE49-F238E27FC236}">
                <a16:creationId xmlns:a16="http://schemas.microsoft.com/office/drawing/2014/main" id="{FE2C6739-FA76-D44D-B646-A48D70BD21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43358" y="4410519"/>
            <a:ext cx="811218" cy="943040"/>
          </a:xfrm>
          <a:prstGeom prst="rect">
            <a:avLst/>
          </a:prstGeom>
        </p:spPr>
      </p:pic>
      <p:pic>
        <p:nvPicPr>
          <p:cNvPr id="49" name="Picture 48">
            <a:extLst>
              <a:ext uri="{FF2B5EF4-FFF2-40B4-BE49-F238E27FC236}">
                <a16:creationId xmlns:a16="http://schemas.microsoft.com/office/drawing/2014/main" id="{4EEF7A90-F0E4-C24B-976C-1B1C16F0EA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2405" y="4389140"/>
            <a:ext cx="811218" cy="943040"/>
          </a:xfrm>
          <a:prstGeom prst="rect">
            <a:avLst/>
          </a:prstGeom>
        </p:spPr>
      </p:pic>
      <p:sp>
        <p:nvSpPr>
          <p:cNvPr id="32" name="Title 1">
            <a:extLst>
              <a:ext uri="{FF2B5EF4-FFF2-40B4-BE49-F238E27FC236}">
                <a16:creationId xmlns:a16="http://schemas.microsoft.com/office/drawing/2014/main" id="{51161D01-7D86-7F42-B33B-AA114E1DA83A}"/>
              </a:ext>
            </a:extLst>
          </p:cNvPr>
          <p:cNvSpPr txBox="1">
            <a:spLocks/>
          </p:cNvSpPr>
          <p:nvPr/>
        </p:nvSpPr>
        <p:spPr bwMode="auto">
          <a:xfrm>
            <a:off x="1251168" y="5400799"/>
            <a:ext cx="66932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algn="ctr" defTabSz="1066800">
              <a:lnSpc>
                <a:spcPct val="90000"/>
              </a:lnSpc>
              <a:spcAft>
                <a:spcPts val="0"/>
              </a:spcAft>
              <a:defRPr/>
            </a:pPr>
            <a:r>
              <a:rPr lang="en-US" sz="1000" b="0"/>
              <a:t>Lighting Level Sensor</a:t>
            </a:r>
          </a:p>
        </p:txBody>
      </p:sp>
      <p:pic>
        <p:nvPicPr>
          <p:cNvPr id="47" name="Picture 46">
            <a:extLst>
              <a:ext uri="{FF2B5EF4-FFF2-40B4-BE49-F238E27FC236}">
                <a16:creationId xmlns:a16="http://schemas.microsoft.com/office/drawing/2014/main" id="{56920D4A-B57E-9441-BF2A-C070F594DC5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86" y="4420627"/>
            <a:ext cx="2313748" cy="993785"/>
          </a:xfrm>
          <a:prstGeom prst="rect">
            <a:avLst/>
          </a:prstGeom>
        </p:spPr>
      </p:pic>
    </p:spTree>
    <p:extLst>
      <p:ext uri="{BB962C8B-B14F-4D97-AF65-F5344CB8AC3E}">
        <p14:creationId xmlns:p14="http://schemas.microsoft.com/office/powerpoint/2010/main" val="8480440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p:bldP spid="25" grpId="0"/>
      <p:bldP spid="27" grpId="0"/>
      <p:bldP spid="30" grpId="0"/>
      <p:bldP spid="31" grpId="0"/>
      <p:bldP spid="34" grpId="0"/>
      <p:bldP spid="35" grpId="0"/>
      <p:bldP spid="36" grpId="0"/>
      <p:bldP spid="37" grpId="0"/>
      <p:bldP spid="38" grpId="0"/>
      <p:bldP spid="39" grpId="0"/>
      <p:bldP spid="40" grpId="0"/>
      <p:bldP spid="41" grpId="0"/>
      <p:bldP spid="42" grpId="0"/>
      <p:bldP spid="43" grpId="0"/>
      <p:bldP spid="44" grpId="0"/>
      <p:bldP spid="45" grpId="0"/>
      <p:bldP spid="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FCF17-ACDF-2A46-916A-48C9A4BBE8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lide Number Placeholder 2">
            <a:extLst>
              <a:ext uri="{FF2B5EF4-FFF2-40B4-BE49-F238E27FC236}">
                <a16:creationId xmlns:a16="http://schemas.microsoft.com/office/drawing/2014/main" id="{846794C9-67FE-484E-8378-489DE191FB24}"/>
              </a:ext>
            </a:extLst>
          </p:cNvPr>
          <p:cNvSpPr>
            <a:spLocks noGrp="1"/>
          </p:cNvSpPr>
          <p:nvPr>
            <p:ph type="sldNum" sz="quarter" idx="12"/>
          </p:nvPr>
        </p:nvSpPr>
        <p:spPr/>
        <p:txBody>
          <a:bodyPr/>
          <a:lstStyle/>
          <a:p>
            <a:fld id="{7B94EC18-1D2B-4535-B738-0E53AFE26620}" type="slidenum">
              <a:rPr lang="en-US" smtClean="0"/>
              <a:t>54</a:t>
            </a:fld>
            <a:endParaRPr lang="en-US"/>
          </a:p>
        </p:txBody>
      </p:sp>
      <p:sp>
        <p:nvSpPr>
          <p:cNvPr id="4" name="Text Placeholder 3">
            <a:extLst>
              <a:ext uri="{FF2B5EF4-FFF2-40B4-BE49-F238E27FC236}">
                <a16:creationId xmlns:a16="http://schemas.microsoft.com/office/drawing/2014/main" id="{C313CC9B-EADC-4247-B3CD-CED0A7E3C736}"/>
              </a:ext>
            </a:extLst>
          </p:cNvPr>
          <p:cNvSpPr>
            <a:spLocks noGrp="1"/>
          </p:cNvSpPr>
          <p:nvPr>
            <p:ph type="body" sz="quarter" idx="16"/>
          </p:nvPr>
        </p:nvSpPr>
        <p:spPr/>
        <p:txBody>
          <a:bodyPr/>
          <a:lstStyle/>
          <a:p>
            <a:r>
              <a:rPr lang="en-US"/>
              <a:t>Enhance Healthy Buildings Daily Operational View</a:t>
            </a:r>
          </a:p>
        </p:txBody>
      </p:sp>
      <p:sp>
        <p:nvSpPr>
          <p:cNvPr id="27" name="TextBox 26">
            <a:extLst>
              <a:ext uri="{FF2B5EF4-FFF2-40B4-BE49-F238E27FC236}">
                <a16:creationId xmlns:a16="http://schemas.microsoft.com/office/drawing/2014/main" id="{708BC47D-9DA0-480B-BB02-5AC0CB071CA8}"/>
              </a:ext>
            </a:extLst>
          </p:cNvPr>
          <p:cNvSpPr txBox="1"/>
          <p:nvPr/>
        </p:nvSpPr>
        <p:spPr>
          <a:xfrm>
            <a:off x="496357" y="2256053"/>
            <a:ext cx="1307400" cy="62759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Black" panose="020B0604020202020204" pitchFamily="34" charset="0"/>
                <a:cs typeface="Arial Black" panose="020B0604020202020204" pitchFamily="34" charset="0"/>
              </a:rPr>
              <a:t>ENERGY MANAGER</a:t>
            </a:r>
            <a:endParaRPr kumimoji="0" lang="en-US" sz="1400" b="1" i="0" u="none" strike="noStrike" kern="1200" cap="none" spc="0" normalizeH="0" baseline="0" noProof="0" dirty="0">
              <a:ln>
                <a:noFill/>
              </a:ln>
              <a:solidFill>
                <a:schemeClr val="bg1"/>
              </a:solidFill>
              <a:effectLst/>
              <a:uLnTx/>
              <a:uFillTx/>
              <a:latin typeface="Arial Black" panose="020B0604020202020204" pitchFamily="34" charset="0"/>
              <a:ea typeface="+mn-ea"/>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panose="020B0604020202020204" pitchFamily="34" charset="0"/>
                <a:cs typeface="Arial" panose="020B0604020202020204" pitchFamily="34" charset="0"/>
              </a:rPr>
              <a:t>Optimize </a:t>
            </a:r>
            <a:r>
              <a:rPr lang="en-US" sz="1400" b="1" dirty="0">
                <a:solidFill>
                  <a:schemeClr val="bg1"/>
                </a:solidFill>
                <a:latin typeface="Arial" panose="020B0604020202020204" pitchFamily="34" charset="0"/>
                <a:cs typeface="Arial" panose="020B0604020202020204" pitchFamily="34" charset="0"/>
              </a:rPr>
              <a:t>Energy</a:t>
            </a:r>
            <a:r>
              <a:rPr lang="en-US" sz="140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consumption</a:t>
            </a:r>
            <a:r>
              <a:rPr lang="en-US" sz="1400" dirty="0">
                <a:solidFill>
                  <a:schemeClr val="bg1"/>
                </a:solidFill>
                <a:latin typeface="Arial" panose="020B0604020202020204" pitchFamily="34" charset="0"/>
                <a:cs typeface="Arial" panose="020B0604020202020204" pitchFamily="34" charset="0"/>
              </a:rPr>
              <a:t> and Achieve </a:t>
            </a:r>
            <a:r>
              <a:rPr lang="en-US" sz="1400" b="1" dirty="0">
                <a:solidFill>
                  <a:schemeClr val="bg1"/>
                </a:solidFill>
                <a:latin typeface="Arial" panose="020B0604020202020204" pitchFamily="34" charset="0"/>
                <a:cs typeface="Arial" panose="020B0604020202020204" pitchFamily="34" charset="0"/>
              </a:rPr>
              <a:t>Requirement</a:t>
            </a:r>
            <a:r>
              <a:rPr lang="en-US" sz="140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Compliance</a:t>
            </a:r>
            <a:r>
              <a:rPr lang="en-US" sz="1400" dirty="0">
                <a:solidFill>
                  <a:schemeClr val="bg1"/>
                </a:solidFill>
                <a:latin typeface="Arial" panose="020B0604020202020204" pitchFamily="34" charset="0"/>
                <a:cs typeface="Arial" panose="020B0604020202020204" pitchFamily="34" charset="0"/>
              </a:rPr>
              <a:t> while being compliant with </a:t>
            </a:r>
            <a:r>
              <a:rPr lang="en-US" sz="1400" b="1" dirty="0">
                <a:solidFill>
                  <a:schemeClr val="bg1"/>
                </a:solidFill>
                <a:latin typeface="Arial" panose="020B0604020202020204" pitchFamily="34" charset="0"/>
                <a:cs typeface="Arial" panose="020B0604020202020204" pitchFamily="34" charset="0"/>
              </a:rPr>
              <a:t>Sustainability</a:t>
            </a:r>
            <a:r>
              <a:rPr lang="en-US" sz="1400" dirty="0">
                <a:solidFill>
                  <a:schemeClr val="bg1"/>
                </a:solidFill>
                <a:latin typeface="Arial" panose="020B0604020202020204" pitchFamily="34" charset="0"/>
                <a:cs typeface="Arial" panose="020B0604020202020204" pitchFamily="34" charset="0"/>
              </a:rPr>
              <a:t> goals.</a:t>
            </a:r>
            <a:endParaRPr kumimoji="0" lang="en-US" sz="1000" b="1" i="0" u="none" strike="noStrike" kern="1200" cap="none" spc="0" normalizeH="0" baseline="0" noProof="0" dirty="0">
              <a:ln>
                <a:noFill/>
              </a:ln>
              <a:solidFill>
                <a:schemeClr val="bg1"/>
              </a:solidFill>
              <a:effectLst/>
              <a:uLnTx/>
              <a:uFillTx/>
              <a:latin typeface="Honeywell Sans Black"/>
              <a:ea typeface="+mn-ea"/>
              <a:cs typeface="+mn-cs"/>
            </a:endParaRPr>
          </a:p>
        </p:txBody>
      </p:sp>
      <p:pic>
        <p:nvPicPr>
          <p:cNvPr id="24" name="Picture 23" descr="A close up of a mans face&#10;&#10;Description automatically generated">
            <a:extLst>
              <a:ext uri="{FF2B5EF4-FFF2-40B4-BE49-F238E27FC236}">
                <a16:creationId xmlns:a16="http://schemas.microsoft.com/office/drawing/2014/main" id="{2509BB60-7FE9-4575-9AD9-EB06BBAFBA0B}"/>
              </a:ext>
            </a:extLst>
          </p:cNvPr>
          <p:cNvPicPr>
            <a:picLocks/>
          </p:cNvPicPr>
          <p:nvPr/>
        </p:nvPicPr>
        <p:blipFill rotWithShape="1">
          <a:blip r:embed="rId3" cstate="screen">
            <a:extLst>
              <a:ext uri="{28A0092B-C50C-407E-A947-70E740481C1C}">
                <a14:useLocalDpi xmlns:a14="http://schemas.microsoft.com/office/drawing/2010/main"/>
              </a:ext>
            </a:extLst>
          </a:blip>
          <a:srcRect t="-9219"/>
          <a:stretch/>
        </p:blipFill>
        <p:spPr>
          <a:xfrm>
            <a:off x="444134" y="1127053"/>
            <a:ext cx="984226" cy="1029101"/>
          </a:xfrm>
          <a:prstGeom prst="ellipse">
            <a:avLst/>
          </a:prstGeom>
          <a:ln>
            <a:noFill/>
          </a:ln>
        </p:spPr>
      </p:pic>
      <p:sp>
        <p:nvSpPr>
          <p:cNvPr id="23" name="Titel 1">
            <a:extLst>
              <a:ext uri="{FF2B5EF4-FFF2-40B4-BE49-F238E27FC236}">
                <a16:creationId xmlns:a16="http://schemas.microsoft.com/office/drawing/2014/main" id="{92530F63-E6DF-224E-9C6C-BDFACCD53FB8}"/>
              </a:ext>
            </a:extLst>
          </p:cNvPr>
          <p:cNvSpPr txBox="1">
            <a:spLocks/>
          </p:cNvSpPr>
          <p:nvPr/>
        </p:nvSpPr>
        <p:spPr>
          <a:xfrm>
            <a:off x="389827" y="17887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solidFill>
                  <a:srgbClr val="FF0000"/>
                </a:solidFill>
              </a:rPr>
              <a:t>ENERGY MANAGEMENT</a:t>
            </a:r>
          </a:p>
          <a:p>
            <a:pPr>
              <a:lnSpc>
                <a:spcPts val="3000"/>
              </a:lnSpc>
            </a:pPr>
            <a:endParaRPr lang="en-GB">
              <a:solidFill>
                <a:schemeClr val="accent1"/>
              </a:solidFill>
            </a:endParaRPr>
          </a:p>
        </p:txBody>
      </p:sp>
      <p:sp>
        <p:nvSpPr>
          <p:cNvPr id="39" name="Rectangle 38">
            <a:extLst>
              <a:ext uri="{FF2B5EF4-FFF2-40B4-BE49-F238E27FC236}">
                <a16:creationId xmlns:a16="http://schemas.microsoft.com/office/drawing/2014/main" id="{043E6C77-29D6-2F44-872D-17DE9252CF09}"/>
              </a:ext>
            </a:extLst>
          </p:cNvPr>
          <p:cNvSpPr/>
          <p:nvPr/>
        </p:nvSpPr>
        <p:spPr>
          <a:xfrm>
            <a:off x="8580474" y="0"/>
            <a:ext cx="3317358" cy="3317358"/>
          </a:xfrm>
          <a:prstGeom prst="rect">
            <a:avLst/>
          </a:prstGeom>
          <a:solidFill>
            <a:schemeClr val="accent6">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F49650E4-A9C1-4E25-B7FA-61F4821AB7D9}"/>
              </a:ext>
            </a:extLst>
          </p:cNvPr>
          <p:cNvSpPr txBox="1"/>
          <p:nvPr/>
        </p:nvSpPr>
        <p:spPr>
          <a:xfrm>
            <a:off x="9114117" y="455593"/>
            <a:ext cx="2804981" cy="954107"/>
          </a:xfrm>
          <a:prstGeom prst="rect">
            <a:avLst/>
          </a:prstGeom>
          <a:noFill/>
        </p:spPr>
        <p:txBody>
          <a:bodyPr wrap="square" rtlCol="0">
            <a:spAutoFit/>
          </a:bodyPr>
          <a:lstStyle/>
          <a:p>
            <a:pPr lvl="0">
              <a:defRPr/>
            </a:pPr>
            <a:r>
              <a:rPr lang="en-US" sz="1400" b="1" dirty="0">
                <a:latin typeface="Arial" panose="020B0604020202020204" pitchFamily="34" charset="0"/>
                <a:cs typeface="Arial" panose="020B0604020202020204" pitchFamily="34" charset="0"/>
              </a:rPr>
              <a:t>Predictive Maintenance </a:t>
            </a:r>
            <a:r>
              <a:rPr lang="en-US" sz="1400" dirty="0">
                <a:latin typeface="Arial" panose="020B0604020202020204" pitchFamily="34" charset="0"/>
                <a:cs typeface="Arial" panose="020B0604020202020204" pitchFamily="34" charset="0"/>
              </a:rPr>
              <a:t>insights help to optimize energy usage and costs, through Monitoring, Scheduling and Alerts. </a:t>
            </a:r>
          </a:p>
        </p:txBody>
      </p:sp>
      <p:sp>
        <p:nvSpPr>
          <p:cNvPr id="32" name="TextBox 31">
            <a:extLst>
              <a:ext uri="{FF2B5EF4-FFF2-40B4-BE49-F238E27FC236}">
                <a16:creationId xmlns:a16="http://schemas.microsoft.com/office/drawing/2014/main" id="{B93CC0F5-7929-47DE-809F-70EFB163DD2D}"/>
              </a:ext>
            </a:extLst>
          </p:cNvPr>
          <p:cNvSpPr txBox="1"/>
          <p:nvPr/>
        </p:nvSpPr>
        <p:spPr>
          <a:xfrm>
            <a:off x="9101246" y="1566556"/>
            <a:ext cx="2625354" cy="738664"/>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Visibility</a:t>
            </a:r>
            <a:r>
              <a:rPr lang="en-US" sz="1400">
                <a:latin typeface="Arial" panose="020B0604020202020204" pitchFamily="34" charset="0"/>
                <a:cs typeface="Arial" panose="020B0604020202020204" pitchFamily="34" charset="0"/>
              </a:rPr>
              <a:t> on collective Facility and </a:t>
            </a:r>
            <a:r>
              <a:rPr lang="en-US" sz="1400" b="1">
                <a:latin typeface="Arial" panose="020B0604020202020204" pitchFamily="34" charset="0"/>
                <a:cs typeface="Arial" panose="020B0604020202020204" pitchFamily="34" charset="0"/>
              </a:rPr>
              <a:t>Energy Consumption </a:t>
            </a:r>
            <a:r>
              <a:rPr lang="en-US" sz="1400">
                <a:latin typeface="Arial" panose="020B0604020202020204" pitchFamily="34" charset="0"/>
                <a:cs typeface="Arial" panose="020B0604020202020204" pitchFamily="34" charset="0"/>
              </a:rPr>
              <a:t>to reduce cost.</a:t>
            </a:r>
          </a:p>
        </p:txBody>
      </p:sp>
      <p:sp>
        <p:nvSpPr>
          <p:cNvPr id="36" name="TextBox 35">
            <a:extLst>
              <a:ext uri="{FF2B5EF4-FFF2-40B4-BE49-F238E27FC236}">
                <a16:creationId xmlns:a16="http://schemas.microsoft.com/office/drawing/2014/main" id="{A3FC5ED5-9CFF-4153-AB9B-C7999FD533CD}"/>
              </a:ext>
            </a:extLst>
          </p:cNvPr>
          <p:cNvSpPr txBox="1"/>
          <p:nvPr/>
        </p:nvSpPr>
        <p:spPr>
          <a:xfrm>
            <a:off x="9126600" y="2457898"/>
            <a:ext cx="2959071" cy="738664"/>
          </a:xfrm>
          <a:prstGeom prst="rect">
            <a:avLst/>
          </a:prstGeom>
          <a:noFill/>
        </p:spPr>
        <p:txBody>
          <a:bodyPr wrap="square" rtlCol="0">
            <a:spAutoFit/>
          </a:bodyPr>
          <a:lstStyle/>
          <a:p>
            <a:pPr lvl="0">
              <a:defRPr/>
            </a:pPr>
            <a:r>
              <a:rPr lang="en-US" sz="1400" b="1" dirty="0">
                <a:latin typeface="Arial" panose="020B0604020202020204" pitchFamily="34" charset="0"/>
                <a:cs typeface="Arial" panose="020B0604020202020204" pitchFamily="34" charset="0"/>
              </a:rPr>
              <a:t>Automatic HVAC control</a:t>
            </a:r>
            <a:r>
              <a:rPr lang="en-US" sz="1400" dirty="0">
                <a:latin typeface="Arial" panose="020B0604020202020204" pitchFamily="34" charset="0"/>
                <a:cs typeface="Arial" panose="020B0604020202020204" pitchFamily="34" charset="0"/>
              </a:rPr>
              <a:t> based on machine learning algorithms that </a:t>
            </a:r>
            <a:r>
              <a:rPr lang="en-US" sz="1400" b="1" dirty="0">
                <a:latin typeface="Arial" panose="020B0604020202020204" pitchFamily="34" charset="0"/>
                <a:cs typeface="Arial" panose="020B0604020202020204" pitchFamily="34" charset="0"/>
              </a:rPr>
              <a:t>optimize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setpoints.</a:t>
            </a:r>
          </a:p>
        </p:txBody>
      </p:sp>
      <p:sp>
        <p:nvSpPr>
          <p:cNvPr id="30" name="Rectangle 29">
            <a:extLst>
              <a:ext uri="{FF2B5EF4-FFF2-40B4-BE49-F238E27FC236}">
                <a16:creationId xmlns:a16="http://schemas.microsoft.com/office/drawing/2014/main" id="{9E197170-EDA3-481E-8F87-684938AEC036}"/>
              </a:ext>
            </a:extLst>
          </p:cNvPr>
          <p:cNvSpPr/>
          <p:nvPr/>
        </p:nvSpPr>
        <p:spPr>
          <a:xfrm>
            <a:off x="8666981" y="438427"/>
            <a:ext cx="389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Arial Black" panose="020B0604020202020204" pitchFamily="34" charset="0"/>
                <a:ea typeface="+mn-ea"/>
                <a:cs typeface="Arial Black" panose="020B0604020202020204" pitchFamily="34" charset="0"/>
              </a:rPr>
              <a:t>1</a:t>
            </a:r>
          </a:p>
        </p:txBody>
      </p:sp>
      <p:sp>
        <p:nvSpPr>
          <p:cNvPr id="33" name="Rectangle 32">
            <a:extLst>
              <a:ext uri="{FF2B5EF4-FFF2-40B4-BE49-F238E27FC236}">
                <a16:creationId xmlns:a16="http://schemas.microsoft.com/office/drawing/2014/main" id="{AF1B5C7C-7C2C-4E6E-BA2A-77CC5DFCFE2B}"/>
              </a:ext>
            </a:extLst>
          </p:cNvPr>
          <p:cNvSpPr/>
          <p:nvPr/>
        </p:nvSpPr>
        <p:spPr>
          <a:xfrm>
            <a:off x="8666976" y="1519354"/>
            <a:ext cx="389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Arial Black" panose="020B0604020202020204" pitchFamily="34" charset="0"/>
                <a:ea typeface="+mn-ea"/>
                <a:cs typeface="Arial Black" panose="020B0604020202020204" pitchFamily="34" charset="0"/>
              </a:rPr>
              <a:t>2</a:t>
            </a:r>
          </a:p>
        </p:txBody>
      </p:sp>
      <p:sp>
        <p:nvSpPr>
          <p:cNvPr id="35" name="Rectangle 34">
            <a:extLst>
              <a:ext uri="{FF2B5EF4-FFF2-40B4-BE49-F238E27FC236}">
                <a16:creationId xmlns:a16="http://schemas.microsoft.com/office/drawing/2014/main" id="{5ECA3B39-7ED5-4C4C-8399-0631B378B7F0}"/>
              </a:ext>
            </a:extLst>
          </p:cNvPr>
          <p:cNvSpPr/>
          <p:nvPr/>
        </p:nvSpPr>
        <p:spPr>
          <a:xfrm>
            <a:off x="8666978" y="2457898"/>
            <a:ext cx="3898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Arial Black" panose="020B0604020202020204" pitchFamily="34" charset="0"/>
                <a:ea typeface="+mn-ea"/>
                <a:cs typeface="Arial Black" panose="020B0604020202020204" pitchFamily="34" charset="0"/>
              </a:rPr>
              <a:t>3</a:t>
            </a:r>
          </a:p>
        </p:txBody>
      </p:sp>
    </p:spTree>
    <p:extLst>
      <p:ext uri="{BB962C8B-B14F-4D97-AF65-F5344CB8AC3E}">
        <p14:creationId xmlns:p14="http://schemas.microsoft.com/office/powerpoint/2010/main" val="5436989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7AB4B-1F34-FE40-99C2-B7B57C52D2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Slide Number Placeholder 2">
            <a:extLst>
              <a:ext uri="{FF2B5EF4-FFF2-40B4-BE49-F238E27FC236}">
                <a16:creationId xmlns:a16="http://schemas.microsoft.com/office/drawing/2014/main" id="{846794C9-67FE-484E-8378-489DE191FB24}"/>
              </a:ext>
            </a:extLst>
          </p:cNvPr>
          <p:cNvSpPr>
            <a:spLocks noGrp="1"/>
          </p:cNvSpPr>
          <p:nvPr>
            <p:ph type="sldNum" sz="quarter" idx="12"/>
          </p:nvPr>
        </p:nvSpPr>
        <p:spPr/>
        <p:txBody>
          <a:bodyPr/>
          <a:lstStyle/>
          <a:p>
            <a:fld id="{7B94EC18-1D2B-4535-B738-0E53AFE26620}" type="slidenum">
              <a:rPr lang="en-US" smtClean="0"/>
              <a:t>55</a:t>
            </a:fld>
            <a:endParaRPr lang="en-US"/>
          </a:p>
        </p:txBody>
      </p:sp>
      <p:sp>
        <p:nvSpPr>
          <p:cNvPr id="4" name="Text Placeholder 3">
            <a:extLst>
              <a:ext uri="{FF2B5EF4-FFF2-40B4-BE49-F238E27FC236}">
                <a16:creationId xmlns:a16="http://schemas.microsoft.com/office/drawing/2014/main" id="{C313CC9B-EADC-4247-B3CD-CED0A7E3C736}"/>
              </a:ext>
            </a:extLst>
          </p:cNvPr>
          <p:cNvSpPr>
            <a:spLocks noGrp="1"/>
          </p:cNvSpPr>
          <p:nvPr>
            <p:ph type="body" sz="quarter" idx="16"/>
          </p:nvPr>
        </p:nvSpPr>
        <p:spPr/>
        <p:txBody>
          <a:bodyPr/>
          <a:lstStyle/>
          <a:p>
            <a:r>
              <a:rPr lang="en-US"/>
              <a:t>Enhance Healthy Buildings Daily Operational View</a:t>
            </a:r>
          </a:p>
        </p:txBody>
      </p:sp>
      <p:sp>
        <p:nvSpPr>
          <p:cNvPr id="25" name="Titel 1">
            <a:extLst>
              <a:ext uri="{FF2B5EF4-FFF2-40B4-BE49-F238E27FC236}">
                <a16:creationId xmlns:a16="http://schemas.microsoft.com/office/drawing/2014/main" id="{B0C0C4CE-06F7-9E45-A024-1C446F45FE46}"/>
              </a:ext>
            </a:extLst>
          </p:cNvPr>
          <p:cNvSpPr txBox="1">
            <a:spLocks/>
          </p:cNvSpPr>
          <p:nvPr/>
        </p:nvSpPr>
        <p:spPr>
          <a:xfrm>
            <a:off x="389827" y="17887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solidFill>
                  <a:srgbClr val="FF0000"/>
                </a:solidFill>
              </a:rPr>
              <a:t>FACILITIES MANAGEMENT</a:t>
            </a:r>
          </a:p>
          <a:p>
            <a:pPr>
              <a:lnSpc>
                <a:spcPts val="3000"/>
              </a:lnSpc>
            </a:pPr>
            <a:endParaRPr lang="en-GB">
              <a:solidFill>
                <a:schemeClr val="accent1"/>
              </a:solidFill>
            </a:endParaRPr>
          </a:p>
        </p:txBody>
      </p:sp>
      <p:sp>
        <p:nvSpPr>
          <p:cNvPr id="8" name="TextBox 7">
            <a:extLst>
              <a:ext uri="{FF2B5EF4-FFF2-40B4-BE49-F238E27FC236}">
                <a16:creationId xmlns:a16="http://schemas.microsoft.com/office/drawing/2014/main" id="{8B5E73D0-07D4-CD4A-8645-ACAD0105D9E5}"/>
              </a:ext>
            </a:extLst>
          </p:cNvPr>
          <p:cNvSpPr txBox="1"/>
          <p:nvPr/>
        </p:nvSpPr>
        <p:spPr>
          <a:xfrm>
            <a:off x="495300" y="4947931"/>
            <a:ext cx="3630133" cy="703715"/>
          </a:xfrm>
          <a:prstGeom prst="rect">
            <a:avLst/>
          </a:prstGeom>
          <a:noFill/>
        </p:spPr>
        <p:txBody>
          <a:bodyPr wrap="square" lIns="0" tIns="0" rIns="0" bIns="0" rtlCol="0">
            <a:noAutofit/>
          </a:bodyPr>
          <a:lstStyle/>
          <a:p>
            <a:pPr>
              <a:lnSpc>
                <a:spcPts val="1600"/>
              </a:lnSpc>
              <a:buClr>
                <a:srgbClr val="C00000"/>
              </a:buClr>
              <a:defRPr/>
            </a:pPr>
            <a:r>
              <a:rPr lang="en-US" b="1">
                <a:solidFill>
                  <a:schemeClr val="accent1"/>
                </a:solidFill>
                <a:latin typeface="+mj-lt"/>
                <a:cs typeface="Arial" panose="020B0604020202020204" pitchFamily="34" charset="0"/>
              </a:rPr>
              <a:t>NEW CHALLENGE: </a:t>
            </a:r>
          </a:p>
          <a:p>
            <a:pPr>
              <a:lnSpc>
                <a:spcPts val="1600"/>
              </a:lnSpc>
              <a:buClr>
                <a:srgbClr val="C00000"/>
              </a:buClr>
              <a:defRPr/>
            </a:pPr>
            <a:r>
              <a:rPr lang="en-US" sz="1400">
                <a:solidFill>
                  <a:schemeClr val="bg1"/>
                </a:solidFill>
                <a:latin typeface="Arial" panose="020B0604020202020204" pitchFamily="34" charset="0"/>
                <a:cs typeface="Arial" panose="020B0604020202020204" pitchFamily="34" charset="0"/>
              </a:rPr>
              <a:t>Implement technology selected to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support re-opening plan.</a:t>
            </a:r>
          </a:p>
          <a:p>
            <a:pPr algn="l">
              <a:lnSpc>
                <a:spcPts val="1600"/>
              </a:lnSpc>
            </a:pPr>
            <a:endParaRPr lang="en-US" sz="1400">
              <a:solidFill>
                <a:schemeClr val="bg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B0A931CB-9617-4217-AF80-CB6672FF02A2}"/>
              </a:ext>
            </a:extLst>
          </p:cNvPr>
          <p:cNvSpPr txBox="1"/>
          <p:nvPr/>
        </p:nvSpPr>
        <p:spPr>
          <a:xfrm>
            <a:off x="525299" y="2187498"/>
            <a:ext cx="1925730" cy="2394128"/>
          </a:xfrm>
          <a:prstGeom prst="rect">
            <a:avLst/>
          </a:prstGeom>
          <a:noFill/>
        </p:spPr>
        <p:txBody>
          <a:bodyPr wrap="squar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rPr>
              <a:t>FACILITY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rPr>
              <a:t>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panose="020B0604020202020204" pitchFamily="34" charset="0"/>
                <a:cs typeface="Arial" panose="020B0604020202020204" pitchFamily="34" charset="0"/>
              </a:rPr>
              <a:t>Manage 10s to 1,000s sites and improve:</a:t>
            </a:r>
          </a:p>
          <a:p>
            <a:pPr marL="179388" marR="0" lvl="0" indent="-179388" algn="l" defTabSz="914400" rtl="0" eaLnBrk="1" fontAlgn="auto" latinLnBrk="0" hangingPunct="1">
              <a:lnSpc>
                <a:spcPct val="150000"/>
              </a:lnSpc>
              <a:spcBef>
                <a:spcPts val="0"/>
              </a:spcBef>
              <a:spcAft>
                <a:spcPts val="0"/>
              </a:spcAft>
              <a:buClr>
                <a:srgbClr val="C00000"/>
              </a:buClr>
              <a:buSzPct val="150000"/>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Occupant Comfort</a:t>
            </a:r>
          </a:p>
          <a:p>
            <a:pPr marL="179388" marR="0" lvl="0" indent="-179388" algn="l" defTabSz="914400" rtl="0" eaLnBrk="1" fontAlgn="auto" latinLnBrk="0" hangingPunct="1">
              <a:lnSpc>
                <a:spcPct val="150000"/>
              </a:lnSpc>
              <a:spcBef>
                <a:spcPts val="0"/>
              </a:spcBef>
              <a:spcAft>
                <a:spcPts val="0"/>
              </a:spcAft>
              <a:buClr>
                <a:srgbClr val="C00000"/>
              </a:buClr>
              <a:buSzPct val="150000"/>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Operational Productivity</a:t>
            </a:r>
          </a:p>
          <a:p>
            <a:pPr marL="179388" marR="0" lvl="0" indent="-179388" algn="l" defTabSz="914400" rtl="0" eaLnBrk="1" fontAlgn="auto" latinLnBrk="0" hangingPunct="1">
              <a:lnSpc>
                <a:spcPct val="150000"/>
              </a:lnSpc>
              <a:spcBef>
                <a:spcPts val="0"/>
              </a:spcBef>
              <a:spcAft>
                <a:spcPts val="0"/>
              </a:spcAft>
              <a:buClr>
                <a:srgbClr val="C00000"/>
              </a:buClr>
              <a:buSzPct val="150000"/>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Energy Efficiency</a:t>
            </a:r>
          </a:p>
        </p:txBody>
      </p:sp>
      <p:sp>
        <p:nvSpPr>
          <p:cNvPr id="6" name="Rectangle 5">
            <a:extLst>
              <a:ext uri="{FF2B5EF4-FFF2-40B4-BE49-F238E27FC236}">
                <a16:creationId xmlns:a16="http://schemas.microsoft.com/office/drawing/2014/main" id="{CD05AE0C-EE5E-084B-98FF-731525F507B1}"/>
              </a:ext>
            </a:extLst>
          </p:cNvPr>
          <p:cNvSpPr/>
          <p:nvPr/>
        </p:nvSpPr>
        <p:spPr>
          <a:xfrm>
            <a:off x="8400950" y="0"/>
            <a:ext cx="3141063" cy="3508744"/>
          </a:xfrm>
          <a:prstGeom prst="rect">
            <a:avLst/>
          </a:prstGeom>
          <a:solidFill>
            <a:schemeClr val="accent6">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6" name="Group 65">
            <a:extLst>
              <a:ext uri="{FF2B5EF4-FFF2-40B4-BE49-F238E27FC236}">
                <a16:creationId xmlns:a16="http://schemas.microsoft.com/office/drawing/2014/main" id="{A50C086C-9D5F-4F30-8572-30C55A3F039D}"/>
              </a:ext>
            </a:extLst>
          </p:cNvPr>
          <p:cNvGrpSpPr/>
          <p:nvPr/>
        </p:nvGrpSpPr>
        <p:grpSpPr>
          <a:xfrm>
            <a:off x="8493707" y="136232"/>
            <a:ext cx="3349212" cy="742400"/>
            <a:chOff x="2630890" y="2753404"/>
            <a:chExt cx="3267897" cy="742400"/>
          </a:xfrm>
        </p:grpSpPr>
        <p:sp>
          <p:nvSpPr>
            <p:cNvPr id="67" name="TextBox 66">
              <a:extLst>
                <a:ext uri="{FF2B5EF4-FFF2-40B4-BE49-F238E27FC236}">
                  <a16:creationId xmlns:a16="http://schemas.microsoft.com/office/drawing/2014/main" id="{373E7B8D-5AD2-4BF6-811E-7ABEE5BDB5AF}"/>
                </a:ext>
              </a:extLst>
            </p:cNvPr>
            <p:cNvSpPr txBox="1"/>
            <p:nvPr/>
          </p:nvSpPr>
          <p:spPr>
            <a:xfrm>
              <a:off x="2911373" y="2803307"/>
              <a:ext cx="298741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Managing Portfolio </a:t>
              </a:r>
              <a:r>
                <a:rPr kumimoji="0" lang="en-US" sz="13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from one </a:t>
              </a:r>
              <a:br>
                <a:rPr kumimoji="0" lang="en-US" sz="13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13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place and get insights by Alarms, Comfort and Energy levels.  </a:t>
              </a:r>
              <a:endParaRPr kumimoji="0" lang="en-US" sz="13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8" name="Rectangle 67">
              <a:extLst>
                <a:ext uri="{FF2B5EF4-FFF2-40B4-BE49-F238E27FC236}">
                  <a16:creationId xmlns:a16="http://schemas.microsoft.com/office/drawing/2014/main" id="{AD99F70B-7A96-41BF-A7BC-BC665143A2A3}"/>
                </a:ext>
              </a:extLst>
            </p:cNvPr>
            <p:cNvSpPr/>
            <p:nvPr/>
          </p:nvSpPr>
          <p:spPr>
            <a:xfrm>
              <a:off x="2630890" y="2753404"/>
              <a:ext cx="38038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Black" panose="020B0604020202020204" pitchFamily="34" charset="0"/>
                  <a:ea typeface="+mn-ea"/>
                  <a:cs typeface="Arial Black" panose="020B0604020202020204" pitchFamily="34" charset="0"/>
                </a:rPr>
                <a:t>1</a:t>
              </a:r>
            </a:p>
          </p:txBody>
        </p:sp>
      </p:grpSp>
      <p:grpSp>
        <p:nvGrpSpPr>
          <p:cNvPr id="69" name="Group 68">
            <a:extLst>
              <a:ext uri="{FF2B5EF4-FFF2-40B4-BE49-F238E27FC236}">
                <a16:creationId xmlns:a16="http://schemas.microsoft.com/office/drawing/2014/main" id="{0994DCFF-BD5B-4522-8430-F92DA9FC3A59}"/>
              </a:ext>
            </a:extLst>
          </p:cNvPr>
          <p:cNvGrpSpPr/>
          <p:nvPr/>
        </p:nvGrpSpPr>
        <p:grpSpPr>
          <a:xfrm>
            <a:off x="8493707" y="1026518"/>
            <a:ext cx="3356645" cy="541990"/>
            <a:chOff x="8623822" y="3177275"/>
            <a:chExt cx="1963760" cy="541990"/>
          </a:xfrm>
        </p:grpSpPr>
        <p:sp>
          <p:nvSpPr>
            <p:cNvPr id="70" name="TextBox 69">
              <a:extLst>
                <a:ext uri="{FF2B5EF4-FFF2-40B4-BE49-F238E27FC236}">
                  <a16:creationId xmlns:a16="http://schemas.microsoft.com/office/drawing/2014/main" id="{7B29D680-078E-4AD0-9929-760C989573BA}"/>
                </a:ext>
              </a:extLst>
            </p:cNvPr>
            <p:cNvSpPr txBox="1"/>
            <p:nvPr/>
          </p:nvSpPr>
          <p:spPr>
            <a:xfrm>
              <a:off x="8782749" y="3226822"/>
              <a:ext cx="1804833" cy="492443"/>
            </a:xfrm>
            <a:prstGeom prst="rect">
              <a:avLst/>
            </a:prstGeom>
            <a:noFill/>
          </p:spPr>
          <p:txBody>
            <a:bodyPr wrap="square" rtlCol="0">
              <a:spAutoFit/>
            </a:bodyPr>
            <a:lstStyle/>
            <a:p>
              <a:pPr lvl="0">
                <a:defRPr/>
              </a:pPr>
              <a:r>
                <a:rPr lang="en-US" sz="1300" b="1">
                  <a:latin typeface="Arial" panose="020B0604020202020204" pitchFamily="34" charset="0"/>
                  <a:cs typeface="Arial" panose="020B0604020202020204" pitchFamily="34" charset="0"/>
                </a:rPr>
                <a:t>Alarm Console </a:t>
              </a:r>
              <a:r>
                <a:rPr lang="en-US" sz="1300">
                  <a:latin typeface="Arial" panose="020B0604020202020204" pitchFamily="34" charset="0"/>
                  <a:cs typeface="Arial" panose="020B0604020202020204" pitchFamily="34" charset="0"/>
                </a:rPr>
                <a:t>to view, manage </a:t>
              </a:r>
              <a:br>
                <a:rPr lang="en-US" sz="1300">
                  <a:latin typeface="Arial" panose="020B0604020202020204" pitchFamily="34" charset="0"/>
                  <a:cs typeface="Arial" panose="020B0604020202020204" pitchFamily="34" charset="0"/>
                </a:rPr>
              </a:br>
              <a:r>
                <a:rPr lang="en-US" sz="1300">
                  <a:latin typeface="Arial" panose="020B0604020202020204" pitchFamily="34" charset="0"/>
                  <a:cs typeface="Arial" panose="020B0604020202020204" pitchFamily="34" charset="0"/>
                </a:rPr>
                <a:t>and edit alarm configurations. </a:t>
              </a:r>
            </a:p>
          </p:txBody>
        </p:sp>
        <p:sp>
          <p:nvSpPr>
            <p:cNvPr id="71" name="Rectangle 70">
              <a:extLst>
                <a:ext uri="{FF2B5EF4-FFF2-40B4-BE49-F238E27FC236}">
                  <a16:creationId xmlns:a16="http://schemas.microsoft.com/office/drawing/2014/main" id="{003324A8-B148-437B-B301-3D4949990987}"/>
                </a:ext>
              </a:extLst>
            </p:cNvPr>
            <p:cNvSpPr/>
            <p:nvPr/>
          </p:nvSpPr>
          <p:spPr>
            <a:xfrm>
              <a:off x="8623822" y="3177275"/>
              <a:ext cx="2280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Black" panose="020B0604020202020204" pitchFamily="34" charset="0"/>
                  <a:ea typeface="+mn-ea"/>
                  <a:cs typeface="Arial Black" panose="020B0604020202020204" pitchFamily="34" charset="0"/>
                </a:rPr>
                <a:t>2</a:t>
              </a:r>
            </a:p>
          </p:txBody>
        </p:sp>
      </p:grpSp>
      <p:grpSp>
        <p:nvGrpSpPr>
          <p:cNvPr id="85" name="Group 84">
            <a:extLst>
              <a:ext uri="{FF2B5EF4-FFF2-40B4-BE49-F238E27FC236}">
                <a16:creationId xmlns:a16="http://schemas.microsoft.com/office/drawing/2014/main" id="{90E1295E-CFED-491A-84FD-143728D2EB3C}"/>
              </a:ext>
            </a:extLst>
          </p:cNvPr>
          <p:cNvGrpSpPr/>
          <p:nvPr/>
        </p:nvGrpSpPr>
        <p:grpSpPr>
          <a:xfrm>
            <a:off x="8493707" y="1701004"/>
            <a:ext cx="3349212" cy="569286"/>
            <a:chOff x="2630890" y="2753404"/>
            <a:chExt cx="3267897" cy="569286"/>
          </a:xfrm>
        </p:grpSpPr>
        <p:sp>
          <p:nvSpPr>
            <p:cNvPr id="86" name="TextBox 85">
              <a:extLst>
                <a:ext uri="{FF2B5EF4-FFF2-40B4-BE49-F238E27FC236}">
                  <a16:creationId xmlns:a16="http://schemas.microsoft.com/office/drawing/2014/main" id="{A4DB860E-3F00-4366-8364-69C24F53F2AB}"/>
                </a:ext>
              </a:extLst>
            </p:cNvPr>
            <p:cNvSpPr txBox="1"/>
            <p:nvPr/>
          </p:nvSpPr>
          <p:spPr>
            <a:xfrm>
              <a:off x="2911373" y="2830247"/>
              <a:ext cx="29874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Equipment Details </a:t>
              </a:r>
              <a:r>
                <a:rPr kumimoji="0" lang="en-US" sz="13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 Monitor and Manage single devices settings.</a:t>
              </a:r>
            </a:p>
          </p:txBody>
        </p:sp>
        <p:sp>
          <p:nvSpPr>
            <p:cNvPr id="87" name="Rectangle 86">
              <a:extLst>
                <a:ext uri="{FF2B5EF4-FFF2-40B4-BE49-F238E27FC236}">
                  <a16:creationId xmlns:a16="http://schemas.microsoft.com/office/drawing/2014/main" id="{0E8B2334-6D3B-4164-B8DE-D1D23A196035}"/>
                </a:ext>
              </a:extLst>
            </p:cNvPr>
            <p:cNvSpPr/>
            <p:nvPr/>
          </p:nvSpPr>
          <p:spPr>
            <a:xfrm>
              <a:off x="2630890" y="2753404"/>
              <a:ext cx="38038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Black" panose="020B0604020202020204" pitchFamily="34" charset="0"/>
                  <a:cs typeface="Arial Black" panose="020B0604020202020204" pitchFamily="34" charset="0"/>
                </a:rPr>
                <a:t>3</a:t>
              </a:r>
              <a:endParaRPr kumimoji="0" lang="en-US" sz="2400" b="1" i="0" u="none" strike="noStrike" kern="1200" cap="none" spc="0" normalizeH="0" baseline="0" noProof="0">
                <a:ln>
                  <a:noFill/>
                </a:ln>
                <a:solidFill>
                  <a:srgbClr val="C00000"/>
                </a:solidFill>
                <a:effectLst/>
                <a:uLnTx/>
                <a:uFillTx/>
                <a:latin typeface="Arial Black" panose="020B0604020202020204" pitchFamily="34" charset="0"/>
                <a:ea typeface="+mn-ea"/>
                <a:cs typeface="Arial Black" panose="020B0604020202020204" pitchFamily="34" charset="0"/>
              </a:endParaRPr>
            </a:p>
          </p:txBody>
        </p:sp>
      </p:grpSp>
      <p:grpSp>
        <p:nvGrpSpPr>
          <p:cNvPr id="111" name="Group 110">
            <a:extLst>
              <a:ext uri="{FF2B5EF4-FFF2-40B4-BE49-F238E27FC236}">
                <a16:creationId xmlns:a16="http://schemas.microsoft.com/office/drawing/2014/main" id="{539B66B3-FF37-449A-B60A-2C733582039B}"/>
              </a:ext>
            </a:extLst>
          </p:cNvPr>
          <p:cNvGrpSpPr/>
          <p:nvPr/>
        </p:nvGrpSpPr>
        <p:grpSpPr>
          <a:xfrm>
            <a:off x="8450165" y="2402785"/>
            <a:ext cx="2841613" cy="969495"/>
            <a:chOff x="2630890" y="2753404"/>
            <a:chExt cx="2772621" cy="969495"/>
          </a:xfrm>
        </p:grpSpPr>
        <p:sp>
          <p:nvSpPr>
            <p:cNvPr id="112" name="TextBox 111">
              <a:extLst>
                <a:ext uri="{FF2B5EF4-FFF2-40B4-BE49-F238E27FC236}">
                  <a16:creationId xmlns:a16="http://schemas.microsoft.com/office/drawing/2014/main" id="{9A15A58B-7BC1-4539-8CCE-3BF812A28115}"/>
                </a:ext>
              </a:extLst>
            </p:cNvPr>
            <p:cNvSpPr txBox="1"/>
            <p:nvPr/>
          </p:nvSpPr>
          <p:spPr>
            <a:xfrm>
              <a:off x="2953857" y="2830347"/>
              <a:ext cx="244965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Global Schedule: </a:t>
              </a:r>
              <a:r>
                <a:rPr kumimoji="0" lang="en-US" sz="13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 Create and Manage scheduled for the entire portfolio, a site or an individual equipment.</a:t>
              </a:r>
              <a:endParaRPr kumimoji="0" lang="en-US" sz="13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13" name="Rectangle 112">
              <a:extLst>
                <a:ext uri="{FF2B5EF4-FFF2-40B4-BE49-F238E27FC236}">
                  <a16:creationId xmlns:a16="http://schemas.microsoft.com/office/drawing/2014/main" id="{92A50191-9C85-4D99-8243-ECD77CD1A265}"/>
                </a:ext>
              </a:extLst>
            </p:cNvPr>
            <p:cNvSpPr/>
            <p:nvPr/>
          </p:nvSpPr>
          <p:spPr>
            <a:xfrm>
              <a:off x="2630890" y="2753404"/>
              <a:ext cx="38038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Black" panose="020B0604020202020204" pitchFamily="34" charset="0"/>
                  <a:cs typeface="Arial Black" panose="020B0604020202020204" pitchFamily="34" charset="0"/>
                </a:rPr>
                <a:t>4</a:t>
              </a:r>
              <a:endParaRPr kumimoji="0" lang="en-US" sz="2400" b="1" i="0" u="none" strike="noStrike" kern="1200" cap="none" spc="0" normalizeH="0" baseline="0" noProof="0">
                <a:ln>
                  <a:noFill/>
                </a:ln>
                <a:solidFill>
                  <a:srgbClr val="C00000"/>
                </a:solidFill>
                <a:effectLst/>
                <a:uLnTx/>
                <a:uFillTx/>
                <a:latin typeface="Arial Black" panose="020B0604020202020204" pitchFamily="34" charset="0"/>
                <a:ea typeface="+mn-ea"/>
                <a:cs typeface="Arial Black" panose="020B0604020202020204" pitchFamily="34" charset="0"/>
              </a:endParaRPr>
            </a:p>
          </p:txBody>
        </p:sp>
      </p:grpSp>
      <p:pic>
        <p:nvPicPr>
          <p:cNvPr id="26" name="Picture 25" descr="A drawing of a person&#10;&#10;Description automatically generated">
            <a:extLst>
              <a:ext uri="{FF2B5EF4-FFF2-40B4-BE49-F238E27FC236}">
                <a16:creationId xmlns:a16="http://schemas.microsoft.com/office/drawing/2014/main" id="{0C4C2C19-E486-9A47-A50C-297C448F4941}"/>
              </a:ext>
            </a:extLst>
          </p:cNvPr>
          <p:cNvPicPr>
            <a:picLocks/>
          </p:cNvPicPr>
          <p:nvPr/>
        </p:nvPicPr>
        <p:blipFill rotWithShape="1">
          <a:blip r:embed="rId3" cstate="screen">
            <a:extLst>
              <a:ext uri="{28A0092B-C50C-407E-A947-70E740481C1C}">
                <a14:useLocalDpi xmlns:a14="http://schemas.microsoft.com/office/drawing/2010/main"/>
              </a:ext>
            </a:extLst>
          </a:blip>
          <a:srcRect t="-11118"/>
          <a:stretch/>
        </p:blipFill>
        <p:spPr>
          <a:xfrm>
            <a:off x="398505" y="978144"/>
            <a:ext cx="1060631" cy="1123173"/>
          </a:xfrm>
          <a:prstGeom prst="ellipse">
            <a:avLst/>
          </a:prstGeom>
          <a:ln>
            <a:noFill/>
          </a:ln>
        </p:spPr>
      </p:pic>
    </p:spTree>
    <p:extLst>
      <p:ext uri="{BB962C8B-B14F-4D97-AF65-F5344CB8AC3E}">
        <p14:creationId xmlns:p14="http://schemas.microsoft.com/office/powerpoint/2010/main" val="27846218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3CE0BF-71EA-854F-9D2E-20560D49BB69}"/>
              </a:ext>
            </a:extLst>
          </p:cNvPr>
          <p:cNvSpPr/>
          <p:nvPr/>
        </p:nvSpPr>
        <p:spPr>
          <a:xfrm>
            <a:off x="5948496" y="0"/>
            <a:ext cx="624350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14DFB902-C642-4130-AB80-7E03A4873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9" name="Title 1">
            <a:extLst>
              <a:ext uri="{FF2B5EF4-FFF2-40B4-BE49-F238E27FC236}">
                <a16:creationId xmlns:a16="http://schemas.microsoft.com/office/drawing/2014/main" id="{4E6B5DF8-265A-47DF-BA56-5F74CEC536A3}"/>
              </a:ext>
            </a:extLst>
          </p:cNvPr>
          <p:cNvSpPr txBox="1">
            <a:spLocks/>
          </p:cNvSpPr>
          <p:nvPr/>
        </p:nvSpPr>
        <p:spPr bwMode="auto">
          <a:xfrm>
            <a:off x="1413123" y="1623213"/>
            <a:ext cx="3992253" cy="1080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800" b="0">
                <a:solidFill>
                  <a:schemeClr val="accent1"/>
                </a:solidFill>
                <a:latin typeface="+mj-lt"/>
              </a:rPr>
              <a:t>FACILITY MANAGER and</a:t>
            </a:r>
            <a:br>
              <a:rPr lang="en-US" sz="1800" b="0" i="1">
                <a:solidFill>
                  <a:schemeClr val="bg1">
                    <a:lumMod val="85000"/>
                  </a:schemeClr>
                </a:solidFill>
                <a:latin typeface="+mj-lt"/>
              </a:rPr>
            </a:br>
            <a:r>
              <a:rPr lang="en-US" sz="1800" b="0">
                <a:solidFill>
                  <a:schemeClr val="accent1"/>
                </a:solidFill>
                <a:latin typeface="Arial Black"/>
              </a:rPr>
              <a:t>ENERGY MANAGERS</a:t>
            </a:r>
            <a:r>
              <a:rPr lang="en-US" sz="1800" b="0">
                <a:latin typeface="Arial Black"/>
              </a:rPr>
              <a:t> </a:t>
            </a:r>
            <a:br>
              <a:rPr lang="en-US" sz="1800" b="0">
                <a:latin typeface="Arial Black"/>
              </a:rPr>
            </a:br>
            <a:r>
              <a:rPr lang="en-US" sz="1400" b="0">
                <a:latin typeface="+mn-lt"/>
              </a:rPr>
              <a:t>with a portfolio of </a:t>
            </a:r>
            <a:r>
              <a:rPr lang="en-US" sz="1400" b="0">
                <a:latin typeface="+mj-lt"/>
              </a:rPr>
              <a:t>SMALL AND MEDIUM </a:t>
            </a:r>
            <a:br>
              <a:rPr lang="en-US" sz="1400" b="0">
                <a:latin typeface="+mj-lt"/>
              </a:rPr>
            </a:br>
            <a:r>
              <a:rPr lang="en-US" sz="1400" b="0">
                <a:latin typeface="+mj-lt"/>
              </a:rPr>
              <a:t>MULTI-SITE FACILITIES</a:t>
            </a:r>
            <a:r>
              <a:rPr lang="en-US" sz="1400" b="0">
                <a:latin typeface="+mn-lt"/>
              </a:rPr>
              <a:t> </a:t>
            </a:r>
            <a:br>
              <a:rPr lang="en-US" sz="1400" b="0">
                <a:latin typeface="+mn-lt"/>
              </a:rPr>
            </a:br>
            <a:r>
              <a:rPr lang="en-US" sz="1400" b="0">
                <a:latin typeface="+mn-lt"/>
              </a:rPr>
              <a:t>in any vertical.</a:t>
            </a:r>
          </a:p>
        </p:txBody>
      </p:sp>
      <p:sp>
        <p:nvSpPr>
          <p:cNvPr id="10" name="Title 1">
            <a:extLst>
              <a:ext uri="{FF2B5EF4-FFF2-40B4-BE49-F238E27FC236}">
                <a16:creationId xmlns:a16="http://schemas.microsoft.com/office/drawing/2014/main" id="{A3A71C69-EDBA-4FA3-B5FF-8B0827C1F63B}"/>
              </a:ext>
            </a:extLst>
          </p:cNvPr>
          <p:cNvSpPr txBox="1">
            <a:spLocks/>
          </p:cNvSpPr>
          <p:nvPr/>
        </p:nvSpPr>
        <p:spPr bwMode="auto">
          <a:xfrm>
            <a:off x="1413124" y="3117644"/>
            <a:ext cx="3031928"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WHO NEED TO</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11" name="Title 1">
            <a:extLst>
              <a:ext uri="{FF2B5EF4-FFF2-40B4-BE49-F238E27FC236}">
                <a16:creationId xmlns:a16="http://schemas.microsoft.com/office/drawing/2014/main" id="{5DED4183-74D7-491D-8608-D1A492BD42CA}"/>
              </a:ext>
            </a:extLst>
          </p:cNvPr>
          <p:cNvSpPr txBox="1">
            <a:spLocks/>
          </p:cNvSpPr>
          <p:nvPr/>
        </p:nvSpPr>
        <p:spPr bwMode="auto">
          <a:xfrm>
            <a:off x="1413124" y="3354258"/>
            <a:ext cx="4294902" cy="775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400" b="0"/>
              <a:t>Optimize the </a:t>
            </a:r>
            <a:r>
              <a:rPr lang="en-US" sz="1400" b="0">
                <a:latin typeface="+mj-lt"/>
              </a:rPr>
              <a:t>ENERGY</a:t>
            </a:r>
            <a:r>
              <a:rPr lang="en-US" sz="1400" b="0"/>
              <a:t> and </a:t>
            </a:r>
            <a:br>
              <a:rPr lang="en-US" sz="1400" b="0"/>
            </a:br>
            <a:r>
              <a:rPr lang="en-US" sz="1400" b="0">
                <a:latin typeface="+mj-lt"/>
              </a:rPr>
              <a:t>OPERATIONAL COSTS</a:t>
            </a:r>
            <a:r>
              <a:rPr lang="en-US" sz="1400" b="0"/>
              <a:t> </a:t>
            </a:r>
            <a:br>
              <a:rPr lang="en-US" sz="1400" b="0"/>
            </a:br>
            <a:r>
              <a:rPr lang="en-US" sz="1400" b="0"/>
              <a:t>while increasing the Occupant comfort </a:t>
            </a:r>
            <a:br>
              <a:rPr lang="en-US" sz="1400" b="0"/>
            </a:br>
            <a:r>
              <a:rPr lang="en-US" sz="1400" b="0"/>
              <a:t>(specially during pandemic times).</a:t>
            </a:r>
          </a:p>
        </p:txBody>
      </p:sp>
      <p:sp>
        <p:nvSpPr>
          <p:cNvPr id="13" name="Title 1">
            <a:extLst>
              <a:ext uri="{FF2B5EF4-FFF2-40B4-BE49-F238E27FC236}">
                <a16:creationId xmlns:a16="http://schemas.microsoft.com/office/drawing/2014/main" id="{AD7D3489-FFB6-45B6-9EDF-300085120659}"/>
              </a:ext>
            </a:extLst>
          </p:cNvPr>
          <p:cNvSpPr txBox="1">
            <a:spLocks/>
          </p:cNvSpPr>
          <p:nvPr/>
        </p:nvSpPr>
        <p:spPr bwMode="auto">
          <a:xfrm>
            <a:off x="1413124" y="4597980"/>
            <a:ext cx="2126199"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OUT OF REACH</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17" name="Title 1">
            <a:extLst>
              <a:ext uri="{FF2B5EF4-FFF2-40B4-BE49-F238E27FC236}">
                <a16:creationId xmlns:a16="http://schemas.microsoft.com/office/drawing/2014/main" id="{51175CA2-82F2-43F9-9F2E-638C110E3CCD}"/>
              </a:ext>
            </a:extLst>
          </p:cNvPr>
          <p:cNvSpPr txBox="1">
            <a:spLocks/>
          </p:cNvSpPr>
          <p:nvPr/>
        </p:nvSpPr>
        <p:spPr bwMode="auto">
          <a:xfrm>
            <a:off x="1413124" y="4836220"/>
            <a:ext cx="2869509" cy="775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lvl="0" defTabSz="1066800">
              <a:lnSpc>
                <a:spcPct val="90000"/>
              </a:lnSpc>
              <a:spcAft>
                <a:spcPts val="0"/>
              </a:spcAft>
              <a:defRPr/>
            </a:pPr>
            <a:r>
              <a:rPr lang="en-US" sz="1400" b="0">
                <a:latin typeface="Arial"/>
              </a:rPr>
              <a:t>Available BMS systems are </a:t>
            </a:r>
            <a:r>
              <a:rPr lang="en-US" sz="1400">
                <a:latin typeface="+mj-lt"/>
              </a:rPr>
              <a:t>EXPENSIVE</a:t>
            </a:r>
            <a:r>
              <a:rPr lang="en-US" sz="1400" b="0">
                <a:latin typeface="Arial"/>
              </a:rPr>
              <a:t> and </a:t>
            </a:r>
            <a:r>
              <a:rPr lang="en-US" sz="1400" b="0">
                <a:latin typeface="+mj-lt"/>
              </a:rPr>
              <a:t>COMPLEX</a:t>
            </a:r>
            <a:r>
              <a:rPr lang="en-US" sz="1400" b="0">
                <a:latin typeface="Arial"/>
              </a:rPr>
              <a:t> as they are not designed for Small and Medium Buildings.</a:t>
            </a:r>
          </a:p>
        </p:txBody>
      </p:sp>
      <p:sp>
        <p:nvSpPr>
          <p:cNvPr id="18" name="Title 1">
            <a:extLst>
              <a:ext uri="{FF2B5EF4-FFF2-40B4-BE49-F238E27FC236}">
                <a16:creationId xmlns:a16="http://schemas.microsoft.com/office/drawing/2014/main" id="{3CDF723A-97BD-4DE7-82B2-C36C0EEC581E}"/>
              </a:ext>
            </a:extLst>
          </p:cNvPr>
          <p:cNvSpPr txBox="1">
            <a:spLocks/>
          </p:cNvSpPr>
          <p:nvPr/>
        </p:nvSpPr>
        <p:spPr bwMode="auto">
          <a:xfrm>
            <a:off x="7400110" y="1870705"/>
            <a:ext cx="3953763" cy="116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defTabSz="1066800">
              <a:lnSpc>
                <a:spcPct val="90000"/>
              </a:lnSpc>
              <a:spcAft>
                <a:spcPts val="0"/>
              </a:spcAft>
              <a:defRPr/>
            </a:pPr>
            <a:r>
              <a:rPr lang="en-GB" sz="1400" b="0">
                <a:latin typeface="+mj-lt"/>
              </a:rPr>
              <a:t>EASY TO: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Install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Configure</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Maintain </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Minimizing disruptions</a:t>
            </a:r>
          </a:p>
          <a:p>
            <a:pPr marL="138113" indent="-138113" defTabSz="1066800">
              <a:lnSpc>
                <a:spcPct val="90000"/>
              </a:lnSpc>
              <a:spcAft>
                <a:spcPts val="0"/>
              </a:spcAft>
              <a:buClr>
                <a:schemeClr val="accent1"/>
              </a:buClr>
              <a:buFont typeface="Arial" panose="020B0604020202020204" pitchFamily="34" charset="0"/>
              <a:buChar char="•"/>
              <a:defRPr/>
            </a:pPr>
            <a:r>
              <a:rPr lang="en-GB" sz="1400" b="0">
                <a:latin typeface="+mn-lt"/>
              </a:rPr>
              <a:t>Wireless connectivity </a:t>
            </a:r>
          </a:p>
        </p:txBody>
      </p:sp>
      <p:sp>
        <p:nvSpPr>
          <p:cNvPr id="3" name="Text Placeholder 2">
            <a:extLst>
              <a:ext uri="{FF2B5EF4-FFF2-40B4-BE49-F238E27FC236}">
                <a16:creationId xmlns:a16="http://schemas.microsoft.com/office/drawing/2014/main" id="{8046DBC3-B146-4A8D-B9A9-777BC0AEE594}"/>
              </a:ext>
            </a:extLst>
          </p:cNvPr>
          <p:cNvSpPr>
            <a:spLocks noGrp="1"/>
          </p:cNvSpPr>
          <p:nvPr>
            <p:ph type="body" sz="quarter" idx="16"/>
          </p:nvPr>
        </p:nvSpPr>
        <p:spPr/>
        <p:txBody>
          <a:bodyPr/>
          <a:lstStyle/>
          <a:p>
            <a:r>
              <a:rPr lang="en-US"/>
              <a:t> Honeywell Small and Medium Building Administrator</a:t>
            </a:r>
          </a:p>
        </p:txBody>
      </p:sp>
      <p:grpSp>
        <p:nvGrpSpPr>
          <p:cNvPr id="22" name="Group 21">
            <a:extLst>
              <a:ext uri="{FF2B5EF4-FFF2-40B4-BE49-F238E27FC236}">
                <a16:creationId xmlns:a16="http://schemas.microsoft.com/office/drawing/2014/main" id="{D85EFBFF-7474-47D1-9C13-5B74B997B915}"/>
              </a:ext>
            </a:extLst>
          </p:cNvPr>
          <p:cNvGrpSpPr/>
          <p:nvPr/>
        </p:nvGrpSpPr>
        <p:grpSpPr>
          <a:xfrm>
            <a:off x="6372887" y="3385208"/>
            <a:ext cx="797630" cy="648565"/>
            <a:chOff x="8128000" y="5243513"/>
            <a:chExt cx="652463" cy="507999"/>
          </a:xfrm>
          <a:solidFill>
            <a:schemeClr val="accent1"/>
          </a:solidFill>
        </p:grpSpPr>
        <p:sp>
          <p:nvSpPr>
            <p:cNvPr id="23" name="Freeform 23">
              <a:extLst>
                <a:ext uri="{FF2B5EF4-FFF2-40B4-BE49-F238E27FC236}">
                  <a16:creationId xmlns:a16="http://schemas.microsoft.com/office/drawing/2014/main" id="{A6BF8ED9-035A-4786-9967-A9A19145DF2F}"/>
                </a:ext>
              </a:extLst>
            </p:cNvPr>
            <p:cNvSpPr>
              <a:spLocks noEditPoints="1"/>
            </p:cNvSpPr>
            <p:nvPr/>
          </p:nvSpPr>
          <p:spPr bwMode="auto">
            <a:xfrm>
              <a:off x="8128000" y="5243513"/>
              <a:ext cx="652463" cy="507999"/>
            </a:xfrm>
            <a:custGeom>
              <a:avLst/>
              <a:gdLst>
                <a:gd name="T0" fmla="*/ 236 w 411"/>
                <a:gd name="T1" fmla="*/ 261 h 320"/>
                <a:gd name="T2" fmla="*/ 275 w 411"/>
                <a:gd name="T3" fmla="*/ 261 h 320"/>
                <a:gd name="T4" fmla="*/ 411 w 411"/>
                <a:gd name="T5" fmla="*/ 261 h 320"/>
                <a:gd name="T6" fmla="*/ 411 w 411"/>
                <a:gd name="T7" fmla="*/ 0 h 320"/>
                <a:gd name="T8" fmla="*/ 0 w 411"/>
                <a:gd name="T9" fmla="*/ 0 h 320"/>
                <a:gd name="T10" fmla="*/ 0 w 411"/>
                <a:gd name="T11" fmla="*/ 261 h 320"/>
                <a:gd name="T12" fmla="*/ 135 w 411"/>
                <a:gd name="T13" fmla="*/ 261 h 320"/>
                <a:gd name="T14" fmla="*/ 175 w 411"/>
                <a:gd name="T15" fmla="*/ 261 h 320"/>
                <a:gd name="T16" fmla="*/ 189 w 411"/>
                <a:gd name="T17" fmla="*/ 261 h 320"/>
                <a:gd name="T18" fmla="*/ 189 w 411"/>
                <a:gd name="T19" fmla="*/ 285 h 320"/>
                <a:gd name="T20" fmla="*/ 89 w 411"/>
                <a:gd name="T21" fmla="*/ 285 h 320"/>
                <a:gd name="T22" fmla="*/ 89 w 411"/>
                <a:gd name="T23" fmla="*/ 320 h 320"/>
                <a:gd name="T24" fmla="*/ 322 w 411"/>
                <a:gd name="T25" fmla="*/ 320 h 320"/>
                <a:gd name="T26" fmla="*/ 322 w 411"/>
                <a:gd name="T27" fmla="*/ 285 h 320"/>
                <a:gd name="T28" fmla="*/ 224 w 411"/>
                <a:gd name="T29" fmla="*/ 285 h 320"/>
                <a:gd name="T30" fmla="*/ 224 w 411"/>
                <a:gd name="T31" fmla="*/ 261 h 320"/>
                <a:gd name="T32" fmla="*/ 236 w 411"/>
                <a:gd name="T33" fmla="*/ 261 h 320"/>
                <a:gd name="T34" fmla="*/ 155 w 411"/>
                <a:gd name="T35" fmla="*/ 226 h 320"/>
                <a:gd name="T36" fmla="*/ 34 w 411"/>
                <a:gd name="T37" fmla="*/ 226 h 320"/>
                <a:gd name="T38" fmla="*/ 34 w 411"/>
                <a:gd name="T39" fmla="*/ 34 h 320"/>
                <a:gd name="T40" fmla="*/ 376 w 411"/>
                <a:gd name="T41" fmla="*/ 34 h 320"/>
                <a:gd name="T42" fmla="*/ 376 w 411"/>
                <a:gd name="T43" fmla="*/ 226 h 320"/>
                <a:gd name="T44" fmla="*/ 256 w 411"/>
                <a:gd name="T45" fmla="*/ 226 h 320"/>
                <a:gd name="T46" fmla="*/ 216 w 411"/>
                <a:gd name="T47" fmla="*/ 226 h 320"/>
                <a:gd name="T48" fmla="*/ 194 w 411"/>
                <a:gd name="T49" fmla="*/ 226 h 320"/>
                <a:gd name="T50" fmla="*/ 155 w 411"/>
                <a:gd name="T51" fmla="*/ 22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1" h="320">
                  <a:moveTo>
                    <a:pt x="236" y="261"/>
                  </a:moveTo>
                  <a:lnTo>
                    <a:pt x="275" y="261"/>
                  </a:lnTo>
                  <a:lnTo>
                    <a:pt x="411" y="261"/>
                  </a:lnTo>
                  <a:lnTo>
                    <a:pt x="411" y="0"/>
                  </a:lnTo>
                  <a:lnTo>
                    <a:pt x="0" y="0"/>
                  </a:lnTo>
                  <a:lnTo>
                    <a:pt x="0" y="261"/>
                  </a:lnTo>
                  <a:lnTo>
                    <a:pt x="135" y="261"/>
                  </a:lnTo>
                  <a:lnTo>
                    <a:pt x="175" y="261"/>
                  </a:lnTo>
                  <a:lnTo>
                    <a:pt x="189" y="261"/>
                  </a:lnTo>
                  <a:lnTo>
                    <a:pt x="189" y="285"/>
                  </a:lnTo>
                  <a:lnTo>
                    <a:pt x="89" y="285"/>
                  </a:lnTo>
                  <a:lnTo>
                    <a:pt x="89" y="320"/>
                  </a:lnTo>
                  <a:lnTo>
                    <a:pt x="322" y="320"/>
                  </a:lnTo>
                  <a:lnTo>
                    <a:pt x="322" y="285"/>
                  </a:lnTo>
                  <a:lnTo>
                    <a:pt x="224" y="285"/>
                  </a:lnTo>
                  <a:lnTo>
                    <a:pt x="224" y="261"/>
                  </a:lnTo>
                  <a:lnTo>
                    <a:pt x="236" y="261"/>
                  </a:lnTo>
                  <a:close/>
                  <a:moveTo>
                    <a:pt x="155" y="226"/>
                  </a:moveTo>
                  <a:lnTo>
                    <a:pt x="34" y="226"/>
                  </a:lnTo>
                  <a:lnTo>
                    <a:pt x="34" y="34"/>
                  </a:lnTo>
                  <a:lnTo>
                    <a:pt x="376" y="34"/>
                  </a:lnTo>
                  <a:lnTo>
                    <a:pt x="376" y="226"/>
                  </a:lnTo>
                  <a:lnTo>
                    <a:pt x="256" y="226"/>
                  </a:lnTo>
                  <a:lnTo>
                    <a:pt x="216" y="226"/>
                  </a:lnTo>
                  <a:lnTo>
                    <a:pt x="194" y="226"/>
                  </a:lnTo>
                  <a:lnTo>
                    <a:pt x="155"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Rectangle 24">
              <a:extLst>
                <a:ext uri="{FF2B5EF4-FFF2-40B4-BE49-F238E27FC236}">
                  <a16:creationId xmlns:a16="http://schemas.microsoft.com/office/drawing/2014/main" id="{36038DB3-1AAC-4711-B22C-3E15DE7CC659}"/>
                </a:ext>
              </a:extLst>
            </p:cNvPr>
            <p:cNvSpPr>
              <a:spLocks noChangeArrowheads="1"/>
            </p:cNvSpPr>
            <p:nvPr/>
          </p:nvSpPr>
          <p:spPr bwMode="auto">
            <a:xfrm>
              <a:off x="8218488" y="5422900"/>
              <a:ext cx="30163" cy="136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Rectangle 25">
              <a:extLst>
                <a:ext uri="{FF2B5EF4-FFF2-40B4-BE49-F238E27FC236}">
                  <a16:creationId xmlns:a16="http://schemas.microsoft.com/office/drawing/2014/main" id="{8A286A8A-1A76-408F-B9A2-6E879103B5CF}"/>
                </a:ext>
              </a:extLst>
            </p:cNvPr>
            <p:cNvSpPr>
              <a:spLocks noChangeArrowheads="1"/>
            </p:cNvSpPr>
            <p:nvPr/>
          </p:nvSpPr>
          <p:spPr bwMode="auto">
            <a:xfrm>
              <a:off x="8280400" y="5454650"/>
              <a:ext cx="31750"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Rectangle 26">
              <a:extLst>
                <a:ext uri="{FF2B5EF4-FFF2-40B4-BE49-F238E27FC236}">
                  <a16:creationId xmlns:a16="http://schemas.microsoft.com/office/drawing/2014/main" id="{4580A488-DC2B-4FA7-814E-9097634A9E06}"/>
                </a:ext>
              </a:extLst>
            </p:cNvPr>
            <p:cNvSpPr>
              <a:spLocks noChangeArrowheads="1"/>
            </p:cNvSpPr>
            <p:nvPr/>
          </p:nvSpPr>
          <p:spPr bwMode="auto">
            <a:xfrm>
              <a:off x="8339138" y="5407025"/>
              <a:ext cx="30163"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7">
              <a:extLst>
                <a:ext uri="{FF2B5EF4-FFF2-40B4-BE49-F238E27FC236}">
                  <a16:creationId xmlns:a16="http://schemas.microsoft.com/office/drawing/2014/main" id="{C9E250E7-735B-4AE8-B2E4-F1FD7BD1BA72}"/>
                </a:ext>
              </a:extLst>
            </p:cNvPr>
            <p:cNvSpPr>
              <a:spLocks noChangeArrowheads="1"/>
            </p:cNvSpPr>
            <p:nvPr/>
          </p:nvSpPr>
          <p:spPr bwMode="auto">
            <a:xfrm>
              <a:off x="8401050" y="5332413"/>
              <a:ext cx="31750" cy="2270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28">
              <a:extLst>
                <a:ext uri="{FF2B5EF4-FFF2-40B4-BE49-F238E27FC236}">
                  <a16:creationId xmlns:a16="http://schemas.microsoft.com/office/drawing/2014/main" id="{11FA0367-C2B9-4D51-8CF0-F0A5C75CB67F}"/>
                </a:ext>
              </a:extLst>
            </p:cNvPr>
            <p:cNvSpPr>
              <a:spLocks noEditPoints="1"/>
            </p:cNvSpPr>
            <p:nvPr/>
          </p:nvSpPr>
          <p:spPr bwMode="auto">
            <a:xfrm>
              <a:off x="8470900" y="5332413"/>
              <a:ext cx="215900" cy="215900"/>
            </a:xfrm>
            <a:custGeom>
              <a:avLst/>
              <a:gdLst>
                <a:gd name="T0" fmla="*/ 28 w 55"/>
                <a:gd name="T1" fmla="*/ 55 h 55"/>
                <a:gd name="T2" fmla="*/ 0 w 55"/>
                <a:gd name="T3" fmla="*/ 28 h 55"/>
                <a:gd name="T4" fmla="*/ 28 w 55"/>
                <a:gd name="T5" fmla="*/ 0 h 55"/>
                <a:gd name="T6" fmla="*/ 55 w 55"/>
                <a:gd name="T7" fmla="*/ 28 h 55"/>
                <a:gd name="T8" fmla="*/ 28 w 55"/>
                <a:gd name="T9" fmla="*/ 55 h 55"/>
                <a:gd name="T10" fmla="*/ 28 w 55"/>
                <a:gd name="T11" fmla="*/ 8 h 55"/>
                <a:gd name="T12" fmla="*/ 8 w 55"/>
                <a:gd name="T13" fmla="*/ 28 h 55"/>
                <a:gd name="T14" fmla="*/ 28 w 55"/>
                <a:gd name="T15" fmla="*/ 47 h 55"/>
                <a:gd name="T16" fmla="*/ 47 w 55"/>
                <a:gd name="T17" fmla="*/ 28 h 55"/>
                <a:gd name="T18" fmla="*/ 28 w 55"/>
                <a:gd name="T19"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3" y="55"/>
                    <a:pt x="0" y="43"/>
                    <a:pt x="0" y="28"/>
                  </a:cubicBezTo>
                  <a:cubicBezTo>
                    <a:pt x="0" y="12"/>
                    <a:pt x="13" y="0"/>
                    <a:pt x="28" y="0"/>
                  </a:cubicBezTo>
                  <a:cubicBezTo>
                    <a:pt x="43" y="0"/>
                    <a:pt x="55" y="12"/>
                    <a:pt x="55" y="28"/>
                  </a:cubicBezTo>
                  <a:cubicBezTo>
                    <a:pt x="55" y="43"/>
                    <a:pt x="43" y="55"/>
                    <a:pt x="28" y="55"/>
                  </a:cubicBezTo>
                  <a:close/>
                  <a:moveTo>
                    <a:pt x="28" y="8"/>
                  </a:moveTo>
                  <a:cubicBezTo>
                    <a:pt x="17" y="8"/>
                    <a:pt x="8" y="17"/>
                    <a:pt x="8" y="28"/>
                  </a:cubicBezTo>
                  <a:cubicBezTo>
                    <a:pt x="8" y="38"/>
                    <a:pt x="17" y="47"/>
                    <a:pt x="28" y="47"/>
                  </a:cubicBezTo>
                  <a:cubicBezTo>
                    <a:pt x="39" y="47"/>
                    <a:pt x="47" y="38"/>
                    <a:pt x="47" y="28"/>
                  </a:cubicBezTo>
                  <a:cubicBezTo>
                    <a:pt x="47" y="17"/>
                    <a:pt x="39" y="8"/>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29">
              <a:extLst>
                <a:ext uri="{FF2B5EF4-FFF2-40B4-BE49-F238E27FC236}">
                  <a16:creationId xmlns:a16="http://schemas.microsoft.com/office/drawing/2014/main" id="{90312B34-D58C-4333-9248-6E78D27AB6C2}"/>
                </a:ext>
              </a:extLst>
            </p:cNvPr>
            <p:cNvSpPr>
              <a:spLocks/>
            </p:cNvSpPr>
            <p:nvPr/>
          </p:nvSpPr>
          <p:spPr bwMode="auto">
            <a:xfrm>
              <a:off x="8564563" y="5348288"/>
              <a:ext cx="106363" cy="109537"/>
            </a:xfrm>
            <a:custGeom>
              <a:avLst/>
              <a:gdLst>
                <a:gd name="T0" fmla="*/ 67 w 67"/>
                <a:gd name="T1" fmla="*/ 69 h 69"/>
                <a:gd name="T2" fmla="*/ 0 w 67"/>
                <a:gd name="T3" fmla="*/ 69 h 69"/>
                <a:gd name="T4" fmla="*/ 0 w 67"/>
                <a:gd name="T5" fmla="*/ 0 h 69"/>
                <a:gd name="T6" fmla="*/ 20 w 67"/>
                <a:gd name="T7" fmla="*/ 0 h 69"/>
                <a:gd name="T8" fmla="*/ 20 w 67"/>
                <a:gd name="T9" fmla="*/ 49 h 69"/>
                <a:gd name="T10" fmla="*/ 67 w 67"/>
                <a:gd name="T11" fmla="*/ 49 h 69"/>
                <a:gd name="T12" fmla="*/ 67 w 67"/>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7" h="69">
                  <a:moveTo>
                    <a:pt x="67" y="69"/>
                  </a:moveTo>
                  <a:lnTo>
                    <a:pt x="0" y="69"/>
                  </a:lnTo>
                  <a:lnTo>
                    <a:pt x="0" y="0"/>
                  </a:lnTo>
                  <a:lnTo>
                    <a:pt x="20" y="0"/>
                  </a:lnTo>
                  <a:lnTo>
                    <a:pt x="20" y="49"/>
                  </a:lnTo>
                  <a:lnTo>
                    <a:pt x="67" y="49"/>
                  </a:lnTo>
                  <a:lnTo>
                    <a:pt x="67"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454B1680-0860-434A-8EA8-B20133D61FD9}"/>
              </a:ext>
            </a:extLst>
          </p:cNvPr>
          <p:cNvGrpSpPr/>
          <p:nvPr/>
        </p:nvGrpSpPr>
        <p:grpSpPr>
          <a:xfrm>
            <a:off x="514676" y="3111892"/>
            <a:ext cx="726259" cy="456654"/>
            <a:chOff x="6211891" y="4951419"/>
            <a:chExt cx="284163" cy="157157"/>
          </a:xfrm>
          <a:solidFill>
            <a:schemeClr val="accent1"/>
          </a:solidFill>
        </p:grpSpPr>
        <p:sp>
          <p:nvSpPr>
            <p:cNvPr id="33" name="Freeform 23">
              <a:extLst>
                <a:ext uri="{FF2B5EF4-FFF2-40B4-BE49-F238E27FC236}">
                  <a16:creationId xmlns:a16="http://schemas.microsoft.com/office/drawing/2014/main" id="{4B968901-7B5B-407A-A46F-A984F15D7AB8}"/>
                </a:ext>
              </a:extLst>
            </p:cNvPr>
            <p:cNvSpPr>
              <a:spLocks/>
            </p:cNvSpPr>
            <p:nvPr/>
          </p:nvSpPr>
          <p:spPr bwMode="auto">
            <a:xfrm>
              <a:off x="6211891" y="4951419"/>
              <a:ext cx="284163" cy="150813"/>
            </a:xfrm>
            <a:custGeom>
              <a:avLst/>
              <a:gdLst>
                <a:gd name="T0" fmla="*/ 72 w 144"/>
                <a:gd name="T1" fmla="*/ 0 h 76"/>
                <a:gd name="T2" fmla="*/ 71 w 144"/>
                <a:gd name="T3" fmla="*/ 0 h 76"/>
                <a:gd name="T4" fmla="*/ 0 w 144"/>
                <a:gd name="T5" fmla="*/ 73 h 76"/>
                <a:gd name="T6" fmla="*/ 0 w 144"/>
                <a:gd name="T7" fmla="*/ 76 h 76"/>
                <a:gd name="T8" fmla="*/ 48 w 144"/>
                <a:gd name="T9" fmla="*/ 76 h 76"/>
                <a:gd name="T10" fmla="*/ 48 w 144"/>
                <a:gd name="T11" fmla="*/ 60 h 76"/>
                <a:gd name="T12" fmla="*/ 18 w 144"/>
                <a:gd name="T13" fmla="*/ 60 h 76"/>
                <a:gd name="T14" fmla="*/ 32 w 144"/>
                <a:gd name="T15" fmla="*/ 33 h 76"/>
                <a:gd name="T16" fmla="*/ 71 w 144"/>
                <a:gd name="T17" fmla="*/ 16 h 76"/>
                <a:gd name="T18" fmla="*/ 72 w 144"/>
                <a:gd name="T19" fmla="*/ 16 h 76"/>
                <a:gd name="T20" fmla="*/ 127 w 144"/>
                <a:gd name="T21" fmla="*/ 60 h 76"/>
                <a:gd name="T22" fmla="*/ 96 w 144"/>
                <a:gd name="T23" fmla="*/ 60 h 76"/>
                <a:gd name="T24" fmla="*/ 96 w 144"/>
                <a:gd name="T25" fmla="*/ 76 h 76"/>
                <a:gd name="T26" fmla="*/ 144 w 144"/>
                <a:gd name="T27" fmla="*/ 76 h 76"/>
                <a:gd name="T28" fmla="*/ 144 w 144"/>
                <a:gd name="T29" fmla="*/ 71 h 76"/>
                <a:gd name="T30" fmla="*/ 72 w 144"/>
                <a:gd name="T3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76">
                  <a:moveTo>
                    <a:pt x="72" y="0"/>
                  </a:moveTo>
                  <a:cubicBezTo>
                    <a:pt x="72" y="0"/>
                    <a:pt x="71" y="0"/>
                    <a:pt x="71" y="0"/>
                  </a:cubicBezTo>
                  <a:cubicBezTo>
                    <a:pt x="31" y="1"/>
                    <a:pt x="0" y="33"/>
                    <a:pt x="0" y="73"/>
                  </a:cubicBezTo>
                  <a:cubicBezTo>
                    <a:pt x="0" y="74"/>
                    <a:pt x="0" y="75"/>
                    <a:pt x="0" y="76"/>
                  </a:cubicBezTo>
                  <a:cubicBezTo>
                    <a:pt x="48" y="76"/>
                    <a:pt x="48" y="76"/>
                    <a:pt x="48" y="76"/>
                  </a:cubicBezTo>
                  <a:cubicBezTo>
                    <a:pt x="48" y="60"/>
                    <a:pt x="48" y="60"/>
                    <a:pt x="48" y="60"/>
                  </a:cubicBezTo>
                  <a:cubicBezTo>
                    <a:pt x="18" y="60"/>
                    <a:pt x="18" y="60"/>
                    <a:pt x="18" y="60"/>
                  </a:cubicBezTo>
                  <a:cubicBezTo>
                    <a:pt x="20" y="50"/>
                    <a:pt x="25" y="41"/>
                    <a:pt x="32" y="33"/>
                  </a:cubicBezTo>
                  <a:cubicBezTo>
                    <a:pt x="42" y="22"/>
                    <a:pt x="56" y="16"/>
                    <a:pt x="71" y="16"/>
                  </a:cubicBezTo>
                  <a:cubicBezTo>
                    <a:pt x="72" y="16"/>
                    <a:pt x="72" y="16"/>
                    <a:pt x="72" y="16"/>
                  </a:cubicBezTo>
                  <a:cubicBezTo>
                    <a:pt x="99" y="16"/>
                    <a:pt x="121" y="35"/>
                    <a:pt x="127" y="60"/>
                  </a:cubicBezTo>
                  <a:cubicBezTo>
                    <a:pt x="96" y="60"/>
                    <a:pt x="96" y="60"/>
                    <a:pt x="96" y="60"/>
                  </a:cubicBezTo>
                  <a:cubicBezTo>
                    <a:pt x="96" y="76"/>
                    <a:pt x="96" y="76"/>
                    <a:pt x="96" y="76"/>
                  </a:cubicBezTo>
                  <a:cubicBezTo>
                    <a:pt x="144" y="76"/>
                    <a:pt x="144" y="76"/>
                    <a:pt x="144" y="76"/>
                  </a:cubicBezTo>
                  <a:cubicBezTo>
                    <a:pt x="144" y="74"/>
                    <a:pt x="144" y="73"/>
                    <a:pt x="144" y="71"/>
                  </a:cubicBezTo>
                  <a:cubicBezTo>
                    <a:pt x="144" y="32"/>
                    <a:pt x="111" y="0"/>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latin typeface="Arial"/>
              </a:endParaRPr>
            </a:p>
          </p:txBody>
        </p:sp>
        <p:sp>
          <p:nvSpPr>
            <p:cNvPr id="34" name="Freeform 24">
              <a:extLst>
                <a:ext uri="{FF2B5EF4-FFF2-40B4-BE49-F238E27FC236}">
                  <a16:creationId xmlns:a16="http://schemas.microsoft.com/office/drawing/2014/main" id="{92C65279-5796-4567-ACD6-24EC98A48DDE}"/>
                </a:ext>
              </a:extLst>
            </p:cNvPr>
            <p:cNvSpPr>
              <a:spLocks/>
            </p:cNvSpPr>
            <p:nvPr/>
          </p:nvSpPr>
          <p:spPr bwMode="auto">
            <a:xfrm>
              <a:off x="6300788" y="5021263"/>
              <a:ext cx="87313" cy="87313"/>
            </a:xfrm>
            <a:custGeom>
              <a:avLst/>
              <a:gdLst>
                <a:gd name="T0" fmla="*/ 9 w 44"/>
                <a:gd name="T1" fmla="*/ 1 h 44"/>
                <a:gd name="T2" fmla="*/ 9 w 44"/>
                <a:gd name="T3" fmla="*/ 1 h 44"/>
                <a:gd name="T4" fmla="*/ 39 w 44"/>
                <a:gd name="T5" fmla="*/ 24 h 44"/>
                <a:gd name="T6" fmla="*/ 39 w 44"/>
                <a:gd name="T7" fmla="*/ 25 h 44"/>
                <a:gd name="T8" fmla="*/ 40 w 44"/>
                <a:gd name="T9" fmla="*/ 25 h 44"/>
                <a:gd name="T10" fmla="*/ 40 w 44"/>
                <a:gd name="T11" fmla="*/ 26 h 44"/>
                <a:gd name="T12" fmla="*/ 44 w 44"/>
                <a:gd name="T13" fmla="*/ 34 h 44"/>
                <a:gd name="T14" fmla="*/ 41 w 44"/>
                <a:gd name="T15" fmla="*/ 40 h 44"/>
                <a:gd name="T16" fmla="*/ 41 w 44"/>
                <a:gd name="T17" fmla="*/ 41 h 44"/>
                <a:gd name="T18" fmla="*/ 34 w 44"/>
                <a:gd name="T19" fmla="*/ 44 h 44"/>
                <a:gd name="T20" fmla="*/ 25 w 44"/>
                <a:gd name="T21" fmla="*/ 40 h 44"/>
                <a:gd name="T22" fmla="*/ 25 w 44"/>
                <a:gd name="T23" fmla="*/ 40 h 44"/>
                <a:gd name="T24" fmla="*/ 24 w 44"/>
                <a:gd name="T25" fmla="*/ 39 h 44"/>
                <a:gd name="T26" fmla="*/ 0 w 44"/>
                <a:gd name="T27" fmla="*/ 8 h 44"/>
                <a:gd name="T28" fmla="*/ 8 w 44"/>
                <a:gd name="T29" fmla="*/ 0 h 44"/>
                <a:gd name="T30" fmla="*/ 9 w 44"/>
                <a:gd name="T31"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44">
                  <a:moveTo>
                    <a:pt x="9" y="1"/>
                  </a:moveTo>
                  <a:cubicBezTo>
                    <a:pt x="9" y="1"/>
                    <a:pt x="9" y="1"/>
                    <a:pt x="9" y="1"/>
                  </a:cubicBezTo>
                  <a:cubicBezTo>
                    <a:pt x="39" y="24"/>
                    <a:pt x="39" y="24"/>
                    <a:pt x="39" y="24"/>
                  </a:cubicBezTo>
                  <a:cubicBezTo>
                    <a:pt x="39" y="24"/>
                    <a:pt x="39" y="25"/>
                    <a:pt x="39" y="25"/>
                  </a:cubicBezTo>
                  <a:cubicBezTo>
                    <a:pt x="40" y="25"/>
                    <a:pt x="40" y="25"/>
                    <a:pt x="40" y="25"/>
                  </a:cubicBezTo>
                  <a:cubicBezTo>
                    <a:pt x="40" y="26"/>
                    <a:pt x="40" y="26"/>
                    <a:pt x="40" y="26"/>
                  </a:cubicBezTo>
                  <a:cubicBezTo>
                    <a:pt x="41" y="27"/>
                    <a:pt x="44" y="30"/>
                    <a:pt x="44" y="34"/>
                  </a:cubicBezTo>
                  <a:cubicBezTo>
                    <a:pt x="44" y="36"/>
                    <a:pt x="43" y="38"/>
                    <a:pt x="41" y="40"/>
                  </a:cubicBezTo>
                  <a:cubicBezTo>
                    <a:pt x="41" y="41"/>
                    <a:pt x="41" y="41"/>
                    <a:pt x="41" y="41"/>
                  </a:cubicBezTo>
                  <a:cubicBezTo>
                    <a:pt x="38" y="43"/>
                    <a:pt x="36" y="44"/>
                    <a:pt x="34" y="44"/>
                  </a:cubicBezTo>
                  <a:cubicBezTo>
                    <a:pt x="30" y="44"/>
                    <a:pt x="28" y="42"/>
                    <a:pt x="25" y="40"/>
                  </a:cubicBezTo>
                  <a:cubicBezTo>
                    <a:pt x="25" y="40"/>
                    <a:pt x="25" y="40"/>
                    <a:pt x="25" y="40"/>
                  </a:cubicBezTo>
                  <a:cubicBezTo>
                    <a:pt x="25" y="39"/>
                    <a:pt x="24" y="39"/>
                    <a:pt x="24" y="39"/>
                  </a:cubicBezTo>
                  <a:cubicBezTo>
                    <a:pt x="0" y="8"/>
                    <a:pt x="0" y="8"/>
                    <a:pt x="0" y="8"/>
                  </a:cubicBezTo>
                  <a:cubicBezTo>
                    <a:pt x="8" y="0"/>
                    <a:pt x="8" y="0"/>
                    <a:pt x="8" y="0"/>
                  </a:cubicBezTo>
                  <a:lnTo>
                    <a:pt x="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latin typeface="Arial"/>
              </a:endParaRPr>
            </a:p>
          </p:txBody>
        </p:sp>
      </p:grpSp>
      <p:grpSp>
        <p:nvGrpSpPr>
          <p:cNvPr id="4" name="Group 3">
            <a:extLst>
              <a:ext uri="{FF2B5EF4-FFF2-40B4-BE49-F238E27FC236}">
                <a16:creationId xmlns:a16="http://schemas.microsoft.com/office/drawing/2014/main" id="{F908F6B3-831B-455E-B949-E5810416CA02}"/>
              </a:ext>
            </a:extLst>
          </p:cNvPr>
          <p:cNvGrpSpPr/>
          <p:nvPr/>
        </p:nvGrpSpPr>
        <p:grpSpPr>
          <a:xfrm>
            <a:off x="6373655" y="4742292"/>
            <a:ext cx="666066" cy="575528"/>
            <a:chOff x="8746179" y="3583245"/>
            <a:chExt cx="666066" cy="575528"/>
          </a:xfrm>
          <a:solidFill>
            <a:schemeClr val="accent1"/>
          </a:solidFill>
        </p:grpSpPr>
        <p:sp>
          <p:nvSpPr>
            <p:cNvPr id="35" name="Freeform 5">
              <a:extLst>
                <a:ext uri="{FF2B5EF4-FFF2-40B4-BE49-F238E27FC236}">
                  <a16:creationId xmlns:a16="http://schemas.microsoft.com/office/drawing/2014/main" id="{D00BB3F2-D142-4EE5-85F8-03F1E25CFB35}"/>
                </a:ext>
              </a:extLst>
            </p:cNvPr>
            <p:cNvSpPr>
              <a:spLocks/>
            </p:cNvSpPr>
            <p:nvPr/>
          </p:nvSpPr>
          <p:spPr bwMode="auto">
            <a:xfrm>
              <a:off x="8746179" y="3583245"/>
              <a:ext cx="666066" cy="575528"/>
            </a:xfrm>
            <a:custGeom>
              <a:avLst/>
              <a:gdLst>
                <a:gd name="T0" fmla="*/ 71 w 167"/>
                <a:gd name="T1" fmla="*/ 0 h 144"/>
                <a:gd name="T2" fmla="*/ 143 w 167"/>
                <a:gd name="T3" fmla="*/ 72 h 144"/>
                <a:gd name="T4" fmla="*/ 143 w 167"/>
                <a:gd name="T5" fmla="*/ 72 h 144"/>
                <a:gd name="T6" fmla="*/ 156 w 167"/>
                <a:gd name="T7" fmla="*/ 59 h 144"/>
                <a:gd name="T8" fmla="*/ 167 w 167"/>
                <a:gd name="T9" fmla="*/ 70 h 144"/>
                <a:gd name="T10" fmla="*/ 135 w 167"/>
                <a:gd name="T11" fmla="*/ 102 h 144"/>
                <a:gd name="T12" fmla="*/ 103 w 167"/>
                <a:gd name="T13" fmla="*/ 70 h 144"/>
                <a:gd name="T14" fmla="*/ 115 w 167"/>
                <a:gd name="T15" fmla="*/ 59 h 144"/>
                <a:gd name="T16" fmla="*/ 127 w 167"/>
                <a:gd name="T17" fmla="*/ 71 h 144"/>
                <a:gd name="T18" fmla="*/ 71 w 167"/>
                <a:gd name="T19" fmla="*/ 16 h 144"/>
                <a:gd name="T20" fmla="*/ 16 w 167"/>
                <a:gd name="T21" fmla="*/ 72 h 144"/>
                <a:gd name="T22" fmla="*/ 72 w 167"/>
                <a:gd name="T23" fmla="*/ 128 h 144"/>
                <a:gd name="T24" fmla="*/ 72 w 167"/>
                <a:gd name="T25" fmla="*/ 144 h 144"/>
                <a:gd name="T26" fmla="*/ 0 w 167"/>
                <a:gd name="T27" fmla="*/ 72 h 144"/>
                <a:gd name="T28" fmla="*/ 71 w 167"/>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7" h="144">
                  <a:moveTo>
                    <a:pt x="71" y="0"/>
                  </a:moveTo>
                  <a:cubicBezTo>
                    <a:pt x="111" y="0"/>
                    <a:pt x="143" y="32"/>
                    <a:pt x="143" y="72"/>
                  </a:cubicBezTo>
                  <a:cubicBezTo>
                    <a:pt x="143" y="72"/>
                    <a:pt x="143" y="72"/>
                    <a:pt x="143" y="72"/>
                  </a:cubicBezTo>
                  <a:cubicBezTo>
                    <a:pt x="156" y="59"/>
                    <a:pt x="156" y="59"/>
                    <a:pt x="156" y="59"/>
                  </a:cubicBezTo>
                  <a:cubicBezTo>
                    <a:pt x="167" y="70"/>
                    <a:pt x="167" y="70"/>
                    <a:pt x="167" y="70"/>
                  </a:cubicBezTo>
                  <a:cubicBezTo>
                    <a:pt x="135" y="102"/>
                    <a:pt x="135" y="102"/>
                    <a:pt x="135" y="102"/>
                  </a:cubicBezTo>
                  <a:cubicBezTo>
                    <a:pt x="103" y="70"/>
                    <a:pt x="103" y="70"/>
                    <a:pt x="103" y="70"/>
                  </a:cubicBezTo>
                  <a:cubicBezTo>
                    <a:pt x="115" y="59"/>
                    <a:pt x="115" y="59"/>
                    <a:pt x="115" y="59"/>
                  </a:cubicBezTo>
                  <a:cubicBezTo>
                    <a:pt x="127" y="71"/>
                    <a:pt x="127" y="71"/>
                    <a:pt x="127" y="71"/>
                  </a:cubicBezTo>
                  <a:cubicBezTo>
                    <a:pt x="127" y="40"/>
                    <a:pt x="102" y="16"/>
                    <a:pt x="71" y="16"/>
                  </a:cubicBezTo>
                  <a:cubicBezTo>
                    <a:pt x="41" y="16"/>
                    <a:pt x="16" y="41"/>
                    <a:pt x="16" y="72"/>
                  </a:cubicBezTo>
                  <a:cubicBezTo>
                    <a:pt x="16" y="102"/>
                    <a:pt x="40" y="128"/>
                    <a:pt x="72" y="128"/>
                  </a:cubicBezTo>
                  <a:cubicBezTo>
                    <a:pt x="72" y="144"/>
                    <a:pt x="72" y="144"/>
                    <a:pt x="72" y="144"/>
                  </a:cubicBezTo>
                  <a:cubicBezTo>
                    <a:pt x="32" y="144"/>
                    <a:pt x="0" y="112"/>
                    <a:pt x="0" y="72"/>
                  </a:cubicBezTo>
                  <a:cubicBezTo>
                    <a:pt x="0" y="32"/>
                    <a:pt x="32"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6" name="Freeform 6">
              <a:extLst>
                <a:ext uri="{FF2B5EF4-FFF2-40B4-BE49-F238E27FC236}">
                  <a16:creationId xmlns:a16="http://schemas.microsoft.com/office/drawing/2014/main" id="{F9688E54-1DC0-4283-B643-B9B4EB68C919}"/>
                </a:ext>
              </a:extLst>
            </p:cNvPr>
            <p:cNvSpPr>
              <a:spLocks noEditPoints="1"/>
            </p:cNvSpPr>
            <p:nvPr/>
          </p:nvSpPr>
          <p:spPr bwMode="auto">
            <a:xfrm>
              <a:off x="8936944" y="3719044"/>
              <a:ext cx="197234" cy="303931"/>
            </a:xfrm>
            <a:custGeom>
              <a:avLst/>
              <a:gdLst>
                <a:gd name="T0" fmla="*/ 29 w 49"/>
                <a:gd name="T1" fmla="*/ 33 h 76"/>
                <a:gd name="T2" fmla="*/ 28 w 49"/>
                <a:gd name="T3" fmla="*/ 33 h 76"/>
                <a:gd name="T4" fmla="*/ 28 w 49"/>
                <a:gd name="T5" fmla="*/ 18 h 76"/>
                <a:gd name="T6" fmla="*/ 37 w 49"/>
                <a:gd name="T7" fmla="*/ 24 h 76"/>
                <a:gd name="T8" fmla="*/ 47 w 49"/>
                <a:gd name="T9" fmla="*/ 17 h 76"/>
                <a:gd name="T10" fmla="*/ 28 w 49"/>
                <a:gd name="T11" fmla="*/ 7 h 76"/>
                <a:gd name="T12" fmla="*/ 28 w 49"/>
                <a:gd name="T13" fmla="*/ 0 h 76"/>
                <a:gd name="T14" fmla="*/ 20 w 49"/>
                <a:gd name="T15" fmla="*/ 0 h 76"/>
                <a:gd name="T16" fmla="*/ 21 w 49"/>
                <a:gd name="T17" fmla="*/ 7 h 76"/>
                <a:gd name="T18" fmla="*/ 1 w 49"/>
                <a:gd name="T19" fmla="*/ 25 h 76"/>
                <a:gd name="T20" fmla="*/ 21 w 49"/>
                <a:gd name="T21" fmla="*/ 43 h 76"/>
                <a:gd name="T22" fmla="*/ 21 w 49"/>
                <a:gd name="T23" fmla="*/ 44 h 76"/>
                <a:gd name="T24" fmla="*/ 22 w 49"/>
                <a:gd name="T25" fmla="*/ 59 h 76"/>
                <a:gd name="T26" fmla="*/ 10 w 49"/>
                <a:gd name="T27" fmla="*/ 51 h 76"/>
                <a:gd name="T28" fmla="*/ 0 w 49"/>
                <a:gd name="T29" fmla="*/ 58 h 76"/>
                <a:gd name="T30" fmla="*/ 22 w 49"/>
                <a:gd name="T31" fmla="*/ 70 h 76"/>
                <a:gd name="T32" fmla="*/ 22 w 49"/>
                <a:gd name="T33" fmla="*/ 76 h 76"/>
                <a:gd name="T34" fmla="*/ 29 w 49"/>
                <a:gd name="T35" fmla="*/ 76 h 76"/>
                <a:gd name="T36" fmla="*/ 29 w 49"/>
                <a:gd name="T37" fmla="*/ 69 h 76"/>
                <a:gd name="T38" fmla="*/ 49 w 49"/>
                <a:gd name="T39" fmla="*/ 50 h 76"/>
                <a:gd name="T40" fmla="*/ 29 w 49"/>
                <a:gd name="T41" fmla="*/ 33 h 76"/>
                <a:gd name="T42" fmla="*/ 21 w 49"/>
                <a:gd name="T43" fmla="*/ 31 h 76"/>
                <a:gd name="T44" fmla="*/ 14 w 49"/>
                <a:gd name="T45" fmla="*/ 24 h 76"/>
                <a:gd name="T46" fmla="*/ 21 w 49"/>
                <a:gd name="T47" fmla="*/ 18 h 76"/>
                <a:gd name="T48" fmla="*/ 21 w 49"/>
                <a:gd name="T49" fmla="*/ 31 h 76"/>
                <a:gd name="T50" fmla="*/ 29 w 49"/>
                <a:gd name="T51" fmla="*/ 59 h 76"/>
                <a:gd name="T52" fmla="*/ 29 w 49"/>
                <a:gd name="T53" fmla="*/ 45 h 76"/>
                <a:gd name="T54" fmla="*/ 36 w 49"/>
                <a:gd name="T55" fmla="*/ 52 h 76"/>
                <a:gd name="T56" fmla="*/ 29 w 49"/>
                <a:gd name="T57"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6">
                  <a:moveTo>
                    <a:pt x="29" y="33"/>
                  </a:moveTo>
                  <a:cubicBezTo>
                    <a:pt x="28" y="33"/>
                    <a:pt x="28" y="33"/>
                    <a:pt x="28" y="33"/>
                  </a:cubicBezTo>
                  <a:cubicBezTo>
                    <a:pt x="28" y="18"/>
                    <a:pt x="28" y="18"/>
                    <a:pt x="28" y="18"/>
                  </a:cubicBezTo>
                  <a:cubicBezTo>
                    <a:pt x="32" y="18"/>
                    <a:pt x="35" y="20"/>
                    <a:pt x="37" y="24"/>
                  </a:cubicBezTo>
                  <a:cubicBezTo>
                    <a:pt x="47" y="17"/>
                    <a:pt x="47" y="17"/>
                    <a:pt x="47" y="17"/>
                  </a:cubicBezTo>
                  <a:cubicBezTo>
                    <a:pt x="43" y="10"/>
                    <a:pt x="36" y="7"/>
                    <a:pt x="28" y="7"/>
                  </a:cubicBezTo>
                  <a:cubicBezTo>
                    <a:pt x="28" y="0"/>
                    <a:pt x="28" y="0"/>
                    <a:pt x="28" y="0"/>
                  </a:cubicBezTo>
                  <a:cubicBezTo>
                    <a:pt x="20" y="0"/>
                    <a:pt x="20" y="0"/>
                    <a:pt x="20" y="0"/>
                  </a:cubicBezTo>
                  <a:cubicBezTo>
                    <a:pt x="21" y="7"/>
                    <a:pt x="21" y="7"/>
                    <a:pt x="21" y="7"/>
                  </a:cubicBezTo>
                  <a:cubicBezTo>
                    <a:pt x="7" y="8"/>
                    <a:pt x="1" y="15"/>
                    <a:pt x="1" y="25"/>
                  </a:cubicBezTo>
                  <a:cubicBezTo>
                    <a:pt x="2" y="35"/>
                    <a:pt x="8" y="41"/>
                    <a:pt x="21" y="43"/>
                  </a:cubicBezTo>
                  <a:cubicBezTo>
                    <a:pt x="21" y="44"/>
                    <a:pt x="21" y="44"/>
                    <a:pt x="21" y="44"/>
                  </a:cubicBezTo>
                  <a:cubicBezTo>
                    <a:pt x="22" y="59"/>
                    <a:pt x="22" y="59"/>
                    <a:pt x="22" y="59"/>
                  </a:cubicBezTo>
                  <a:cubicBezTo>
                    <a:pt x="16" y="58"/>
                    <a:pt x="13" y="56"/>
                    <a:pt x="10" y="51"/>
                  </a:cubicBezTo>
                  <a:cubicBezTo>
                    <a:pt x="0" y="58"/>
                    <a:pt x="0" y="58"/>
                    <a:pt x="0" y="58"/>
                  </a:cubicBezTo>
                  <a:cubicBezTo>
                    <a:pt x="5" y="66"/>
                    <a:pt x="13" y="69"/>
                    <a:pt x="22" y="70"/>
                  </a:cubicBezTo>
                  <a:cubicBezTo>
                    <a:pt x="22" y="76"/>
                    <a:pt x="22" y="76"/>
                    <a:pt x="22" y="76"/>
                  </a:cubicBezTo>
                  <a:cubicBezTo>
                    <a:pt x="29" y="76"/>
                    <a:pt x="29" y="76"/>
                    <a:pt x="29" y="76"/>
                  </a:cubicBezTo>
                  <a:cubicBezTo>
                    <a:pt x="29" y="69"/>
                    <a:pt x="29" y="69"/>
                    <a:pt x="29" y="69"/>
                  </a:cubicBezTo>
                  <a:cubicBezTo>
                    <a:pt x="43" y="68"/>
                    <a:pt x="49" y="62"/>
                    <a:pt x="49" y="50"/>
                  </a:cubicBezTo>
                  <a:cubicBezTo>
                    <a:pt x="49" y="42"/>
                    <a:pt x="44" y="36"/>
                    <a:pt x="29" y="33"/>
                  </a:cubicBezTo>
                  <a:close/>
                  <a:moveTo>
                    <a:pt x="21" y="31"/>
                  </a:moveTo>
                  <a:cubicBezTo>
                    <a:pt x="16" y="29"/>
                    <a:pt x="14" y="27"/>
                    <a:pt x="14" y="24"/>
                  </a:cubicBezTo>
                  <a:cubicBezTo>
                    <a:pt x="14" y="20"/>
                    <a:pt x="16" y="18"/>
                    <a:pt x="21" y="18"/>
                  </a:cubicBezTo>
                  <a:lnTo>
                    <a:pt x="21" y="31"/>
                  </a:lnTo>
                  <a:close/>
                  <a:moveTo>
                    <a:pt x="29" y="59"/>
                  </a:moveTo>
                  <a:cubicBezTo>
                    <a:pt x="29" y="45"/>
                    <a:pt x="29" y="45"/>
                    <a:pt x="29" y="45"/>
                  </a:cubicBezTo>
                  <a:cubicBezTo>
                    <a:pt x="34" y="47"/>
                    <a:pt x="36" y="49"/>
                    <a:pt x="36" y="52"/>
                  </a:cubicBezTo>
                  <a:cubicBezTo>
                    <a:pt x="36" y="55"/>
                    <a:pt x="34" y="58"/>
                    <a:pt x="2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pic>
        <p:nvPicPr>
          <p:cNvPr id="37" name="Picture 36" descr="A close up of a mans face&#10;&#10;Description automatically generated">
            <a:extLst>
              <a:ext uri="{FF2B5EF4-FFF2-40B4-BE49-F238E27FC236}">
                <a16:creationId xmlns:a16="http://schemas.microsoft.com/office/drawing/2014/main" id="{06EBF962-018E-4320-820D-089D7C50DEC0}"/>
              </a:ext>
            </a:extLst>
          </p:cNvPr>
          <p:cNvPicPr>
            <a:picLocks/>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t="-9219"/>
          <a:stretch/>
        </p:blipFill>
        <p:spPr>
          <a:xfrm>
            <a:off x="438429" y="1530590"/>
            <a:ext cx="878755" cy="952722"/>
          </a:xfrm>
          <a:prstGeom prst="ellipse">
            <a:avLst/>
          </a:prstGeom>
          <a:ln>
            <a:noFill/>
          </a:ln>
        </p:spPr>
      </p:pic>
      <p:sp>
        <p:nvSpPr>
          <p:cNvPr id="46" name="Rectangle 45">
            <a:extLst>
              <a:ext uri="{FF2B5EF4-FFF2-40B4-BE49-F238E27FC236}">
                <a16:creationId xmlns:a16="http://schemas.microsoft.com/office/drawing/2014/main" id="{18F473A1-290C-431D-81E2-DB34D7790044}"/>
              </a:ext>
            </a:extLst>
          </p:cNvPr>
          <p:cNvSpPr/>
          <p:nvPr/>
        </p:nvSpPr>
        <p:spPr>
          <a:xfrm>
            <a:off x="7318360" y="4906263"/>
            <a:ext cx="4035513" cy="738664"/>
          </a:xfrm>
          <a:prstGeom prst="rect">
            <a:avLst/>
          </a:prstGeom>
        </p:spPr>
        <p:txBody>
          <a:bodyPr wrap="square">
            <a:spAutoFit/>
          </a:bodyPr>
          <a:lstStyle/>
          <a:p>
            <a:pPr lvl="0">
              <a:buClr>
                <a:schemeClr val="accent1"/>
              </a:buClr>
              <a:defRPr/>
            </a:pPr>
            <a:r>
              <a:rPr lang="en-GB" sz="1400">
                <a:cs typeface="Arial" pitchFamily="34" charset="0"/>
              </a:rPr>
              <a:t>Subscription-based offering focused on Low Capex and an Ongoing Opex based on Value Creation to </a:t>
            </a:r>
            <a:r>
              <a:rPr lang="en-GB" sz="1400">
                <a:latin typeface="+mj-lt"/>
                <a:cs typeface="Arial" pitchFamily="34" charset="0"/>
              </a:rPr>
              <a:t>ACHIEVE ROI FAST</a:t>
            </a:r>
            <a:r>
              <a:rPr lang="en-GB" sz="1400">
                <a:cs typeface="Arial" pitchFamily="34" charset="0"/>
              </a:rPr>
              <a:t>.</a:t>
            </a:r>
          </a:p>
        </p:txBody>
      </p:sp>
      <p:sp>
        <p:nvSpPr>
          <p:cNvPr id="49" name="Freeform 5">
            <a:extLst>
              <a:ext uri="{FF2B5EF4-FFF2-40B4-BE49-F238E27FC236}">
                <a16:creationId xmlns:a16="http://schemas.microsoft.com/office/drawing/2014/main" id="{ACC53CB0-061B-4F9A-B27A-3BB2CA043500}"/>
              </a:ext>
            </a:extLst>
          </p:cNvPr>
          <p:cNvSpPr>
            <a:spLocks noEditPoints="1"/>
          </p:cNvSpPr>
          <p:nvPr/>
        </p:nvSpPr>
        <p:spPr bwMode="auto">
          <a:xfrm>
            <a:off x="6378331" y="1633539"/>
            <a:ext cx="711200" cy="708025"/>
          </a:xfrm>
          <a:custGeom>
            <a:avLst/>
            <a:gdLst>
              <a:gd name="T0" fmla="*/ 123 w 144"/>
              <a:gd name="T1" fmla="*/ 82 h 144"/>
              <a:gd name="T2" fmla="*/ 144 w 144"/>
              <a:gd name="T3" fmla="*/ 82 h 144"/>
              <a:gd name="T4" fmla="*/ 144 w 144"/>
              <a:gd name="T5" fmla="*/ 62 h 144"/>
              <a:gd name="T6" fmla="*/ 123 w 144"/>
              <a:gd name="T7" fmla="*/ 62 h 144"/>
              <a:gd name="T8" fmla="*/ 115 w 144"/>
              <a:gd name="T9" fmla="*/ 43 h 144"/>
              <a:gd name="T10" fmla="*/ 130 w 144"/>
              <a:gd name="T11" fmla="*/ 28 h 144"/>
              <a:gd name="T12" fmla="*/ 116 w 144"/>
              <a:gd name="T13" fmla="*/ 14 h 144"/>
              <a:gd name="T14" fmla="*/ 101 w 144"/>
              <a:gd name="T15" fmla="*/ 29 h 144"/>
              <a:gd name="T16" fmla="*/ 80 w 144"/>
              <a:gd name="T17" fmla="*/ 21 h 144"/>
              <a:gd name="T18" fmla="*/ 80 w 144"/>
              <a:gd name="T19" fmla="*/ 0 h 144"/>
              <a:gd name="T20" fmla="*/ 64 w 144"/>
              <a:gd name="T21" fmla="*/ 0 h 144"/>
              <a:gd name="T22" fmla="*/ 64 w 144"/>
              <a:gd name="T23" fmla="*/ 21 h 144"/>
              <a:gd name="T24" fmla="*/ 43 w 144"/>
              <a:gd name="T25" fmla="*/ 29 h 144"/>
              <a:gd name="T26" fmla="*/ 28 w 144"/>
              <a:gd name="T27" fmla="*/ 14 h 144"/>
              <a:gd name="T28" fmla="*/ 14 w 144"/>
              <a:gd name="T29" fmla="*/ 28 h 144"/>
              <a:gd name="T30" fmla="*/ 29 w 144"/>
              <a:gd name="T31" fmla="*/ 43 h 144"/>
              <a:gd name="T32" fmla="*/ 21 w 144"/>
              <a:gd name="T33" fmla="*/ 64 h 144"/>
              <a:gd name="T34" fmla="*/ 0 w 144"/>
              <a:gd name="T35" fmla="*/ 64 h 144"/>
              <a:gd name="T36" fmla="*/ 0 w 144"/>
              <a:gd name="T37" fmla="*/ 80 h 144"/>
              <a:gd name="T38" fmla="*/ 21 w 144"/>
              <a:gd name="T39" fmla="*/ 80 h 144"/>
              <a:gd name="T40" fmla="*/ 29 w 144"/>
              <a:gd name="T41" fmla="*/ 101 h 144"/>
              <a:gd name="T42" fmla="*/ 14 w 144"/>
              <a:gd name="T43" fmla="*/ 116 h 144"/>
              <a:gd name="T44" fmla="*/ 28 w 144"/>
              <a:gd name="T45" fmla="*/ 130 h 144"/>
              <a:gd name="T46" fmla="*/ 43 w 144"/>
              <a:gd name="T47" fmla="*/ 115 h 144"/>
              <a:gd name="T48" fmla="*/ 64 w 144"/>
              <a:gd name="T49" fmla="*/ 123 h 144"/>
              <a:gd name="T50" fmla="*/ 64 w 144"/>
              <a:gd name="T51" fmla="*/ 144 h 144"/>
              <a:gd name="T52" fmla="*/ 80 w 144"/>
              <a:gd name="T53" fmla="*/ 144 h 144"/>
              <a:gd name="T54" fmla="*/ 80 w 144"/>
              <a:gd name="T55" fmla="*/ 123 h 144"/>
              <a:gd name="T56" fmla="*/ 101 w 144"/>
              <a:gd name="T57" fmla="*/ 115 h 144"/>
              <a:gd name="T58" fmla="*/ 116 w 144"/>
              <a:gd name="T59" fmla="*/ 130 h 144"/>
              <a:gd name="T60" fmla="*/ 130 w 144"/>
              <a:gd name="T61" fmla="*/ 116 h 144"/>
              <a:gd name="T62" fmla="*/ 115 w 144"/>
              <a:gd name="T63" fmla="*/ 101 h 144"/>
              <a:gd name="T64" fmla="*/ 123 w 144"/>
              <a:gd name="T65" fmla="*/ 82 h 144"/>
              <a:gd name="T66" fmla="*/ 72 w 144"/>
              <a:gd name="T67" fmla="*/ 105 h 144"/>
              <a:gd name="T68" fmla="*/ 39 w 144"/>
              <a:gd name="T69" fmla="*/ 72 h 144"/>
              <a:gd name="T70" fmla="*/ 72 w 144"/>
              <a:gd name="T71" fmla="*/ 39 h 144"/>
              <a:gd name="T72" fmla="*/ 105 w 144"/>
              <a:gd name="T73" fmla="*/ 72 h 144"/>
              <a:gd name="T74" fmla="*/ 72 w 144"/>
              <a:gd name="T75" fmla="*/ 105 h 144"/>
              <a:gd name="T76" fmla="*/ 88 w 144"/>
              <a:gd name="T77" fmla="*/ 72 h 144"/>
              <a:gd name="T78" fmla="*/ 72 w 144"/>
              <a:gd name="T79" fmla="*/ 88 h 144"/>
              <a:gd name="T80" fmla="*/ 56 w 144"/>
              <a:gd name="T81" fmla="*/ 72 h 144"/>
              <a:gd name="T82" fmla="*/ 72 w 144"/>
              <a:gd name="T83" fmla="*/ 56 h 144"/>
              <a:gd name="T84" fmla="*/ 88 w 144"/>
              <a:gd name="T8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144">
                <a:moveTo>
                  <a:pt x="123" y="82"/>
                </a:moveTo>
                <a:cubicBezTo>
                  <a:pt x="144" y="82"/>
                  <a:pt x="144" y="82"/>
                  <a:pt x="144" y="82"/>
                </a:cubicBezTo>
                <a:cubicBezTo>
                  <a:pt x="144" y="62"/>
                  <a:pt x="144" y="62"/>
                  <a:pt x="144" y="62"/>
                </a:cubicBezTo>
                <a:cubicBezTo>
                  <a:pt x="123" y="62"/>
                  <a:pt x="123" y="62"/>
                  <a:pt x="123" y="62"/>
                </a:cubicBezTo>
                <a:cubicBezTo>
                  <a:pt x="122" y="55"/>
                  <a:pt x="119" y="48"/>
                  <a:pt x="115" y="43"/>
                </a:cubicBezTo>
                <a:cubicBezTo>
                  <a:pt x="130" y="28"/>
                  <a:pt x="130" y="28"/>
                  <a:pt x="130" y="28"/>
                </a:cubicBezTo>
                <a:cubicBezTo>
                  <a:pt x="116" y="14"/>
                  <a:pt x="116" y="14"/>
                  <a:pt x="116" y="14"/>
                </a:cubicBezTo>
                <a:cubicBezTo>
                  <a:pt x="101" y="29"/>
                  <a:pt x="101" y="29"/>
                  <a:pt x="101" y="29"/>
                </a:cubicBezTo>
                <a:cubicBezTo>
                  <a:pt x="95" y="25"/>
                  <a:pt x="88" y="22"/>
                  <a:pt x="80" y="21"/>
                </a:cubicBezTo>
                <a:cubicBezTo>
                  <a:pt x="80" y="0"/>
                  <a:pt x="80" y="0"/>
                  <a:pt x="80" y="0"/>
                </a:cubicBezTo>
                <a:cubicBezTo>
                  <a:pt x="64" y="0"/>
                  <a:pt x="64" y="0"/>
                  <a:pt x="64" y="0"/>
                </a:cubicBezTo>
                <a:cubicBezTo>
                  <a:pt x="64" y="21"/>
                  <a:pt x="64" y="21"/>
                  <a:pt x="64" y="21"/>
                </a:cubicBezTo>
                <a:cubicBezTo>
                  <a:pt x="56" y="22"/>
                  <a:pt x="49" y="25"/>
                  <a:pt x="43" y="29"/>
                </a:cubicBezTo>
                <a:cubicBezTo>
                  <a:pt x="28" y="14"/>
                  <a:pt x="28" y="14"/>
                  <a:pt x="28" y="14"/>
                </a:cubicBezTo>
                <a:cubicBezTo>
                  <a:pt x="14" y="28"/>
                  <a:pt x="14" y="28"/>
                  <a:pt x="14" y="28"/>
                </a:cubicBezTo>
                <a:cubicBezTo>
                  <a:pt x="29" y="43"/>
                  <a:pt x="29" y="43"/>
                  <a:pt x="29" y="43"/>
                </a:cubicBezTo>
                <a:cubicBezTo>
                  <a:pt x="25" y="49"/>
                  <a:pt x="22" y="56"/>
                  <a:pt x="21" y="64"/>
                </a:cubicBezTo>
                <a:cubicBezTo>
                  <a:pt x="0" y="64"/>
                  <a:pt x="0" y="64"/>
                  <a:pt x="0" y="64"/>
                </a:cubicBezTo>
                <a:cubicBezTo>
                  <a:pt x="0" y="80"/>
                  <a:pt x="0" y="80"/>
                  <a:pt x="0" y="80"/>
                </a:cubicBezTo>
                <a:cubicBezTo>
                  <a:pt x="21" y="80"/>
                  <a:pt x="21" y="80"/>
                  <a:pt x="21" y="80"/>
                </a:cubicBezTo>
                <a:cubicBezTo>
                  <a:pt x="22" y="88"/>
                  <a:pt x="25" y="95"/>
                  <a:pt x="29" y="101"/>
                </a:cubicBezTo>
                <a:cubicBezTo>
                  <a:pt x="14" y="116"/>
                  <a:pt x="14" y="116"/>
                  <a:pt x="14" y="116"/>
                </a:cubicBezTo>
                <a:cubicBezTo>
                  <a:pt x="28" y="130"/>
                  <a:pt x="28" y="130"/>
                  <a:pt x="28" y="130"/>
                </a:cubicBezTo>
                <a:cubicBezTo>
                  <a:pt x="43" y="115"/>
                  <a:pt x="43" y="115"/>
                  <a:pt x="43" y="115"/>
                </a:cubicBezTo>
                <a:cubicBezTo>
                  <a:pt x="49" y="119"/>
                  <a:pt x="56" y="122"/>
                  <a:pt x="64" y="123"/>
                </a:cubicBezTo>
                <a:cubicBezTo>
                  <a:pt x="64" y="144"/>
                  <a:pt x="64" y="144"/>
                  <a:pt x="64" y="144"/>
                </a:cubicBezTo>
                <a:cubicBezTo>
                  <a:pt x="80" y="144"/>
                  <a:pt x="80" y="144"/>
                  <a:pt x="80" y="144"/>
                </a:cubicBezTo>
                <a:cubicBezTo>
                  <a:pt x="80" y="123"/>
                  <a:pt x="80" y="123"/>
                  <a:pt x="80" y="123"/>
                </a:cubicBezTo>
                <a:cubicBezTo>
                  <a:pt x="88" y="122"/>
                  <a:pt x="95" y="119"/>
                  <a:pt x="101" y="115"/>
                </a:cubicBezTo>
                <a:cubicBezTo>
                  <a:pt x="116" y="130"/>
                  <a:pt x="116" y="130"/>
                  <a:pt x="116" y="130"/>
                </a:cubicBezTo>
                <a:cubicBezTo>
                  <a:pt x="130" y="116"/>
                  <a:pt x="130" y="116"/>
                  <a:pt x="130" y="116"/>
                </a:cubicBezTo>
                <a:cubicBezTo>
                  <a:pt x="115" y="101"/>
                  <a:pt x="115" y="101"/>
                  <a:pt x="115" y="101"/>
                </a:cubicBezTo>
                <a:cubicBezTo>
                  <a:pt x="119" y="96"/>
                  <a:pt x="122" y="89"/>
                  <a:pt x="123" y="82"/>
                </a:cubicBezTo>
                <a:close/>
                <a:moveTo>
                  <a:pt x="72" y="105"/>
                </a:moveTo>
                <a:cubicBezTo>
                  <a:pt x="54" y="105"/>
                  <a:pt x="39" y="90"/>
                  <a:pt x="39" y="72"/>
                </a:cubicBezTo>
                <a:cubicBezTo>
                  <a:pt x="39" y="54"/>
                  <a:pt x="54" y="39"/>
                  <a:pt x="72" y="39"/>
                </a:cubicBezTo>
                <a:cubicBezTo>
                  <a:pt x="90" y="39"/>
                  <a:pt x="105" y="54"/>
                  <a:pt x="105" y="72"/>
                </a:cubicBezTo>
                <a:cubicBezTo>
                  <a:pt x="105" y="90"/>
                  <a:pt x="90" y="105"/>
                  <a:pt x="72" y="105"/>
                </a:cubicBezTo>
                <a:close/>
                <a:moveTo>
                  <a:pt x="88" y="72"/>
                </a:moveTo>
                <a:cubicBezTo>
                  <a:pt x="88" y="81"/>
                  <a:pt x="81" y="88"/>
                  <a:pt x="72" y="88"/>
                </a:cubicBezTo>
                <a:cubicBezTo>
                  <a:pt x="63" y="88"/>
                  <a:pt x="56" y="81"/>
                  <a:pt x="56" y="72"/>
                </a:cubicBezTo>
                <a:cubicBezTo>
                  <a:pt x="56" y="63"/>
                  <a:pt x="63" y="56"/>
                  <a:pt x="72" y="56"/>
                </a:cubicBezTo>
                <a:cubicBezTo>
                  <a:pt x="81" y="56"/>
                  <a:pt x="88" y="63"/>
                  <a:pt x="88" y="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3163004-9AE2-42A6-94D3-3562CBE4915C}"/>
              </a:ext>
            </a:extLst>
          </p:cNvPr>
          <p:cNvSpPr/>
          <p:nvPr/>
        </p:nvSpPr>
        <p:spPr>
          <a:xfrm>
            <a:off x="7328990" y="3563165"/>
            <a:ext cx="4653447" cy="867930"/>
          </a:xfrm>
          <a:prstGeom prst="rect">
            <a:avLst/>
          </a:prstGeom>
        </p:spPr>
        <p:txBody>
          <a:bodyPr wrap="square">
            <a:spAutoFit/>
          </a:bodyPr>
          <a:lstStyle/>
          <a:p>
            <a:pPr lvl="0" defTabSz="1066800">
              <a:lnSpc>
                <a:spcPct val="90000"/>
              </a:lnSpc>
              <a:spcAft>
                <a:spcPts val="0"/>
              </a:spcAft>
              <a:defRPr/>
            </a:pPr>
            <a:r>
              <a:rPr lang="en-US" sz="1400">
                <a:cs typeface="Arial" pitchFamily="34" charset="0"/>
              </a:rPr>
              <a:t>Powered by Honeywell Forge</a:t>
            </a:r>
            <a:br>
              <a:rPr lang="en-US" sz="1400">
                <a:cs typeface="Arial" pitchFamily="34" charset="0"/>
              </a:rPr>
            </a:br>
            <a:r>
              <a:rPr lang="en-US" sz="1400">
                <a:latin typeface="+mj-lt"/>
                <a:cs typeface="Arial" pitchFamily="34" charset="0"/>
              </a:rPr>
              <a:t>REAL-TIME DASHBOARD REPORTING</a:t>
            </a:r>
            <a:r>
              <a:rPr lang="en-US" sz="1400">
                <a:cs typeface="Arial" pitchFamily="34" charset="0"/>
              </a:rPr>
              <a:t> </a:t>
            </a:r>
            <a:br>
              <a:rPr lang="en-US" sz="1400">
                <a:cs typeface="Arial" pitchFamily="34" charset="0"/>
              </a:rPr>
            </a:br>
            <a:r>
              <a:rPr lang="en-US" sz="1400">
                <a:cs typeface="Arial" pitchFamily="34" charset="0"/>
              </a:rPr>
              <a:t>allows you to Monitor and Control your assets </a:t>
            </a:r>
            <a:br>
              <a:rPr lang="en-US" sz="1400">
                <a:cs typeface="Arial" pitchFamily="34" charset="0"/>
              </a:rPr>
            </a:br>
            <a:r>
              <a:rPr lang="en-US" sz="1400">
                <a:cs typeface="Arial" pitchFamily="34" charset="0"/>
              </a:rPr>
              <a:t>and Scale from 10’s to 1,000’s sites.</a:t>
            </a:r>
          </a:p>
        </p:txBody>
      </p:sp>
      <p:grpSp>
        <p:nvGrpSpPr>
          <p:cNvPr id="51" name="Group 50">
            <a:extLst>
              <a:ext uri="{FF2B5EF4-FFF2-40B4-BE49-F238E27FC236}">
                <a16:creationId xmlns:a16="http://schemas.microsoft.com/office/drawing/2014/main" id="{893B7D30-303A-4E3F-B8E0-5C010C535117}"/>
              </a:ext>
            </a:extLst>
          </p:cNvPr>
          <p:cNvGrpSpPr/>
          <p:nvPr/>
        </p:nvGrpSpPr>
        <p:grpSpPr>
          <a:xfrm>
            <a:off x="530150" y="4610545"/>
            <a:ext cx="711201" cy="650876"/>
            <a:chOff x="468313" y="4017963"/>
            <a:chExt cx="711201" cy="650876"/>
          </a:xfrm>
          <a:solidFill>
            <a:schemeClr val="accent1"/>
          </a:solidFill>
        </p:grpSpPr>
        <p:sp>
          <p:nvSpPr>
            <p:cNvPr id="52" name="Freeform 5">
              <a:extLst>
                <a:ext uri="{FF2B5EF4-FFF2-40B4-BE49-F238E27FC236}">
                  <a16:creationId xmlns:a16="http://schemas.microsoft.com/office/drawing/2014/main" id="{AE57B241-3E7B-4B13-AFA6-7C2A4AA9925A}"/>
                </a:ext>
              </a:extLst>
            </p:cNvPr>
            <p:cNvSpPr>
              <a:spLocks/>
            </p:cNvSpPr>
            <p:nvPr/>
          </p:nvSpPr>
          <p:spPr bwMode="auto">
            <a:xfrm>
              <a:off x="965201" y="4017963"/>
              <a:ext cx="214313" cy="192088"/>
            </a:xfrm>
            <a:custGeom>
              <a:avLst/>
              <a:gdLst>
                <a:gd name="T0" fmla="*/ 135 w 135"/>
                <a:gd name="T1" fmla="*/ 0 h 121"/>
                <a:gd name="T2" fmla="*/ 0 w 135"/>
                <a:gd name="T3" fmla="*/ 21 h 121"/>
                <a:gd name="T4" fmla="*/ 35 w 135"/>
                <a:gd name="T5" fmla="*/ 61 h 121"/>
                <a:gd name="T6" fmla="*/ 54 w 135"/>
                <a:gd name="T7" fmla="*/ 83 h 121"/>
                <a:gd name="T8" fmla="*/ 90 w 135"/>
                <a:gd name="T9" fmla="*/ 121 h 121"/>
                <a:gd name="T10" fmla="*/ 135 w 135"/>
                <a:gd name="T11" fmla="*/ 0 h 121"/>
              </a:gdLst>
              <a:ahLst/>
              <a:cxnLst>
                <a:cxn ang="0">
                  <a:pos x="T0" y="T1"/>
                </a:cxn>
                <a:cxn ang="0">
                  <a:pos x="T2" y="T3"/>
                </a:cxn>
                <a:cxn ang="0">
                  <a:pos x="T4" y="T5"/>
                </a:cxn>
                <a:cxn ang="0">
                  <a:pos x="T6" y="T7"/>
                </a:cxn>
                <a:cxn ang="0">
                  <a:pos x="T8" y="T9"/>
                </a:cxn>
                <a:cxn ang="0">
                  <a:pos x="T10" y="T11"/>
                </a:cxn>
              </a:cxnLst>
              <a:rect l="0" t="0" r="r" b="b"/>
              <a:pathLst>
                <a:path w="135" h="121">
                  <a:moveTo>
                    <a:pt x="135" y="0"/>
                  </a:moveTo>
                  <a:lnTo>
                    <a:pt x="0" y="21"/>
                  </a:lnTo>
                  <a:lnTo>
                    <a:pt x="35" y="61"/>
                  </a:lnTo>
                  <a:lnTo>
                    <a:pt x="54" y="83"/>
                  </a:lnTo>
                  <a:lnTo>
                    <a:pt x="90" y="12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6">
              <a:extLst>
                <a:ext uri="{FF2B5EF4-FFF2-40B4-BE49-F238E27FC236}">
                  <a16:creationId xmlns:a16="http://schemas.microsoft.com/office/drawing/2014/main" id="{C7646ECB-300D-4A98-901E-1B8C49718F1A}"/>
                </a:ext>
              </a:extLst>
            </p:cNvPr>
            <p:cNvSpPr>
              <a:spLocks/>
            </p:cNvSpPr>
            <p:nvPr/>
          </p:nvSpPr>
          <p:spPr bwMode="auto">
            <a:xfrm>
              <a:off x="501651" y="4081463"/>
              <a:ext cx="573088" cy="247650"/>
            </a:xfrm>
            <a:custGeom>
              <a:avLst/>
              <a:gdLst>
                <a:gd name="T0" fmla="*/ 29 w 361"/>
                <a:gd name="T1" fmla="*/ 156 h 156"/>
                <a:gd name="T2" fmla="*/ 0 w 361"/>
                <a:gd name="T3" fmla="*/ 130 h 156"/>
                <a:gd name="T4" fmla="*/ 128 w 361"/>
                <a:gd name="T5" fmla="*/ 0 h 156"/>
                <a:gd name="T6" fmla="*/ 242 w 361"/>
                <a:gd name="T7" fmla="*/ 95 h 156"/>
                <a:gd name="T8" fmla="*/ 332 w 361"/>
                <a:gd name="T9" fmla="*/ 7 h 156"/>
                <a:gd name="T10" fmla="*/ 361 w 361"/>
                <a:gd name="T11" fmla="*/ 33 h 156"/>
                <a:gd name="T12" fmla="*/ 244 w 361"/>
                <a:gd name="T13" fmla="*/ 147 h 156"/>
                <a:gd name="T14" fmla="*/ 131 w 361"/>
                <a:gd name="T15" fmla="*/ 52 h 156"/>
                <a:gd name="T16" fmla="*/ 29 w 361"/>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156">
                  <a:moveTo>
                    <a:pt x="29" y="156"/>
                  </a:moveTo>
                  <a:lnTo>
                    <a:pt x="0" y="130"/>
                  </a:lnTo>
                  <a:lnTo>
                    <a:pt x="128" y="0"/>
                  </a:lnTo>
                  <a:lnTo>
                    <a:pt x="242" y="95"/>
                  </a:lnTo>
                  <a:lnTo>
                    <a:pt x="332" y="7"/>
                  </a:lnTo>
                  <a:lnTo>
                    <a:pt x="361" y="33"/>
                  </a:lnTo>
                  <a:lnTo>
                    <a:pt x="244" y="147"/>
                  </a:lnTo>
                  <a:lnTo>
                    <a:pt x="131" y="52"/>
                  </a:lnTo>
                  <a:lnTo>
                    <a:pt x="2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Rectangle 7">
              <a:extLst>
                <a:ext uri="{FF2B5EF4-FFF2-40B4-BE49-F238E27FC236}">
                  <a16:creationId xmlns:a16="http://schemas.microsoft.com/office/drawing/2014/main" id="{2F5417C2-E1C3-4C61-AD8D-0D3DBFB363E1}"/>
                </a:ext>
              </a:extLst>
            </p:cNvPr>
            <p:cNvSpPr>
              <a:spLocks noChangeArrowheads="1"/>
            </p:cNvSpPr>
            <p:nvPr/>
          </p:nvSpPr>
          <p:spPr bwMode="auto">
            <a:xfrm>
              <a:off x="468313" y="4386263"/>
              <a:ext cx="120650" cy="28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Rectangle 8">
              <a:extLst>
                <a:ext uri="{FF2B5EF4-FFF2-40B4-BE49-F238E27FC236}">
                  <a16:creationId xmlns:a16="http://schemas.microsoft.com/office/drawing/2014/main" id="{E642AA36-FDE1-4DCD-9036-0373E45C495B}"/>
                </a:ext>
              </a:extLst>
            </p:cNvPr>
            <p:cNvSpPr>
              <a:spLocks noChangeArrowheads="1"/>
            </p:cNvSpPr>
            <p:nvPr/>
          </p:nvSpPr>
          <p:spPr bwMode="auto">
            <a:xfrm>
              <a:off x="649288" y="4318001"/>
              <a:ext cx="120650" cy="350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Rectangle 9">
              <a:extLst>
                <a:ext uri="{FF2B5EF4-FFF2-40B4-BE49-F238E27FC236}">
                  <a16:creationId xmlns:a16="http://schemas.microsoft.com/office/drawing/2014/main" id="{6E888693-90AC-4F6D-9B44-8F8860B95B72}"/>
                </a:ext>
              </a:extLst>
            </p:cNvPr>
            <p:cNvSpPr>
              <a:spLocks noChangeArrowheads="1"/>
            </p:cNvSpPr>
            <p:nvPr/>
          </p:nvSpPr>
          <p:spPr bwMode="auto">
            <a:xfrm>
              <a:off x="830263" y="4367213"/>
              <a:ext cx="119063" cy="301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Rectangle 10">
              <a:extLst>
                <a:ext uri="{FF2B5EF4-FFF2-40B4-BE49-F238E27FC236}">
                  <a16:creationId xmlns:a16="http://schemas.microsoft.com/office/drawing/2014/main" id="{B73EB598-9927-406B-9F26-1E7EA339BBF5}"/>
                </a:ext>
              </a:extLst>
            </p:cNvPr>
            <p:cNvSpPr>
              <a:spLocks noChangeArrowheads="1"/>
            </p:cNvSpPr>
            <p:nvPr/>
          </p:nvSpPr>
          <p:spPr bwMode="auto">
            <a:xfrm>
              <a:off x="1009651" y="4284663"/>
              <a:ext cx="120650" cy="384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8" name="Title 1">
            <a:extLst>
              <a:ext uri="{FF2B5EF4-FFF2-40B4-BE49-F238E27FC236}">
                <a16:creationId xmlns:a16="http://schemas.microsoft.com/office/drawing/2014/main" id="{B4AE3FC0-3527-46D6-9FA5-E790F7D5AD30}"/>
              </a:ext>
            </a:extLst>
          </p:cNvPr>
          <p:cNvSpPr txBox="1">
            <a:spLocks/>
          </p:cNvSpPr>
          <p:nvPr/>
        </p:nvSpPr>
        <p:spPr bwMode="auto">
          <a:xfrm>
            <a:off x="7400110" y="1633539"/>
            <a:ext cx="2573450"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lang="en-AU" sz="1800" b="0">
                <a:solidFill>
                  <a:schemeClr val="accent1"/>
                </a:solidFill>
                <a:latin typeface="Arial Black"/>
              </a:rPr>
              <a:t>PLUG-AND-PLAY</a:t>
            </a:r>
            <a:endParaRPr kumimoji="0" lang="en-AU" sz="3200" b="0" i="0" u="none" strike="noStrike" kern="1200" cap="none" spc="0" normalizeH="0" baseline="0" noProof="0">
              <a:ln>
                <a:noFill/>
              </a:ln>
              <a:solidFill>
                <a:schemeClr val="accent1"/>
              </a:solidFill>
              <a:effectLst/>
              <a:uLnTx/>
              <a:uFillTx/>
              <a:latin typeface="Arial Black"/>
            </a:endParaRPr>
          </a:p>
        </p:txBody>
      </p:sp>
      <p:sp>
        <p:nvSpPr>
          <p:cNvPr id="59" name="Title 1">
            <a:extLst>
              <a:ext uri="{FF2B5EF4-FFF2-40B4-BE49-F238E27FC236}">
                <a16:creationId xmlns:a16="http://schemas.microsoft.com/office/drawing/2014/main" id="{FAF0439E-67C4-4405-9BAB-FADD9BC02EEF}"/>
              </a:ext>
            </a:extLst>
          </p:cNvPr>
          <p:cNvSpPr txBox="1">
            <a:spLocks/>
          </p:cNvSpPr>
          <p:nvPr/>
        </p:nvSpPr>
        <p:spPr bwMode="auto">
          <a:xfrm>
            <a:off x="7400110" y="4744996"/>
            <a:ext cx="2573450"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lang="en-AU" sz="1800" b="0">
                <a:solidFill>
                  <a:schemeClr val="accent1"/>
                </a:solidFill>
                <a:latin typeface="Arial Black"/>
              </a:rPr>
              <a:t>SMART OPEX</a:t>
            </a:r>
            <a:endParaRPr kumimoji="0" lang="en-AU" sz="3200" b="0" i="0" u="none" strike="noStrike" kern="1200" cap="none" spc="0" normalizeH="0" baseline="0" noProof="0">
              <a:ln>
                <a:noFill/>
              </a:ln>
              <a:solidFill>
                <a:schemeClr val="accent1"/>
              </a:solidFill>
              <a:effectLst/>
              <a:uLnTx/>
              <a:uFillTx/>
              <a:latin typeface="Arial Black"/>
            </a:endParaRPr>
          </a:p>
        </p:txBody>
      </p:sp>
      <p:sp>
        <p:nvSpPr>
          <p:cNvPr id="60" name="Title 1">
            <a:extLst>
              <a:ext uri="{FF2B5EF4-FFF2-40B4-BE49-F238E27FC236}">
                <a16:creationId xmlns:a16="http://schemas.microsoft.com/office/drawing/2014/main" id="{9A015AE1-0089-43AF-AC1A-F4B1A60FB468}"/>
              </a:ext>
            </a:extLst>
          </p:cNvPr>
          <p:cNvSpPr txBox="1">
            <a:spLocks/>
          </p:cNvSpPr>
          <p:nvPr/>
        </p:nvSpPr>
        <p:spPr bwMode="auto">
          <a:xfrm>
            <a:off x="7400110" y="3385208"/>
            <a:ext cx="4491861" cy="22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defTabSz="1066800" rtl="0" eaLnBrk="0" fontAlgn="base" latinLnBrk="0" hangingPunct="0">
              <a:lnSpc>
                <a:spcPct val="80000"/>
              </a:lnSpc>
              <a:spcBef>
                <a:spcPct val="0"/>
              </a:spcBef>
              <a:spcAft>
                <a:spcPts val="0"/>
              </a:spcAft>
              <a:buClrTx/>
              <a:buSzTx/>
              <a:buFontTx/>
              <a:buNone/>
              <a:tabLst/>
              <a:defRPr/>
            </a:pPr>
            <a:r>
              <a:rPr kumimoji="0" lang="en-AU" sz="1800" b="0" i="0" u="none" strike="noStrike" kern="1200" cap="none" spc="0" normalizeH="0" baseline="0" noProof="0">
                <a:ln>
                  <a:noFill/>
                </a:ln>
                <a:solidFill>
                  <a:schemeClr val="accent1"/>
                </a:solidFill>
                <a:effectLst/>
                <a:uLnTx/>
                <a:uFillTx/>
                <a:latin typeface="Arial Black"/>
                <a:cs typeface="Arial" pitchFamily="34" charset="0"/>
              </a:rPr>
              <a:t>REMOTE</a:t>
            </a:r>
            <a:r>
              <a:rPr lang="en-AU" sz="1800" b="0">
                <a:solidFill>
                  <a:schemeClr val="accent1"/>
                </a:solidFill>
                <a:latin typeface="Arial Black"/>
              </a:rPr>
              <a:t>, SECURE </a:t>
            </a:r>
            <a:r>
              <a:rPr kumimoji="0" lang="en-AU" sz="1800" b="0" i="0" u="none" strike="noStrike" kern="1200" cap="none" spc="0" normalizeH="0" baseline="0" noProof="0">
                <a:ln>
                  <a:noFill/>
                </a:ln>
                <a:solidFill>
                  <a:schemeClr val="accent1"/>
                </a:solidFill>
                <a:effectLst/>
                <a:uLnTx/>
                <a:uFillTx/>
                <a:latin typeface="Arial Black"/>
                <a:cs typeface="Arial" pitchFamily="34" charset="0"/>
              </a:rPr>
              <a:t>AND SCALABLE</a:t>
            </a:r>
            <a:endParaRPr kumimoji="0" lang="en-AU" sz="3200" b="0" i="0" u="none" strike="noStrike" kern="1200" cap="none" spc="0" normalizeH="0" baseline="0" noProof="0">
              <a:ln>
                <a:noFill/>
              </a:ln>
              <a:solidFill>
                <a:schemeClr val="accent1"/>
              </a:solidFill>
              <a:effectLst/>
              <a:uLnTx/>
              <a:uFillTx/>
              <a:latin typeface="Arial Black"/>
              <a:cs typeface="Arial" pitchFamily="34" charset="0"/>
            </a:endParaRPr>
          </a:p>
        </p:txBody>
      </p:sp>
      <p:sp>
        <p:nvSpPr>
          <p:cNvPr id="42" name="Titel 1">
            <a:extLst>
              <a:ext uri="{FF2B5EF4-FFF2-40B4-BE49-F238E27FC236}">
                <a16:creationId xmlns:a16="http://schemas.microsoft.com/office/drawing/2014/main" id="{7B0E8999-E241-5245-BF6B-F7F18BE8EB74}"/>
              </a:ext>
            </a:extLst>
          </p:cNvPr>
          <p:cNvSpPr txBox="1">
            <a:spLocks/>
          </p:cNvSpPr>
          <p:nvPr/>
        </p:nvSpPr>
        <p:spPr>
          <a:xfrm>
            <a:off x="389827" y="163136"/>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SMALL AND MEDIUM</a:t>
            </a:r>
            <a:br>
              <a:rPr lang="en-GB" spc="-150"/>
            </a:br>
            <a:r>
              <a:rPr lang="en-GB" spc="-150"/>
              <a:t>BUILDING </a:t>
            </a:r>
            <a:br>
              <a:rPr lang="en-GB" spc="-150"/>
            </a:br>
            <a:r>
              <a:rPr lang="en-GB" spc="-150"/>
              <a:t>ADMINISTRATOR</a:t>
            </a:r>
          </a:p>
        </p:txBody>
      </p:sp>
      <p:sp>
        <p:nvSpPr>
          <p:cNvPr id="43" name="Titel 1">
            <a:extLst>
              <a:ext uri="{FF2B5EF4-FFF2-40B4-BE49-F238E27FC236}">
                <a16:creationId xmlns:a16="http://schemas.microsoft.com/office/drawing/2014/main" id="{FC739700-DF79-EE43-956E-77813EAC661C}"/>
              </a:ext>
            </a:extLst>
          </p:cNvPr>
          <p:cNvSpPr txBox="1">
            <a:spLocks/>
          </p:cNvSpPr>
          <p:nvPr/>
        </p:nvSpPr>
        <p:spPr>
          <a:xfrm>
            <a:off x="6372887" y="183404"/>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a:t>Who where</a:t>
            </a:r>
            <a:br>
              <a:rPr lang="en-GB"/>
            </a:br>
            <a:r>
              <a:rPr lang="en-GB">
                <a:solidFill>
                  <a:schemeClr val="accent1"/>
                </a:solidFill>
              </a:rPr>
              <a:t>WHY</a:t>
            </a:r>
            <a:endParaRPr lang="en-GB" spc="-150">
              <a:solidFill>
                <a:schemeClr val="accent1"/>
              </a:solidFill>
            </a:endParaRPr>
          </a:p>
        </p:txBody>
      </p:sp>
      <p:sp>
        <p:nvSpPr>
          <p:cNvPr id="2" name="TextBox 1">
            <a:extLst>
              <a:ext uri="{FF2B5EF4-FFF2-40B4-BE49-F238E27FC236}">
                <a16:creationId xmlns:a16="http://schemas.microsoft.com/office/drawing/2014/main" id="{7D55BC9D-0F1B-374C-94C3-8A0FA4632C0E}"/>
              </a:ext>
            </a:extLst>
          </p:cNvPr>
          <p:cNvSpPr txBox="1"/>
          <p:nvPr/>
        </p:nvSpPr>
        <p:spPr>
          <a:xfrm>
            <a:off x="16067314" y="641268"/>
            <a:ext cx="0" cy="0"/>
          </a:xfrm>
          <a:prstGeom prst="rect">
            <a:avLst/>
          </a:prstGeom>
          <a:noFill/>
        </p:spPr>
        <p:txBody>
          <a:bodyPr wrap="none" lIns="0" tIns="0" rIns="0" bIns="0" rtlCol="0">
            <a:noAutofit/>
          </a:bodyPr>
          <a:lstStyle/>
          <a:p>
            <a:pPr algn="l"/>
            <a:endParaRPr lang="en-US"/>
          </a:p>
        </p:txBody>
      </p:sp>
    </p:spTree>
    <p:extLst>
      <p:ext uri="{BB962C8B-B14F-4D97-AF65-F5344CB8AC3E}">
        <p14:creationId xmlns:p14="http://schemas.microsoft.com/office/powerpoint/2010/main" val="182719049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7" grpId="0"/>
      <p:bldP spid="18" grpId="0"/>
      <p:bldP spid="46" grpId="0"/>
      <p:bldP spid="49" grpId="0" animBg="1"/>
      <p:bldP spid="50" grpId="0"/>
      <p:bldP spid="58" grpId="0"/>
      <p:bldP spid="59" grpId="0"/>
      <p:bldP spid="60" grpId="0"/>
      <p:bldP spid="4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49A35F5-9D74-7C40-AE58-A7C334256CA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18E57C-4E54-EC42-BAE3-C1B165C738CC}"/>
              </a:ext>
            </a:extLst>
          </p:cNvPr>
          <p:cNvSpPr/>
          <p:nvPr/>
        </p:nvSpPr>
        <p:spPr>
          <a:xfrm>
            <a:off x="4007768" y="0"/>
            <a:ext cx="8184232" cy="68891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el 1">
            <a:extLst>
              <a:ext uri="{FF2B5EF4-FFF2-40B4-BE49-F238E27FC236}">
                <a16:creationId xmlns:a16="http://schemas.microsoft.com/office/drawing/2014/main" id="{AB6E56BF-F928-0A4B-8378-A07078DFB2FD}"/>
              </a:ext>
            </a:extLst>
          </p:cNvPr>
          <p:cNvSpPr txBox="1">
            <a:spLocks/>
          </p:cNvSpPr>
          <p:nvPr/>
        </p:nvSpPr>
        <p:spPr>
          <a:xfrm>
            <a:off x="377460" y="738804"/>
            <a:ext cx="3762856" cy="2978228"/>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accent1"/>
                </a:solidFill>
              </a:rPr>
              <a:t>Your journey starts here</a:t>
            </a:r>
            <a:endParaRPr lang="en-GB" sz="6000" spc="-150">
              <a:solidFill>
                <a:schemeClr val="accent1"/>
              </a:solidFill>
            </a:endParaRPr>
          </a:p>
        </p:txBody>
      </p:sp>
      <p:sp>
        <p:nvSpPr>
          <p:cNvPr id="31" name="TextBox 30">
            <a:extLst>
              <a:ext uri="{FF2B5EF4-FFF2-40B4-BE49-F238E27FC236}">
                <a16:creationId xmlns:a16="http://schemas.microsoft.com/office/drawing/2014/main" id="{33772BF0-5637-864F-AFA4-C0C4E5623C9F}"/>
              </a:ext>
            </a:extLst>
          </p:cNvPr>
          <p:cNvSpPr txBox="1"/>
          <p:nvPr/>
        </p:nvSpPr>
        <p:spPr>
          <a:xfrm>
            <a:off x="4549735" y="2612988"/>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SITUATION ANALYSIS</a:t>
            </a:r>
          </a:p>
        </p:txBody>
      </p:sp>
      <p:pic>
        <p:nvPicPr>
          <p:cNvPr id="54" name="Picture 53">
            <a:extLst>
              <a:ext uri="{FF2B5EF4-FFF2-40B4-BE49-F238E27FC236}">
                <a16:creationId xmlns:a16="http://schemas.microsoft.com/office/drawing/2014/main" id="{8D9316C4-2F46-EC41-87A6-B8FD146B1976}"/>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10237563" y="1752414"/>
            <a:ext cx="727200" cy="727200"/>
          </a:xfrm>
          <a:prstGeom prst="rect">
            <a:avLst/>
          </a:prstGeom>
        </p:spPr>
      </p:pic>
      <p:pic>
        <p:nvPicPr>
          <p:cNvPr id="5" name="Picture 4">
            <a:extLst>
              <a:ext uri="{FF2B5EF4-FFF2-40B4-BE49-F238E27FC236}">
                <a16:creationId xmlns:a16="http://schemas.microsoft.com/office/drawing/2014/main" id="{078CC4FC-1059-E843-A317-7C19C5079D9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37191" y="4079644"/>
            <a:ext cx="799184" cy="799184"/>
          </a:xfrm>
          <a:prstGeom prst="rect">
            <a:avLst/>
          </a:prstGeom>
        </p:spPr>
      </p:pic>
      <p:sp>
        <p:nvSpPr>
          <p:cNvPr id="24" name="TextBox 23">
            <a:extLst>
              <a:ext uri="{FF2B5EF4-FFF2-40B4-BE49-F238E27FC236}">
                <a16:creationId xmlns:a16="http://schemas.microsoft.com/office/drawing/2014/main" id="{FAD6F0E5-9A54-8B43-9B4B-931D15BF4E63}"/>
              </a:ext>
            </a:extLst>
          </p:cNvPr>
          <p:cNvSpPr txBox="1"/>
          <p:nvPr/>
        </p:nvSpPr>
        <p:spPr>
          <a:xfrm>
            <a:off x="7113375" y="2641625"/>
            <a:ext cx="2040261" cy="595741"/>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UNDERSTAND POLICIES AND STANDARDS</a:t>
            </a:r>
          </a:p>
        </p:txBody>
      </p:sp>
      <p:sp>
        <p:nvSpPr>
          <p:cNvPr id="26" name="TextBox 25">
            <a:extLst>
              <a:ext uri="{FF2B5EF4-FFF2-40B4-BE49-F238E27FC236}">
                <a16:creationId xmlns:a16="http://schemas.microsoft.com/office/drawing/2014/main" id="{E0377AD5-4B5C-9644-8AE1-EA0AF78F01B7}"/>
              </a:ext>
            </a:extLst>
          </p:cNvPr>
          <p:cNvSpPr txBox="1"/>
          <p:nvPr/>
        </p:nvSpPr>
        <p:spPr>
          <a:xfrm>
            <a:off x="9577633" y="2624211"/>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REPORT AND RECOMMEND</a:t>
            </a:r>
          </a:p>
        </p:txBody>
      </p:sp>
      <p:sp>
        <p:nvSpPr>
          <p:cNvPr id="28" name="TextBox 27">
            <a:extLst>
              <a:ext uri="{FF2B5EF4-FFF2-40B4-BE49-F238E27FC236}">
                <a16:creationId xmlns:a16="http://schemas.microsoft.com/office/drawing/2014/main" id="{BCC426B2-C095-1F43-9168-2891D3B76B8F}"/>
              </a:ext>
            </a:extLst>
          </p:cNvPr>
          <p:cNvSpPr txBox="1"/>
          <p:nvPr/>
        </p:nvSpPr>
        <p:spPr>
          <a:xfrm>
            <a:off x="4549735" y="4962226"/>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dirty="0">
                <a:ln>
                  <a:noFill/>
                </a:ln>
                <a:solidFill>
                  <a:schemeClr val="bg1"/>
                </a:solidFill>
                <a:effectLst/>
                <a:uLnTx/>
                <a:uFillTx/>
                <a:latin typeface="+mj-lt"/>
                <a:cs typeface="Arial" panose="020B0604020202020204" pitchFamily="34" charset="0"/>
              </a:rPr>
              <a:t>PRIORITIZE NEEDS</a:t>
            </a:r>
          </a:p>
        </p:txBody>
      </p:sp>
      <p:pic>
        <p:nvPicPr>
          <p:cNvPr id="50" name="Picture 49">
            <a:extLst>
              <a:ext uri="{FF2B5EF4-FFF2-40B4-BE49-F238E27FC236}">
                <a16:creationId xmlns:a16="http://schemas.microsoft.com/office/drawing/2014/main" id="{9096CCE2-17C4-6749-8C05-A3681CC5414C}"/>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754928" y="1740530"/>
            <a:ext cx="786311" cy="786311"/>
          </a:xfrm>
          <a:prstGeom prst="rect">
            <a:avLst/>
          </a:prstGeom>
        </p:spPr>
      </p:pic>
      <p:pic>
        <p:nvPicPr>
          <p:cNvPr id="51" name="Picture 50">
            <a:extLst>
              <a:ext uri="{FF2B5EF4-FFF2-40B4-BE49-F238E27FC236}">
                <a16:creationId xmlns:a16="http://schemas.microsoft.com/office/drawing/2014/main" id="{E88705A4-0A34-E24E-8A78-C4B259FBC974}"/>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5172621" y="1741985"/>
            <a:ext cx="806635" cy="806635"/>
          </a:xfrm>
          <a:prstGeom prst="rect">
            <a:avLst/>
          </a:prstGeom>
        </p:spPr>
      </p:pic>
      <p:pic>
        <p:nvPicPr>
          <p:cNvPr id="53" name="Picture 52">
            <a:extLst>
              <a:ext uri="{FF2B5EF4-FFF2-40B4-BE49-F238E27FC236}">
                <a16:creationId xmlns:a16="http://schemas.microsoft.com/office/drawing/2014/main" id="{9F9F89A0-49A2-4B46-9AEE-DCDFBAE9E8CA}"/>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7707169" y="4089404"/>
            <a:ext cx="727200" cy="727200"/>
          </a:xfrm>
          <a:prstGeom prst="rect">
            <a:avLst/>
          </a:prstGeom>
        </p:spPr>
      </p:pic>
      <p:sp>
        <p:nvSpPr>
          <p:cNvPr id="30" name="TextBox 29">
            <a:extLst>
              <a:ext uri="{FF2B5EF4-FFF2-40B4-BE49-F238E27FC236}">
                <a16:creationId xmlns:a16="http://schemas.microsoft.com/office/drawing/2014/main" id="{70DE5AF5-FC18-774C-865A-424A0DF89143}"/>
              </a:ext>
            </a:extLst>
          </p:cNvPr>
          <p:cNvSpPr txBox="1"/>
          <p:nvPr/>
        </p:nvSpPr>
        <p:spPr>
          <a:xfrm>
            <a:off x="7131963" y="4962226"/>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FINANCIAL PROPOSAL</a:t>
            </a:r>
          </a:p>
        </p:txBody>
      </p:sp>
      <p:sp>
        <p:nvSpPr>
          <p:cNvPr id="33" name="TextBox 32">
            <a:extLst>
              <a:ext uri="{FF2B5EF4-FFF2-40B4-BE49-F238E27FC236}">
                <a16:creationId xmlns:a16="http://schemas.microsoft.com/office/drawing/2014/main" id="{B2063F7F-92CE-664F-A7FD-4E2C6F4ADD58}"/>
              </a:ext>
            </a:extLst>
          </p:cNvPr>
          <p:cNvSpPr txBox="1"/>
          <p:nvPr/>
        </p:nvSpPr>
        <p:spPr>
          <a:xfrm>
            <a:off x="9624709" y="4962226"/>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UNDERSTAND YOUR OPEX</a:t>
            </a:r>
          </a:p>
        </p:txBody>
      </p:sp>
      <p:pic>
        <p:nvPicPr>
          <p:cNvPr id="12" name="Picture 11">
            <a:extLst>
              <a:ext uri="{FF2B5EF4-FFF2-40B4-BE49-F238E27FC236}">
                <a16:creationId xmlns:a16="http://schemas.microsoft.com/office/drawing/2014/main" id="{B37246DA-C656-8748-A0EB-399CF5CB1108}"/>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130858" y="3962232"/>
            <a:ext cx="920115" cy="920115"/>
          </a:xfrm>
          <a:prstGeom prst="rect">
            <a:avLst/>
          </a:prstGeom>
        </p:spPr>
      </p:pic>
      <p:cxnSp>
        <p:nvCxnSpPr>
          <p:cNvPr id="17" name="Straight Connector 16">
            <a:extLst>
              <a:ext uri="{FF2B5EF4-FFF2-40B4-BE49-F238E27FC236}">
                <a16:creationId xmlns:a16="http://schemas.microsoft.com/office/drawing/2014/main" id="{0D697E00-295B-F04F-9D38-9C6EEEB238E8}"/>
              </a:ext>
            </a:extLst>
          </p:cNvPr>
          <p:cNvCxnSpPr/>
          <p:nvPr/>
        </p:nvCxnSpPr>
        <p:spPr>
          <a:xfrm>
            <a:off x="6850446" y="1580958"/>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A85030-E205-D145-A300-997B09E5EA17}"/>
              </a:ext>
            </a:extLst>
          </p:cNvPr>
          <p:cNvCxnSpPr/>
          <p:nvPr/>
        </p:nvCxnSpPr>
        <p:spPr>
          <a:xfrm>
            <a:off x="9511659" y="1556792"/>
            <a:ext cx="0" cy="430680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6F40BF-F7A5-CC4D-A6C4-D879A0D4FA95}"/>
              </a:ext>
            </a:extLst>
          </p:cNvPr>
          <p:cNvCxnSpPr>
            <a:cxnSpLocks/>
          </p:cNvCxnSpPr>
          <p:nvPr/>
        </p:nvCxnSpPr>
        <p:spPr>
          <a:xfrm>
            <a:off x="4709441" y="3655511"/>
            <a:ext cx="698725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142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49A35F5-9D74-7C40-AE58-A7C334256CA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7911C26B-54B2-A445-9612-0B995521F59A}"/>
              </a:ext>
            </a:extLst>
          </p:cNvPr>
          <p:cNvSpPr/>
          <p:nvPr/>
        </p:nvSpPr>
        <p:spPr>
          <a:xfrm>
            <a:off x="4007768" y="0"/>
            <a:ext cx="8184232" cy="6891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hlinkClick r:id="rId4" action="ppaction://hlinksldjump"/>
            <a:extLst>
              <a:ext uri="{FF2B5EF4-FFF2-40B4-BE49-F238E27FC236}">
                <a16:creationId xmlns:a16="http://schemas.microsoft.com/office/drawing/2014/main" id="{0822A41F-2CB0-FF49-A9E7-0CB2A972483F}"/>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sp>
        <p:nvSpPr>
          <p:cNvPr id="34" name="TextBox 33">
            <a:extLst>
              <a:ext uri="{FF2B5EF4-FFF2-40B4-BE49-F238E27FC236}">
                <a16:creationId xmlns:a16="http://schemas.microsoft.com/office/drawing/2014/main" id="{1EB090A8-221B-C14E-BB99-F86813258846}"/>
              </a:ext>
            </a:extLst>
          </p:cNvPr>
          <p:cNvSpPr txBox="1"/>
          <p:nvPr/>
        </p:nvSpPr>
        <p:spPr>
          <a:xfrm>
            <a:off x="7197485" y="1886423"/>
            <a:ext cx="2040261" cy="2017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SITE SURVEYS</a:t>
            </a:r>
          </a:p>
        </p:txBody>
      </p:sp>
      <p:sp>
        <p:nvSpPr>
          <p:cNvPr id="38" name="TextBox 37">
            <a:extLst>
              <a:ext uri="{FF2B5EF4-FFF2-40B4-BE49-F238E27FC236}">
                <a16:creationId xmlns:a16="http://schemas.microsoft.com/office/drawing/2014/main" id="{C491F6CF-A88E-784B-A00E-DC3BD2C556B4}"/>
              </a:ext>
            </a:extLst>
          </p:cNvPr>
          <p:cNvSpPr txBox="1"/>
          <p:nvPr/>
        </p:nvSpPr>
        <p:spPr>
          <a:xfrm>
            <a:off x="4655750" y="3631268"/>
            <a:ext cx="2040261" cy="201787"/>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INSTALLATION</a:t>
            </a:r>
          </a:p>
        </p:txBody>
      </p:sp>
      <p:sp>
        <p:nvSpPr>
          <p:cNvPr id="40" name="TextBox 39">
            <a:extLst>
              <a:ext uri="{FF2B5EF4-FFF2-40B4-BE49-F238E27FC236}">
                <a16:creationId xmlns:a16="http://schemas.microsoft.com/office/drawing/2014/main" id="{202B4645-3A58-7341-99C5-555C8A4E72FF}"/>
              </a:ext>
            </a:extLst>
          </p:cNvPr>
          <p:cNvSpPr txBox="1"/>
          <p:nvPr/>
        </p:nvSpPr>
        <p:spPr>
          <a:xfrm>
            <a:off x="7200932" y="5482236"/>
            <a:ext cx="2040261" cy="201787"/>
          </a:xfrm>
          <a:prstGeom prst="rect">
            <a:avLst/>
          </a:prstGeom>
          <a:noFill/>
        </p:spPr>
        <p:txBody>
          <a:bodyPr wrap="square" lIns="91440" tIns="0" rIns="91440" bIns="0" rtlCol="0">
            <a:spAutoFit/>
          </a:bodyPr>
          <a:lstStyle/>
          <a:p>
            <a:pPr lvl="0" algn="ctr">
              <a:lnSpc>
                <a:spcPct val="80000"/>
              </a:lnSpc>
              <a:defRPr/>
            </a:pPr>
            <a:r>
              <a:rPr lang="en-AU" sz="1600" b="1" spc="-50">
                <a:solidFill>
                  <a:schemeClr val="bg1"/>
                </a:solidFill>
                <a:latin typeface="+mj-lt"/>
                <a:cs typeface="Arial" panose="020B0604020202020204" pitchFamily="34" charset="0"/>
              </a:rPr>
              <a:t>STAFF TRAINING</a:t>
            </a:r>
          </a:p>
        </p:txBody>
      </p:sp>
      <p:sp>
        <p:nvSpPr>
          <p:cNvPr id="42" name="TextBox 41">
            <a:extLst>
              <a:ext uri="{FF2B5EF4-FFF2-40B4-BE49-F238E27FC236}">
                <a16:creationId xmlns:a16="http://schemas.microsoft.com/office/drawing/2014/main" id="{BC027896-9FE0-5544-8144-1AEDEF739E50}"/>
              </a:ext>
            </a:extLst>
          </p:cNvPr>
          <p:cNvSpPr txBox="1"/>
          <p:nvPr/>
        </p:nvSpPr>
        <p:spPr>
          <a:xfrm>
            <a:off x="4561302" y="5482236"/>
            <a:ext cx="2229155" cy="595741"/>
          </a:xfrm>
          <a:prstGeom prst="rect">
            <a:avLst/>
          </a:prstGeom>
          <a:noFill/>
        </p:spPr>
        <p:txBody>
          <a:bodyPr wrap="square" lIns="91440" tIns="0" rIns="91440" bIns="0" rtlCol="0">
            <a:spAutoFit/>
          </a:bodyPr>
          <a:lstStyle/>
          <a:p>
            <a:pPr lvl="0" algn="ctr">
              <a:lnSpc>
                <a:spcPct val="80000"/>
              </a:lnSpc>
              <a:defRPr/>
            </a:pPr>
            <a:r>
              <a:rPr lang="en-AU" sz="1600" b="1" spc="-50" dirty="0">
                <a:solidFill>
                  <a:schemeClr val="bg1"/>
                </a:solidFill>
                <a:latin typeface="+mj-lt"/>
                <a:cs typeface="Arial" panose="020B0604020202020204" pitchFamily="34" charset="0"/>
              </a:rPr>
              <a:t>REMOTE BUREAU OPERATIONS CENTER GO LIVE</a:t>
            </a:r>
            <a:endParaRPr kumimoji="0" lang="en-AU" sz="1600" b="1" u="none" strike="noStrike" kern="1200" cap="none" spc="-50" normalizeH="0" baseline="0" noProof="0" dirty="0">
              <a:ln>
                <a:noFill/>
              </a:ln>
              <a:solidFill>
                <a:schemeClr val="bg1"/>
              </a:solidFill>
              <a:effectLst/>
              <a:uLnTx/>
              <a:uFillTx/>
              <a:latin typeface="+mj-lt"/>
              <a:cs typeface="Arial" panose="020B0604020202020204" pitchFamily="34" charset="0"/>
            </a:endParaRPr>
          </a:p>
        </p:txBody>
      </p:sp>
      <p:sp>
        <p:nvSpPr>
          <p:cNvPr id="45" name="TextBox 44">
            <a:extLst>
              <a:ext uri="{FF2B5EF4-FFF2-40B4-BE49-F238E27FC236}">
                <a16:creationId xmlns:a16="http://schemas.microsoft.com/office/drawing/2014/main" id="{AD0F0C67-DCA5-3441-BAEA-7AD82ECF9568}"/>
              </a:ext>
            </a:extLst>
          </p:cNvPr>
          <p:cNvSpPr txBox="1"/>
          <p:nvPr/>
        </p:nvSpPr>
        <p:spPr>
          <a:xfrm>
            <a:off x="7198514" y="3624676"/>
            <a:ext cx="2040261" cy="201787"/>
          </a:xfrm>
          <a:prstGeom prst="rect">
            <a:avLst/>
          </a:prstGeom>
          <a:noFill/>
        </p:spPr>
        <p:txBody>
          <a:bodyPr wrap="square" lIns="91440" tIns="0" rIns="91440" bIns="0" rtlCol="0">
            <a:spAutoFit/>
          </a:bodyPr>
          <a:lstStyle/>
          <a:p>
            <a:pPr lvl="0" algn="ctr">
              <a:lnSpc>
                <a:spcPct val="80000"/>
              </a:lnSpc>
              <a:defRPr/>
            </a:pPr>
            <a:r>
              <a:rPr lang="en-AU" sz="1600" b="1" spc="-50">
                <a:solidFill>
                  <a:schemeClr val="bg1"/>
                </a:solidFill>
                <a:latin typeface="+mj-lt"/>
                <a:cs typeface="Arial" panose="020B0604020202020204" pitchFamily="34" charset="0"/>
              </a:rPr>
              <a:t>COMMISSIONING</a:t>
            </a:r>
          </a:p>
        </p:txBody>
      </p:sp>
      <p:pic>
        <p:nvPicPr>
          <p:cNvPr id="49" name="Picture 48">
            <a:extLst>
              <a:ext uri="{FF2B5EF4-FFF2-40B4-BE49-F238E27FC236}">
                <a16:creationId xmlns:a16="http://schemas.microsoft.com/office/drawing/2014/main" id="{5B91EA89-247C-CF4F-B183-D35EC54BD3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96611" y="2744569"/>
            <a:ext cx="727200" cy="727200"/>
          </a:xfrm>
          <a:prstGeom prst="rect">
            <a:avLst/>
          </a:prstGeom>
        </p:spPr>
      </p:pic>
      <p:pic>
        <p:nvPicPr>
          <p:cNvPr id="6" name="Picture 5">
            <a:extLst>
              <a:ext uri="{FF2B5EF4-FFF2-40B4-BE49-F238E27FC236}">
                <a16:creationId xmlns:a16="http://schemas.microsoft.com/office/drawing/2014/main" id="{9AD8D41A-EFC7-514B-B245-76C3EDEF77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0612" y="887379"/>
            <a:ext cx="854006" cy="854006"/>
          </a:xfrm>
          <a:prstGeom prst="rect">
            <a:avLst/>
          </a:prstGeom>
        </p:spPr>
      </p:pic>
      <p:pic>
        <p:nvPicPr>
          <p:cNvPr id="14" name="Picture 13">
            <a:extLst>
              <a:ext uri="{FF2B5EF4-FFF2-40B4-BE49-F238E27FC236}">
                <a16:creationId xmlns:a16="http://schemas.microsoft.com/office/drawing/2014/main" id="{7628EBE1-4ADA-434B-903D-95155DBE02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66268" y="4574060"/>
            <a:ext cx="838872" cy="838872"/>
          </a:xfrm>
          <a:prstGeom prst="rect">
            <a:avLst/>
          </a:prstGeom>
        </p:spPr>
      </p:pic>
      <p:pic>
        <p:nvPicPr>
          <p:cNvPr id="16" name="Picture 15">
            <a:extLst>
              <a:ext uri="{FF2B5EF4-FFF2-40B4-BE49-F238E27FC236}">
                <a16:creationId xmlns:a16="http://schemas.microsoft.com/office/drawing/2014/main" id="{A8036EC4-F8E9-D34B-9803-26642FF0140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218356" y="4538351"/>
            <a:ext cx="824541" cy="824541"/>
          </a:xfrm>
          <a:prstGeom prst="rect">
            <a:avLst/>
          </a:prstGeom>
        </p:spPr>
      </p:pic>
      <p:pic>
        <p:nvPicPr>
          <p:cNvPr id="18" name="Picture 17">
            <a:extLst>
              <a:ext uri="{FF2B5EF4-FFF2-40B4-BE49-F238E27FC236}">
                <a16:creationId xmlns:a16="http://schemas.microsoft.com/office/drawing/2014/main" id="{F3A0D213-4974-214F-834C-AA1765BFE3C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233100" y="2592219"/>
            <a:ext cx="899475" cy="899475"/>
          </a:xfrm>
          <a:prstGeom prst="rect">
            <a:avLst/>
          </a:prstGeom>
        </p:spPr>
      </p:pic>
      <p:sp>
        <p:nvSpPr>
          <p:cNvPr id="35" name="TextBox 34">
            <a:extLst>
              <a:ext uri="{FF2B5EF4-FFF2-40B4-BE49-F238E27FC236}">
                <a16:creationId xmlns:a16="http://schemas.microsoft.com/office/drawing/2014/main" id="{0F1C959B-DF70-7E4B-8928-99F0B442F143}"/>
              </a:ext>
            </a:extLst>
          </p:cNvPr>
          <p:cNvSpPr txBox="1"/>
          <p:nvPr/>
        </p:nvSpPr>
        <p:spPr>
          <a:xfrm>
            <a:off x="4685442" y="1886423"/>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dirty="0">
                <a:ln>
                  <a:noFill/>
                </a:ln>
                <a:solidFill>
                  <a:schemeClr val="bg1"/>
                </a:solidFill>
                <a:effectLst/>
                <a:uLnTx/>
                <a:uFillTx/>
                <a:latin typeface="+mj-lt"/>
                <a:cs typeface="Arial" panose="020B0604020202020204" pitchFamily="34" charset="0"/>
              </a:rPr>
              <a:t>PROJECT MOBILIZATION</a:t>
            </a:r>
          </a:p>
        </p:txBody>
      </p:sp>
      <p:sp>
        <p:nvSpPr>
          <p:cNvPr id="39" name="TextBox 38">
            <a:extLst>
              <a:ext uri="{FF2B5EF4-FFF2-40B4-BE49-F238E27FC236}">
                <a16:creationId xmlns:a16="http://schemas.microsoft.com/office/drawing/2014/main" id="{B019D95D-3D7F-F84B-8B16-F77C56F9AA22}"/>
              </a:ext>
            </a:extLst>
          </p:cNvPr>
          <p:cNvSpPr txBox="1"/>
          <p:nvPr/>
        </p:nvSpPr>
        <p:spPr>
          <a:xfrm>
            <a:off x="9686618" y="1879629"/>
            <a:ext cx="2040261" cy="398764"/>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CLIENT </a:t>
            </a:r>
            <a:b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br>
            <a:r>
              <a:rPr kumimoji="0" lang="en-AU" sz="1600" b="1" u="none" strike="noStrike" kern="1200" cap="none" spc="-50" normalizeH="0" baseline="0" noProof="0">
                <a:ln>
                  <a:noFill/>
                </a:ln>
                <a:solidFill>
                  <a:schemeClr val="bg1"/>
                </a:solidFill>
                <a:effectLst/>
                <a:uLnTx/>
                <a:uFillTx/>
                <a:latin typeface="+mj-lt"/>
                <a:cs typeface="Arial" panose="020B0604020202020204" pitchFamily="34" charset="0"/>
              </a:rPr>
              <a:t>SIGN OFF</a:t>
            </a:r>
          </a:p>
        </p:txBody>
      </p:sp>
      <p:pic>
        <p:nvPicPr>
          <p:cNvPr id="44" name="Picture 43">
            <a:extLst>
              <a:ext uri="{FF2B5EF4-FFF2-40B4-BE49-F238E27FC236}">
                <a16:creationId xmlns:a16="http://schemas.microsoft.com/office/drawing/2014/main" id="{8ABC76C4-B99E-6845-B4C2-5259641672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64958" y="4600418"/>
            <a:ext cx="775224" cy="775224"/>
          </a:xfrm>
          <a:prstGeom prst="rect">
            <a:avLst/>
          </a:prstGeom>
        </p:spPr>
      </p:pic>
      <p:sp>
        <p:nvSpPr>
          <p:cNvPr id="46" name="TextBox 45">
            <a:extLst>
              <a:ext uri="{FF2B5EF4-FFF2-40B4-BE49-F238E27FC236}">
                <a16:creationId xmlns:a16="http://schemas.microsoft.com/office/drawing/2014/main" id="{E0F44886-C7FE-E443-AC4E-05A09310766B}"/>
              </a:ext>
            </a:extLst>
          </p:cNvPr>
          <p:cNvSpPr txBox="1"/>
          <p:nvPr/>
        </p:nvSpPr>
        <p:spPr>
          <a:xfrm>
            <a:off x="9637992" y="3621546"/>
            <a:ext cx="2229155" cy="595741"/>
          </a:xfrm>
          <a:prstGeom prst="rect">
            <a:avLst/>
          </a:prstGeom>
          <a:noFill/>
        </p:spPr>
        <p:txBody>
          <a:bodyPr wrap="square" lIns="91440" tIns="0" rIns="91440" bIns="0" rtlCol="0">
            <a:spAutoFit/>
          </a:bodyPr>
          <a:lstStyle/>
          <a:p>
            <a:pPr lvl="0" algn="ctr">
              <a:lnSpc>
                <a:spcPct val="80000"/>
              </a:lnSpc>
              <a:defRPr/>
            </a:pPr>
            <a:r>
              <a:rPr lang="en-AU" sz="1600" b="1" spc="-50">
                <a:solidFill>
                  <a:schemeClr val="bg1"/>
                </a:solidFill>
                <a:latin typeface="+mj-lt"/>
                <a:cs typeface="Arial" panose="020B0604020202020204" pitchFamily="34" charset="0"/>
              </a:rPr>
              <a:t>CLOUD CONNECTION AND CONFIGURATION</a:t>
            </a:r>
          </a:p>
        </p:txBody>
      </p:sp>
      <p:sp>
        <p:nvSpPr>
          <p:cNvPr id="47" name="TextBox 46">
            <a:extLst>
              <a:ext uri="{FF2B5EF4-FFF2-40B4-BE49-F238E27FC236}">
                <a16:creationId xmlns:a16="http://schemas.microsoft.com/office/drawing/2014/main" id="{8142B687-D21C-D942-B00F-640F517FC00D}"/>
              </a:ext>
            </a:extLst>
          </p:cNvPr>
          <p:cNvSpPr txBox="1"/>
          <p:nvPr/>
        </p:nvSpPr>
        <p:spPr>
          <a:xfrm>
            <a:off x="9627474" y="5482236"/>
            <a:ext cx="2229155" cy="595741"/>
          </a:xfrm>
          <a:prstGeom prst="rect">
            <a:avLst/>
          </a:prstGeom>
          <a:noFill/>
        </p:spPr>
        <p:txBody>
          <a:bodyPr wrap="square" lIns="91440" tIns="0" rIns="91440" bIns="0" rtlCol="0">
            <a:spAutoFit/>
          </a:bodyPr>
          <a:lstStyle/>
          <a:p>
            <a:pPr lvl="0" algn="ctr">
              <a:lnSpc>
                <a:spcPct val="80000"/>
              </a:lnSpc>
              <a:defRPr/>
            </a:pPr>
            <a:r>
              <a:rPr lang="en-AU" sz="1600" b="1" spc="-50">
                <a:solidFill>
                  <a:schemeClr val="bg1"/>
                </a:solidFill>
                <a:latin typeface="+mj-lt"/>
                <a:cs typeface="Arial" panose="020B0604020202020204" pitchFamily="34" charset="0"/>
              </a:rPr>
              <a:t>ONGOING DEVELOPMENT OF SYSTEM</a:t>
            </a:r>
          </a:p>
        </p:txBody>
      </p:sp>
      <p:pic>
        <p:nvPicPr>
          <p:cNvPr id="4" name="Picture 3">
            <a:extLst>
              <a:ext uri="{FF2B5EF4-FFF2-40B4-BE49-F238E27FC236}">
                <a16:creationId xmlns:a16="http://schemas.microsoft.com/office/drawing/2014/main" id="{63BDF502-FD84-794E-AEC8-BD8BE034FB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50410" y="984682"/>
            <a:ext cx="782165" cy="782165"/>
          </a:xfrm>
          <a:prstGeom prst="rect">
            <a:avLst/>
          </a:prstGeom>
        </p:spPr>
      </p:pic>
      <p:pic>
        <p:nvPicPr>
          <p:cNvPr id="13" name="Picture 12">
            <a:extLst>
              <a:ext uri="{FF2B5EF4-FFF2-40B4-BE49-F238E27FC236}">
                <a16:creationId xmlns:a16="http://schemas.microsoft.com/office/drawing/2014/main" id="{4A5262F1-D360-244B-AB32-78E477A4F2A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50392" y="977432"/>
            <a:ext cx="843887" cy="843887"/>
          </a:xfrm>
          <a:prstGeom prst="rect">
            <a:avLst/>
          </a:prstGeom>
        </p:spPr>
      </p:pic>
      <p:pic>
        <p:nvPicPr>
          <p:cNvPr id="17" name="Picture 16">
            <a:extLst>
              <a:ext uri="{FF2B5EF4-FFF2-40B4-BE49-F238E27FC236}">
                <a16:creationId xmlns:a16="http://schemas.microsoft.com/office/drawing/2014/main" id="{51764778-02D4-5547-B3BC-548C6726ACA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52762" y="2691107"/>
            <a:ext cx="802906" cy="802906"/>
          </a:xfrm>
          <a:prstGeom prst="rect">
            <a:avLst/>
          </a:prstGeom>
        </p:spPr>
      </p:pic>
      <p:sp>
        <p:nvSpPr>
          <p:cNvPr id="27" name="Rectangle 26">
            <a:extLst>
              <a:ext uri="{FF2B5EF4-FFF2-40B4-BE49-F238E27FC236}">
                <a16:creationId xmlns:a16="http://schemas.microsoft.com/office/drawing/2014/main" id="{7C1DFFD3-2670-D24F-BA8F-CAED2F19753D}"/>
              </a:ext>
            </a:extLst>
          </p:cNvPr>
          <p:cNvSpPr/>
          <p:nvPr/>
        </p:nvSpPr>
        <p:spPr>
          <a:xfrm>
            <a:off x="-1679" y="-2"/>
            <a:ext cx="4016589" cy="6858001"/>
          </a:xfrm>
          <a:prstGeom prst="rect">
            <a:avLst/>
          </a:prstGeom>
          <a:gradFill>
            <a:gsLst>
              <a:gs pos="32000">
                <a:schemeClr val="bg1">
                  <a:alpha val="0"/>
                </a:schemeClr>
              </a:gs>
              <a:gs pos="51000">
                <a:schemeClr val="bg1">
                  <a:alpha val="0"/>
                </a:schemeClr>
              </a:gs>
              <a:gs pos="76000">
                <a:schemeClr val="tx1">
                  <a:alpha val="58398"/>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itel 1">
            <a:extLst>
              <a:ext uri="{FF2B5EF4-FFF2-40B4-BE49-F238E27FC236}">
                <a16:creationId xmlns:a16="http://schemas.microsoft.com/office/drawing/2014/main" id="{AB6E56BF-F928-0A4B-8378-A07078DFB2FD}"/>
              </a:ext>
            </a:extLst>
          </p:cNvPr>
          <p:cNvSpPr txBox="1">
            <a:spLocks/>
          </p:cNvSpPr>
          <p:nvPr/>
        </p:nvSpPr>
        <p:spPr>
          <a:xfrm>
            <a:off x="377460" y="738804"/>
            <a:ext cx="3762856" cy="2978228"/>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800"/>
              </a:lnSpc>
            </a:pPr>
            <a:r>
              <a:rPr lang="en-GB" sz="4500" spc="-150">
                <a:solidFill>
                  <a:schemeClr val="bg1"/>
                </a:solidFill>
              </a:rPr>
              <a:t>Your journey starts here</a:t>
            </a:r>
            <a:endParaRPr lang="en-GB" sz="6000" spc="-150">
              <a:solidFill>
                <a:schemeClr val="bg1"/>
              </a:solidFill>
            </a:endParaRPr>
          </a:p>
        </p:txBody>
      </p:sp>
      <p:cxnSp>
        <p:nvCxnSpPr>
          <p:cNvPr id="25" name="Straight Connector 24">
            <a:extLst>
              <a:ext uri="{FF2B5EF4-FFF2-40B4-BE49-F238E27FC236}">
                <a16:creationId xmlns:a16="http://schemas.microsoft.com/office/drawing/2014/main" id="{8AEF29A3-806A-484A-B16E-B9B9702BC5DD}"/>
              </a:ext>
            </a:extLst>
          </p:cNvPr>
          <p:cNvCxnSpPr>
            <a:cxnSpLocks/>
          </p:cNvCxnSpPr>
          <p:nvPr/>
        </p:nvCxnSpPr>
        <p:spPr>
          <a:xfrm>
            <a:off x="6850446" y="495300"/>
            <a:ext cx="0" cy="58674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B32821-8278-9C49-BB9D-4A5B5A072987}"/>
              </a:ext>
            </a:extLst>
          </p:cNvPr>
          <p:cNvCxnSpPr>
            <a:cxnSpLocks/>
          </p:cNvCxnSpPr>
          <p:nvPr/>
        </p:nvCxnSpPr>
        <p:spPr>
          <a:xfrm>
            <a:off x="9511659" y="495300"/>
            <a:ext cx="0" cy="58674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AA9EF-4850-0D4B-BDC2-503DDE6BCC72}"/>
              </a:ext>
            </a:extLst>
          </p:cNvPr>
          <p:cNvCxnSpPr>
            <a:cxnSpLocks/>
          </p:cNvCxnSpPr>
          <p:nvPr/>
        </p:nvCxnSpPr>
        <p:spPr>
          <a:xfrm>
            <a:off x="4709441" y="4365104"/>
            <a:ext cx="698725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755289D-1767-1748-9AD0-225042740075}"/>
              </a:ext>
            </a:extLst>
          </p:cNvPr>
          <p:cNvCxnSpPr>
            <a:cxnSpLocks/>
          </p:cNvCxnSpPr>
          <p:nvPr/>
        </p:nvCxnSpPr>
        <p:spPr>
          <a:xfrm>
            <a:off x="4709441" y="2492896"/>
            <a:ext cx="698725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8752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10C30CB-F782-A94F-8FBB-684E84803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502970" y="5064186"/>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AA2C3F0F-DF35-454F-A4A6-22B9072D43CC}"/>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46" name="TextBox 45">
            <a:extLst>
              <a:ext uri="{FF2B5EF4-FFF2-40B4-BE49-F238E27FC236}">
                <a16:creationId xmlns:a16="http://schemas.microsoft.com/office/drawing/2014/main" id="{47FCF5A9-1C18-4745-A9EB-ADE69DBC769A}"/>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47" name="TextBox 46">
            <a:extLst>
              <a:ext uri="{FF2B5EF4-FFF2-40B4-BE49-F238E27FC236}">
                <a16:creationId xmlns:a16="http://schemas.microsoft.com/office/drawing/2014/main" id="{C420495C-053B-5B43-811F-9CD0AEEC8DC5}"/>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sp>
        <p:nvSpPr>
          <p:cNvPr id="48" name="TextBox 47">
            <a:extLst>
              <a:ext uri="{FF2B5EF4-FFF2-40B4-BE49-F238E27FC236}">
                <a16:creationId xmlns:a16="http://schemas.microsoft.com/office/drawing/2014/main" id="{1501FF35-9512-D848-9243-00652C75C0DF}"/>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sp>
        <p:nvSpPr>
          <p:cNvPr id="50" name="TextBox 49">
            <a:extLst>
              <a:ext uri="{FF2B5EF4-FFF2-40B4-BE49-F238E27FC236}">
                <a16:creationId xmlns:a16="http://schemas.microsoft.com/office/drawing/2014/main" id="{C1C0505B-CD20-2340-8E71-7D49D02057AF}"/>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56" name="Picture 55">
            <a:extLst>
              <a:ext uri="{FF2B5EF4-FFF2-40B4-BE49-F238E27FC236}">
                <a16:creationId xmlns:a16="http://schemas.microsoft.com/office/drawing/2014/main" id="{4C354E17-2A3F-084E-BC68-F7F65DF1DB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57" name="Picture 56">
            <a:extLst>
              <a:ext uri="{FF2B5EF4-FFF2-40B4-BE49-F238E27FC236}">
                <a16:creationId xmlns:a16="http://schemas.microsoft.com/office/drawing/2014/main" id="{7FBCB441-CB65-BD4E-A69F-640C1F72014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pic>
        <p:nvPicPr>
          <p:cNvPr id="58" name="Picture 57">
            <a:extLst>
              <a:ext uri="{FF2B5EF4-FFF2-40B4-BE49-F238E27FC236}">
                <a16:creationId xmlns:a16="http://schemas.microsoft.com/office/drawing/2014/main" id="{F4F0B7D9-271B-0C44-B4E4-C22BBA3B6B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pic>
        <p:nvPicPr>
          <p:cNvPr id="59" name="Picture 58">
            <a:extLst>
              <a:ext uri="{FF2B5EF4-FFF2-40B4-BE49-F238E27FC236}">
                <a16:creationId xmlns:a16="http://schemas.microsoft.com/office/drawing/2014/main" id="{2700E91D-58B7-D943-9FD9-C76F2BFB38A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63" name="TextBox 62">
            <a:extLst>
              <a:ext uri="{FF2B5EF4-FFF2-40B4-BE49-F238E27FC236}">
                <a16:creationId xmlns:a16="http://schemas.microsoft.com/office/drawing/2014/main" id="{90572C59-54F0-1845-AA3C-81C631A275D1}"/>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64" name="Picture 63">
            <a:extLst>
              <a:ext uri="{FF2B5EF4-FFF2-40B4-BE49-F238E27FC236}">
                <a16:creationId xmlns:a16="http://schemas.microsoft.com/office/drawing/2014/main" id="{E756460A-EDB2-7C46-9A3B-A47A6C1449C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65" name="TextBox 64">
            <a:extLst>
              <a:ext uri="{FF2B5EF4-FFF2-40B4-BE49-F238E27FC236}">
                <a16:creationId xmlns:a16="http://schemas.microsoft.com/office/drawing/2014/main" id="{4CA60915-E528-E048-8FD5-86B963A4F858}"/>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MANAGED SERVICES</a:t>
            </a:r>
          </a:p>
        </p:txBody>
      </p:sp>
      <p:pic>
        <p:nvPicPr>
          <p:cNvPr id="66" name="Picture 65">
            <a:extLst>
              <a:ext uri="{FF2B5EF4-FFF2-40B4-BE49-F238E27FC236}">
                <a16:creationId xmlns:a16="http://schemas.microsoft.com/office/drawing/2014/main" id="{C6A33623-A765-6A4C-A175-E072C846228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41798" y="4804204"/>
            <a:ext cx="830396" cy="1234060"/>
          </a:xfrm>
          <a:prstGeom prst="rect">
            <a:avLst/>
          </a:prstGeom>
        </p:spPr>
      </p:pic>
      <p:sp>
        <p:nvSpPr>
          <p:cNvPr id="69" name="TextBox 68">
            <a:extLst>
              <a:ext uri="{FF2B5EF4-FFF2-40B4-BE49-F238E27FC236}">
                <a16:creationId xmlns:a16="http://schemas.microsoft.com/office/drawing/2014/main" id="{7FD32D59-C190-C04E-AC27-A3AB568799D1}"/>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0" name="Picture 69">
            <a:extLst>
              <a:ext uri="{FF2B5EF4-FFF2-40B4-BE49-F238E27FC236}">
                <a16:creationId xmlns:a16="http://schemas.microsoft.com/office/drawing/2014/main" id="{FD75D182-7D0E-4941-BF86-E1071A0DF8B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sp>
        <p:nvSpPr>
          <p:cNvPr id="18" name="Rectangle 17">
            <a:hlinkClick r:id="rId10" action="ppaction://hlinksldjump"/>
            <a:hlinkHover r:id="rId10"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29" name="Rectangle 28">
            <a:hlinkClick r:id="rId13"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4"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5"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hlinkClick r:id="rId16" action="ppaction://hlinksldjump"/>
            <a:extLst>
              <a:ext uri="{FF2B5EF4-FFF2-40B4-BE49-F238E27FC236}">
                <a16:creationId xmlns:a16="http://schemas.microsoft.com/office/drawing/2014/main" id="{BAB8123F-CB23-754B-81E2-2351537CC5C5}"/>
              </a:ext>
            </a:extLst>
          </p:cNvPr>
          <p:cNvSpPr/>
          <p:nvPr/>
        </p:nvSpPr>
        <p:spPr>
          <a:xfrm>
            <a:off x="12412664" y="3138798"/>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hlinkClick r:id="rId17"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14"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pic>
        <p:nvPicPr>
          <p:cNvPr id="89" name="Picture 88">
            <a:extLst>
              <a:ext uri="{FF2B5EF4-FFF2-40B4-BE49-F238E27FC236}">
                <a16:creationId xmlns:a16="http://schemas.microsoft.com/office/drawing/2014/main" id="{405D90D6-790F-6C47-AB68-B0F85DEE021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4331" y="853210"/>
            <a:ext cx="1856509" cy="2717588"/>
          </a:xfrm>
          <a:prstGeom prst="rect">
            <a:avLst/>
          </a:prstGeom>
        </p:spPr>
      </p:pic>
      <p:sp>
        <p:nvSpPr>
          <p:cNvPr id="80" name="TextBox 79">
            <a:extLst>
              <a:ext uri="{FF2B5EF4-FFF2-40B4-BE49-F238E27FC236}">
                <a16:creationId xmlns:a16="http://schemas.microsoft.com/office/drawing/2014/main" id="{36222C2F-3390-DD40-9FB6-24F11A56BEAE}"/>
              </a:ext>
            </a:extLst>
          </p:cNvPr>
          <p:cNvSpPr txBox="1"/>
          <p:nvPr/>
        </p:nvSpPr>
        <p:spPr>
          <a:xfrm>
            <a:off x="1350498" y="5638457"/>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9"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cxnSp>
        <p:nvCxnSpPr>
          <p:cNvPr id="11" name="Elbow Connector 10">
            <a:extLst>
              <a:ext uri="{FF2B5EF4-FFF2-40B4-BE49-F238E27FC236}">
                <a16:creationId xmlns:a16="http://schemas.microsoft.com/office/drawing/2014/main" id="{EBBCF130-A7F2-0344-9D06-0C5F7EF56FAF}"/>
              </a:ext>
            </a:extLst>
          </p:cNvPr>
          <p:cNvCxnSpPr>
            <a:cxnSpLocks/>
          </p:cNvCxnSpPr>
          <p:nvPr/>
        </p:nvCxnSpPr>
        <p:spPr>
          <a:xfrm rot="5400000">
            <a:off x="-618316" y="3171255"/>
            <a:ext cx="3238297" cy="1297631"/>
          </a:xfrm>
          <a:prstGeom prst="bentConnector3">
            <a:avLst>
              <a:gd name="adj1" fmla="val -501"/>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45626929-FE0F-FD43-B814-466A0BB4BDB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73" name="TextBox 72">
            <a:extLst>
              <a:ext uri="{FF2B5EF4-FFF2-40B4-BE49-F238E27FC236}">
                <a16:creationId xmlns:a16="http://schemas.microsoft.com/office/drawing/2014/main" id="{837EA24B-0190-BD4B-A22A-D6CC58CA96E8}"/>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75" name="Picture 74">
            <a:extLst>
              <a:ext uri="{FF2B5EF4-FFF2-40B4-BE49-F238E27FC236}">
                <a16:creationId xmlns:a16="http://schemas.microsoft.com/office/drawing/2014/main" id="{0C50A22C-A93F-AD4D-8A15-87BA49BC8BA9}"/>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60" name="Rectangle 59">
            <a:extLst>
              <a:ext uri="{FF2B5EF4-FFF2-40B4-BE49-F238E27FC236}">
                <a16:creationId xmlns:a16="http://schemas.microsoft.com/office/drawing/2014/main" id="{E54F4226-6253-2140-AE95-A984532A720F}"/>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a:extLst>
              <a:ext uri="{FF2B5EF4-FFF2-40B4-BE49-F238E27FC236}">
                <a16:creationId xmlns:a16="http://schemas.microsoft.com/office/drawing/2014/main" id="{6577B148-D313-CA4C-A436-0B02368C3AFA}"/>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68" name="TextBox 67">
            <a:extLst>
              <a:ext uri="{FF2B5EF4-FFF2-40B4-BE49-F238E27FC236}">
                <a16:creationId xmlns:a16="http://schemas.microsoft.com/office/drawing/2014/main" id="{8E3D9B84-DFF1-434A-AA74-B81852260DB6}"/>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77" name="TextBox 76">
            <a:extLst>
              <a:ext uri="{FF2B5EF4-FFF2-40B4-BE49-F238E27FC236}">
                <a16:creationId xmlns:a16="http://schemas.microsoft.com/office/drawing/2014/main" id="{EACA93F3-6326-364C-9E84-31F2E840C425}"/>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78" name="Picture 77">
            <a:extLst>
              <a:ext uri="{FF2B5EF4-FFF2-40B4-BE49-F238E27FC236}">
                <a16:creationId xmlns:a16="http://schemas.microsoft.com/office/drawing/2014/main" id="{76CC40A3-5652-D14F-9761-1121451377D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79" name="Picture 78">
            <a:extLst>
              <a:ext uri="{FF2B5EF4-FFF2-40B4-BE49-F238E27FC236}">
                <a16:creationId xmlns:a16="http://schemas.microsoft.com/office/drawing/2014/main" id="{C7F0BFCA-24DD-4B4D-8FDA-2BA45A6D3FA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81" name="Picture 80">
            <a:extLst>
              <a:ext uri="{FF2B5EF4-FFF2-40B4-BE49-F238E27FC236}">
                <a16:creationId xmlns:a16="http://schemas.microsoft.com/office/drawing/2014/main" id="{2C8F9AD1-0ABA-984E-A73F-42F0356DDAFD}"/>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123674738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BDB690F-6D86-7748-AF21-E7959B40C6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9449"/>
            <a:ext cx="12192000" cy="6927449"/>
          </a:xfrm>
          <a:prstGeom prst="rect">
            <a:avLst/>
          </a:prstGeom>
        </p:spPr>
      </p:pic>
      <p:pic>
        <p:nvPicPr>
          <p:cNvPr id="23" name="Picture 22">
            <a:hlinkClick r:id="rId3" action="ppaction://hlinksldjump"/>
            <a:extLst>
              <a:ext uri="{FF2B5EF4-FFF2-40B4-BE49-F238E27FC236}">
                <a16:creationId xmlns:a16="http://schemas.microsoft.com/office/drawing/2014/main" id="{85A91D31-8ABE-0842-B1E1-463983DAB6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sp>
        <p:nvSpPr>
          <p:cNvPr id="24" name="Rectangle 23">
            <a:extLst>
              <a:ext uri="{FF2B5EF4-FFF2-40B4-BE49-F238E27FC236}">
                <a16:creationId xmlns:a16="http://schemas.microsoft.com/office/drawing/2014/main" id="{B7A9DB10-BCBE-9042-A003-0D9096229CFB}"/>
              </a:ext>
            </a:extLst>
          </p:cNvPr>
          <p:cNvSpPr/>
          <p:nvPr/>
        </p:nvSpPr>
        <p:spPr>
          <a:xfrm>
            <a:off x="1" y="-69450"/>
            <a:ext cx="4439816" cy="6927450"/>
          </a:xfrm>
          <a:prstGeom prst="rect">
            <a:avLst/>
          </a:prstGeom>
          <a:gradFill flip="none" rotWithShape="1">
            <a:gsLst>
              <a:gs pos="100000">
                <a:schemeClr val="tx2">
                  <a:alpha val="68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87454D9-C389-2544-9DE5-17EAC4BE65BE}"/>
              </a:ext>
            </a:extLst>
          </p:cNvPr>
          <p:cNvGrpSpPr/>
          <p:nvPr/>
        </p:nvGrpSpPr>
        <p:grpSpPr>
          <a:xfrm>
            <a:off x="495300" y="503127"/>
            <a:ext cx="3705225" cy="2970212"/>
            <a:chOff x="4243388" y="1941513"/>
            <a:chExt cx="3705225" cy="2970212"/>
          </a:xfrm>
        </p:grpSpPr>
        <p:sp>
          <p:nvSpPr>
            <p:cNvPr id="26" name="AutoShape 3">
              <a:extLst>
                <a:ext uri="{FF2B5EF4-FFF2-40B4-BE49-F238E27FC236}">
                  <a16:creationId xmlns:a16="http://schemas.microsoft.com/office/drawing/2014/main" id="{CC021C8F-4F2A-384C-8DE2-22C299BE02F5}"/>
                </a:ext>
              </a:extLst>
            </p:cNvPr>
            <p:cNvSpPr>
              <a:spLocks noChangeAspect="1" noChangeArrowheads="1" noTextEdit="1"/>
            </p:cNvSpPr>
            <p:nvPr/>
          </p:nvSpPr>
          <p:spPr bwMode="auto">
            <a:xfrm>
              <a:off x="4248150" y="1946275"/>
              <a:ext cx="36957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DF54D456-7628-9F42-A640-153CD5CD23DF}"/>
                </a:ext>
              </a:extLst>
            </p:cNvPr>
            <p:cNvGrpSpPr/>
            <p:nvPr/>
          </p:nvGrpSpPr>
          <p:grpSpPr>
            <a:xfrm>
              <a:off x="4243388" y="2798763"/>
              <a:ext cx="1349375" cy="2108200"/>
              <a:chOff x="4243388" y="2798763"/>
              <a:chExt cx="1349375" cy="2108200"/>
            </a:xfrm>
          </p:grpSpPr>
          <p:sp>
            <p:nvSpPr>
              <p:cNvPr id="54" name="Freeform 5">
                <a:extLst>
                  <a:ext uri="{FF2B5EF4-FFF2-40B4-BE49-F238E27FC236}">
                    <a16:creationId xmlns:a16="http://schemas.microsoft.com/office/drawing/2014/main" id="{006F7FE3-1D52-9240-BE90-D60E4D7538AF}"/>
                  </a:ext>
                </a:extLst>
              </p:cNvPr>
              <p:cNvSpPr>
                <a:spLocks noEditPoints="1"/>
              </p:cNvSpPr>
              <p:nvPr/>
            </p:nvSpPr>
            <p:spPr bwMode="auto">
              <a:xfrm>
                <a:off x="4306888" y="4692650"/>
                <a:ext cx="1285875" cy="214313"/>
              </a:xfrm>
              <a:custGeom>
                <a:avLst/>
                <a:gdLst>
                  <a:gd name="T0" fmla="*/ 80 w 810"/>
                  <a:gd name="T1" fmla="*/ 92 h 135"/>
                  <a:gd name="T2" fmla="*/ 0 w 810"/>
                  <a:gd name="T3" fmla="*/ 0 h 135"/>
                  <a:gd name="T4" fmla="*/ 34 w 810"/>
                  <a:gd name="T5" fmla="*/ 135 h 135"/>
                  <a:gd name="T6" fmla="*/ 65 w 810"/>
                  <a:gd name="T7" fmla="*/ 135 h 135"/>
                  <a:gd name="T8" fmla="*/ 126 w 810"/>
                  <a:gd name="T9" fmla="*/ 58 h 135"/>
                  <a:gd name="T10" fmla="*/ 160 w 810"/>
                  <a:gd name="T11" fmla="*/ 135 h 135"/>
                  <a:gd name="T12" fmla="*/ 117 w 810"/>
                  <a:gd name="T13" fmla="*/ 0 h 135"/>
                  <a:gd name="T14" fmla="*/ 256 w 810"/>
                  <a:gd name="T15" fmla="*/ 89 h 135"/>
                  <a:gd name="T16" fmla="*/ 243 w 810"/>
                  <a:gd name="T17" fmla="*/ 40 h 135"/>
                  <a:gd name="T18" fmla="*/ 175 w 810"/>
                  <a:gd name="T19" fmla="*/ 135 h 135"/>
                  <a:gd name="T20" fmla="*/ 219 w 810"/>
                  <a:gd name="T21" fmla="*/ 117 h 135"/>
                  <a:gd name="T22" fmla="*/ 271 w 810"/>
                  <a:gd name="T23" fmla="*/ 135 h 135"/>
                  <a:gd name="T24" fmla="*/ 265 w 810"/>
                  <a:gd name="T25" fmla="*/ 0 h 135"/>
                  <a:gd name="T26" fmla="*/ 406 w 810"/>
                  <a:gd name="T27" fmla="*/ 0 h 135"/>
                  <a:gd name="T28" fmla="*/ 363 w 810"/>
                  <a:gd name="T29" fmla="*/ 0 h 135"/>
                  <a:gd name="T30" fmla="*/ 323 w 810"/>
                  <a:gd name="T31" fmla="*/ 135 h 135"/>
                  <a:gd name="T32" fmla="*/ 363 w 810"/>
                  <a:gd name="T33" fmla="*/ 104 h 135"/>
                  <a:gd name="T34" fmla="*/ 406 w 810"/>
                  <a:gd name="T35" fmla="*/ 135 h 135"/>
                  <a:gd name="T36" fmla="*/ 403 w 810"/>
                  <a:gd name="T37" fmla="*/ 61 h 135"/>
                  <a:gd name="T38" fmla="*/ 406 w 810"/>
                  <a:gd name="T39" fmla="*/ 0 h 135"/>
                  <a:gd name="T40" fmla="*/ 468 w 810"/>
                  <a:gd name="T41" fmla="*/ 135 h 135"/>
                  <a:gd name="T42" fmla="*/ 576 w 810"/>
                  <a:gd name="T43" fmla="*/ 104 h 135"/>
                  <a:gd name="T44" fmla="*/ 505 w 810"/>
                  <a:gd name="T45" fmla="*/ 83 h 135"/>
                  <a:gd name="T46" fmla="*/ 563 w 810"/>
                  <a:gd name="T47" fmla="*/ 52 h 135"/>
                  <a:gd name="T48" fmla="*/ 505 w 810"/>
                  <a:gd name="T49" fmla="*/ 31 h 135"/>
                  <a:gd name="T50" fmla="*/ 573 w 810"/>
                  <a:gd name="T51" fmla="*/ 0 h 135"/>
                  <a:gd name="T52" fmla="*/ 637 w 810"/>
                  <a:gd name="T53" fmla="*/ 135 h 135"/>
                  <a:gd name="T54" fmla="*/ 677 w 810"/>
                  <a:gd name="T55" fmla="*/ 0 h 135"/>
                  <a:gd name="T56" fmla="*/ 637 w 810"/>
                  <a:gd name="T57" fmla="*/ 135 h 135"/>
                  <a:gd name="T58" fmla="*/ 693 w 810"/>
                  <a:gd name="T59" fmla="*/ 34 h 135"/>
                  <a:gd name="T60" fmla="*/ 733 w 810"/>
                  <a:gd name="T61" fmla="*/ 135 h 135"/>
                  <a:gd name="T62" fmla="*/ 770 w 810"/>
                  <a:gd name="T63" fmla="*/ 34 h 135"/>
                  <a:gd name="T64" fmla="*/ 810 w 810"/>
                  <a:gd name="T6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0" h="135">
                    <a:moveTo>
                      <a:pt x="117" y="0"/>
                    </a:moveTo>
                    <a:lnTo>
                      <a:pt x="80" y="92"/>
                    </a:lnTo>
                    <a:lnTo>
                      <a:pt x="43" y="0"/>
                    </a:lnTo>
                    <a:lnTo>
                      <a:pt x="0" y="0"/>
                    </a:lnTo>
                    <a:lnTo>
                      <a:pt x="0" y="135"/>
                    </a:lnTo>
                    <a:lnTo>
                      <a:pt x="34" y="135"/>
                    </a:lnTo>
                    <a:lnTo>
                      <a:pt x="34" y="61"/>
                    </a:lnTo>
                    <a:lnTo>
                      <a:pt x="65" y="135"/>
                    </a:lnTo>
                    <a:lnTo>
                      <a:pt x="92" y="135"/>
                    </a:lnTo>
                    <a:lnTo>
                      <a:pt x="126" y="58"/>
                    </a:lnTo>
                    <a:lnTo>
                      <a:pt x="123" y="135"/>
                    </a:lnTo>
                    <a:lnTo>
                      <a:pt x="160" y="135"/>
                    </a:lnTo>
                    <a:lnTo>
                      <a:pt x="160" y="0"/>
                    </a:lnTo>
                    <a:lnTo>
                      <a:pt x="117" y="0"/>
                    </a:lnTo>
                    <a:close/>
                    <a:moveTo>
                      <a:pt x="243" y="40"/>
                    </a:moveTo>
                    <a:lnTo>
                      <a:pt x="256" y="89"/>
                    </a:lnTo>
                    <a:lnTo>
                      <a:pt x="228" y="89"/>
                    </a:lnTo>
                    <a:lnTo>
                      <a:pt x="243" y="40"/>
                    </a:lnTo>
                    <a:close/>
                    <a:moveTo>
                      <a:pt x="219" y="0"/>
                    </a:moveTo>
                    <a:lnTo>
                      <a:pt x="175" y="135"/>
                    </a:lnTo>
                    <a:lnTo>
                      <a:pt x="212" y="135"/>
                    </a:lnTo>
                    <a:lnTo>
                      <a:pt x="219" y="117"/>
                    </a:lnTo>
                    <a:lnTo>
                      <a:pt x="265" y="117"/>
                    </a:lnTo>
                    <a:lnTo>
                      <a:pt x="271" y="135"/>
                    </a:lnTo>
                    <a:lnTo>
                      <a:pt x="311" y="135"/>
                    </a:lnTo>
                    <a:lnTo>
                      <a:pt x="265" y="0"/>
                    </a:lnTo>
                    <a:lnTo>
                      <a:pt x="219" y="0"/>
                    </a:lnTo>
                    <a:close/>
                    <a:moveTo>
                      <a:pt x="406" y="0"/>
                    </a:moveTo>
                    <a:lnTo>
                      <a:pt x="363" y="58"/>
                    </a:lnTo>
                    <a:lnTo>
                      <a:pt x="363" y="0"/>
                    </a:lnTo>
                    <a:lnTo>
                      <a:pt x="323" y="0"/>
                    </a:lnTo>
                    <a:lnTo>
                      <a:pt x="323" y="135"/>
                    </a:lnTo>
                    <a:lnTo>
                      <a:pt x="363" y="135"/>
                    </a:lnTo>
                    <a:lnTo>
                      <a:pt x="363" y="104"/>
                    </a:lnTo>
                    <a:lnTo>
                      <a:pt x="376" y="89"/>
                    </a:lnTo>
                    <a:lnTo>
                      <a:pt x="406" y="135"/>
                    </a:lnTo>
                    <a:lnTo>
                      <a:pt x="453" y="135"/>
                    </a:lnTo>
                    <a:lnTo>
                      <a:pt x="403" y="61"/>
                    </a:lnTo>
                    <a:lnTo>
                      <a:pt x="453" y="0"/>
                    </a:lnTo>
                    <a:lnTo>
                      <a:pt x="406" y="0"/>
                    </a:lnTo>
                    <a:close/>
                    <a:moveTo>
                      <a:pt x="468" y="0"/>
                    </a:moveTo>
                    <a:lnTo>
                      <a:pt x="468" y="135"/>
                    </a:lnTo>
                    <a:lnTo>
                      <a:pt x="576" y="135"/>
                    </a:lnTo>
                    <a:lnTo>
                      <a:pt x="576" y="104"/>
                    </a:lnTo>
                    <a:lnTo>
                      <a:pt x="505" y="104"/>
                    </a:lnTo>
                    <a:lnTo>
                      <a:pt x="505" y="83"/>
                    </a:lnTo>
                    <a:lnTo>
                      <a:pt x="563" y="83"/>
                    </a:lnTo>
                    <a:lnTo>
                      <a:pt x="563" y="52"/>
                    </a:lnTo>
                    <a:lnTo>
                      <a:pt x="505" y="52"/>
                    </a:lnTo>
                    <a:lnTo>
                      <a:pt x="505" y="31"/>
                    </a:lnTo>
                    <a:lnTo>
                      <a:pt x="573" y="31"/>
                    </a:lnTo>
                    <a:lnTo>
                      <a:pt x="573" y="0"/>
                    </a:lnTo>
                    <a:lnTo>
                      <a:pt x="468" y="0"/>
                    </a:lnTo>
                    <a:close/>
                    <a:moveTo>
                      <a:pt x="637" y="135"/>
                    </a:moveTo>
                    <a:lnTo>
                      <a:pt x="677" y="135"/>
                    </a:lnTo>
                    <a:lnTo>
                      <a:pt x="677" y="0"/>
                    </a:lnTo>
                    <a:lnTo>
                      <a:pt x="637" y="0"/>
                    </a:lnTo>
                    <a:lnTo>
                      <a:pt x="637" y="135"/>
                    </a:lnTo>
                    <a:close/>
                    <a:moveTo>
                      <a:pt x="693" y="0"/>
                    </a:moveTo>
                    <a:lnTo>
                      <a:pt x="693" y="34"/>
                    </a:lnTo>
                    <a:lnTo>
                      <a:pt x="733" y="34"/>
                    </a:lnTo>
                    <a:lnTo>
                      <a:pt x="733" y="135"/>
                    </a:lnTo>
                    <a:lnTo>
                      <a:pt x="770" y="135"/>
                    </a:lnTo>
                    <a:lnTo>
                      <a:pt x="770" y="34"/>
                    </a:lnTo>
                    <a:lnTo>
                      <a:pt x="810" y="34"/>
                    </a:lnTo>
                    <a:lnTo>
                      <a:pt x="810" y="0"/>
                    </a:lnTo>
                    <a:lnTo>
                      <a:pt x="69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5" name="Freeform 6">
                <a:extLst>
                  <a:ext uri="{FF2B5EF4-FFF2-40B4-BE49-F238E27FC236}">
                    <a16:creationId xmlns:a16="http://schemas.microsoft.com/office/drawing/2014/main" id="{361F9015-37BF-4549-880E-A026FABC636C}"/>
                  </a:ext>
                </a:extLst>
              </p:cNvPr>
              <p:cNvSpPr>
                <a:spLocks noEditPoints="1"/>
              </p:cNvSpPr>
              <p:nvPr/>
            </p:nvSpPr>
            <p:spPr bwMode="auto">
              <a:xfrm>
                <a:off x="4271963" y="4391025"/>
                <a:ext cx="493713" cy="209550"/>
              </a:xfrm>
              <a:custGeom>
                <a:avLst/>
                <a:gdLst>
                  <a:gd name="T0" fmla="*/ 204 w 311"/>
                  <a:gd name="T1" fmla="*/ 0 h 132"/>
                  <a:gd name="T2" fmla="*/ 204 w 311"/>
                  <a:gd name="T3" fmla="*/ 132 h 132"/>
                  <a:gd name="T4" fmla="*/ 311 w 311"/>
                  <a:gd name="T5" fmla="*/ 132 h 132"/>
                  <a:gd name="T6" fmla="*/ 311 w 311"/>
                  <a:gd name="T7" fmla="*/ 104 h 132"/>
                  <a:gd name="T8" fmla="*/ 241 w 311"/>
                  <a:gd name="T9" fmla="*/ 104 h 132"/>
                  <a:gd name="T10" fmla="*/ 241 w 311"/>
                  <a:gd name="T11" fmla="*/ 80 h 132"/>
                  <a:gd name="T12" fmla="*/ 299 w 311"/>
                  <a:gd name="T13" fmla="*/ 80 h 132"/>
                  <a:gd name="T14" fmla="*/ 299 w 311"/>
                  <a:gd name="T15" fmla="*/ 49 h 132"/>
                  <a:gd name="T16" fmla="*/ 241 w 311"/>
                  <a:gd name="T17" fmla="*/ 49 h 132"/>
                  <a:gd name="T18" fmla="*/ 241 w 311"/>
                  <a:gd name="T19" fmla="*/ 27 h 132"/>
                  <a:gd name="T20" fmla="*/ 308 w 311"/>
                  <a:gd name="T21" fmla="*/ 27 h 132"/>
                  <a:gd name="T22" fmla="*/ 308 w 311"/>
                  <a:gd name="T23" fmla="*/ 0 h 132"/>
                  <a:gd name="T24" fmla="*/ 204 w 311"/>
                  <a:gd name="T25" fmla="*/ 0 h 132"/>
                  <a:gd name="T26" fmla="*/ 151 w 311"/>
                  <a:gd name="T27" fmla="*/ 0 h 132"/>
                  <a:gd name="T28" fmla="*/ 133 w 311"/>
                  <a:gd name="T29" fmla="*/ 80 h 132"/>
                  <a:gd name="T30" fmla="*/ 111 w 311"/>
                  <a:gd name="T31" fmla="*/ 0 h 132"/>
                  <a:gd name="T32" fmla="*/ 77 w 311"/>
                  <a:gd name="T33" fmla="*/ 0 h 132"/>
                  <a:gd name="T34" fmla="*/ 59 w 311"/>
                  <a:gd name="T35" fmla="*/ 80 h 132"/>
                  <a:gd name="T36" fmla="*/ 37 w 311"/>
                  <a:gd name="T37" fmla="*/ 0 h 132"/>
                  <a:gd name="T38" fmla="*/ 0 w 311"/>
                  <a:gd name="T39" fmla="*/ 0 h 132"/>
                  <a:gd name="T40" fmla="*/ 37 w 311"/>
                  <a:gd name="T41" fmla="*/ 132 h 132"/>
                  <a:gd name="T42" fmla="*/ 74 w 311"/>
                  <a:gd name="T43" fmla="*/ 132 h 132"/>
                  <a:gd name="T44" fmla="*/ 93 w 311"/>
                  <a:gd name="T45" fmla="*/ 52 h 132"/>
                  <a:gd name="T46" fmla="*/ 114 w 311"/>
                  <a:gd name="T47" fmla="*/ 132 h 132"/>
                  <a:gd name="T48" fmla="*/ 151 w 311"/>
                  <a:gd name="T49" fmla="*/ 132 h 132"/>
                  <a:gd name="T50" fmla="*/ 188 w 311"/>
                  <a:gd name="T51" fmla="*/ 0 h 132"/>
                  <a:gd name="T52" fmla="*/ 151 w 311"/>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1" h="132">
                    <a:moveTo>
                      <a:pt x="204" y="0"/>
                    </a:moveTo>
                    <a:lnTo>
                      <a:pt x="204" y="132"/>
                    </a:lnTo>
                    <a:lnTo>
                      <a:pt x="311" y="132"/>
                    </a:lnTo>
                    <a:lnTo>
                      <a:pt x="311" y="104"/>
                    </a:lnTo>
                    <a:lnTo>
                      <a:pt x="241" y="104"/>
                    </a:lnTo>
                    <a:lnTo>
                      <a:pt x="241" y="80"/>
                    </a:lnTo>
                    <a:lnTo>
                      <a:pt x="299" y="80"/>
                    </a:lnTo>
                    <a:lnTo>
                      <a:pt x="299" y="49"/>
                    </a:lnTo>
                    <a:lnTo>
                      <a:pt x="241" y="49"/>
                    </a:lnTo>
                    <a:lnTo>
                      <a:pt x="241" y="27"/>
                    </a:lnTo>
                    <a:lnTo>
                      <a:pt x="308" y="27"/>
                    </a:lnTo>
                    <a:lnTo>
                      <a:pt x="308" y="0"/>
                    </a:lnTo>
                    <a:lnTo>
                      <a:pt x="204" y="0"/>
                    </a:lnTo>
                    <a:close/>
                    <a:moveTo>
                      <a:pt x="151" y="0"/>
                    </a:moveTo>
                    <a:lnTo>
                      <a:pt x="133" y="80"/>
                    </a:lnTo>
                    <a:lnTo>
                      <a:pt x="111" y="0"/>
                    </a:lnTo>
                    <a:lnTo>
                      <a:pt x="77" y="0"/>
                    </a:lnTo>
                    <a:lnTo>
                      <a:pt x="59" y="80"/>
                    </a:lnTo>
                    <a:lnTo>
                      <a:pt x="37" y="0"/>
                    </a:lnTo>
                    <a:lnTo>
                      <a:pt x="0" y="0"/>
                    </a:lnTo>
                    <a:lnTo>
                      <a:pt x="37" y="132"/>
                    </a:lnTo>
                    <a:lnTo>
                      <a:pt x="74" y="132"/>
                    </a:lnTo>
                    <a:lnTo>
                      <a:pt x="93" y="52"/>
                    </a:lnTo>
                    <a:lnTo>
                      <a:pt x="114" y="132"/>
                    </a:lnTo>
                    <a:lnTo>
                      <a:pt x="151" y="132"/>
                    </a:lnTo>
                    <a:lnTo>
                      <a:pt x="188" y="0"/>
                    </a:lnTo>
                    <a:lnTo>
                      <a:pt x="15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6" name="Freeform 7">
                <a:extLst>
                  <a:ext uri="{FF2B5EF4-FFF2-40B4-BE49-F238E27FC236}">
                    <a16:creationId xmlns:a16="http://schemas.microsoft.com/office/drawing/2014/main" id="{E798627B-3A5F-B848-8F1C-27E566800ECC}"/>
                  </a:ext>
                </a:extLst>
              </p:cNvPr>
              <p:cNvSpPr>
                <a:spLocks noEditPoints="1"/>
              </p:cNvSpPr>
              <p:nvPr/>
            </p:nvSpPr>
            <p:spPr bwMode="auto">
              <a:xfrm>
                <a:off x="4271963" y="4084638"/>
                <a:ext cx="928688" cy="214313"/>
              </a:xfrm>
              <a:custGeom>
                <a:avLst/>
                <a:gdLst>
                  <a:gd name="T0" fmla="*/ 468 w 585"/>
                  <a:gd name="T1" fmla="*/ 0 h 135"/>
                  <a:gd name="T2" fmla="*/ 468 w 585"/>
                  <a:gd name="T3" fmla="*/ 33 h 135"/>
                  <a:gd name="T4" fmla="*/ 508 w 585"/>
                  <a:gd name="T5" fmla="*/ 33 h 135"/>
                  <a:gd name="T6" fmla="*/ 508 w 585"/>
                  <a:gd name="T7" fmla="*/ 135 h 135"/>
                  <a:gd name="T8" fmla="*/ 545 w 585"/>
                  <a:gd name="T9" fmla="*/ 135 h 135"/>
                  <a:gd name="T10" fmla="*/ 545 w 585"/>
                  <a:gd name="T11" fmla="*/ 33 h 135"/>
                  <a:gd name="T12" fmla="*/ 585 w 585"/>
                  <a:gd name="T13" fmla="*/ 33 h 135"/>
                  <a:gd name="T14" fmla="*/ 585 w 585"/>
                  <a:gd name="T15" fmla="*/ 0 h 135"/>
                  <a:gd name="T16" fmla="*/ 468 w 585"/>
                  <a:gd name="T17" fmla="*/ 0 h 135"/>
                  <a:gd name="T18" fmla="*/ 388 w 585"/>
                  <a:gd name="T19" fmla="*/ 0 h 135"/>
                  <a:gd name="T20" fmla="*/ 342 w 585"/>
                  <a:gd name="T21" fmla="*/ 135 h 135"/>
                  <a:gd name="T22" fmla="*/ 382 w 585"/>
                  <a:gd name="T23" fmla="*/ 135 h 135"/>
                  <a:gd name="T24" fmla="*/ 385 w 585"/>
                  <a:gd name="T25" fmla="*/ 116 h 135"/>
                  <a:gd name="T26" fmla="*/ 435 w 585"/>
                  <a:gd name="T27" fmla="*/ 116 h 135"/>
                  <a:gd name="T28" fmla="*/ 441 w 585"/>
                  <a:gd name="T29" fmla="*/ 135 h 135"/>
                  <a:gd name="T30" fmla="*/ 478 w 585"/>
                  <a:gd name="T31" fmla="*/ 135 h 135"/>
                  <a:gd name="T32" fmla="*/ 435 w 585"/>
                  <a:gd name="T33" fmla="*/ 0 h 135"/>
                  <a:gd name="T34" fmla="*/ 388 w 585"/>
                  <a:gd name="T35" fmla="*/ 0 h 135"/>
                  <a:gd name="T36" fmla="*/ 410 w 585"/>
                  <a:gd name="T37" fmla="*/ 36 h 135"/>
                  <a:gd name="T38" fmla="*/ 425 w 585"/>
                  <a:gd name="T39" fmla="*/ 85 h 135"/>
                  <a:gd name="T40" fmla="*/ 395 w 585"/>
                  <a:gd name="T41" fmla="*/ 85 h 135"/>
                  <a:gd name="T42" fmla="*/ 410 w 585"/>
                  <a:gd name="T43" fmla="*/ 36 h 135"/>
                  <a:gd name="T44" fmla="*/ 290 w 585"/>
                  <a:gd name="T45" fmla="*/ 0 h 135"/>
                  <a:gd name="T46" fmla="*/ 290 w 585"/>
                  <a:gd name="T47" fmla="*/ 52 h 135"/>
                  <a:gd name="T48" fmla="*/ 241 w 585"/>
                  <a:gd name="T49" fmla="*/ 52 h 135"/>
                  <a:gd name="T50" fmla="*/ 241 w 585"/>
                  <a:gd name="T51" fmla="*/ 0 h 135"/>
                  <a:gd name="T52" fmla="*/ 204 w 585"/>
                  <a:gd name="T53" fmla="*/ 0 h 135"/>
                  <a:gd name="T54" fmla="*/ 204 w 585"/>
                  <a:gd name="T55" fmla="*/ 135 h 135"/>
                  <a:gd name="T56" fmla="*/ 241 w 585"/>
                  <a:gd name="T57" fmla="*/ 135 h 135"/>
                  <a:gd name="T58" fmla="*/ 241 w 585"/>
                  <a:gd name="T59" fmla="*/ 82 h 135"/>
                  <a:gd name="T60" fmla="*/ 290 w 585"/>
                  <a:gd name="T61" fmla="*/ 82 h 135"/>
                  <a:gd name="T62" fmla="*/ 290 w 585"/>
                  <a:gd name="T63" fmla="*/ 135 h 135"/>
                  <a:gd name="T64" fmla="*/ 330 w 585"/>
                  <a:gd name="T65" fmla="*/ 135 h 135"/>
                  <a:gd name="T66" fmla="*/ 330 w 585"/>
                  <a:gd name="T67" fmla="*/ 0 h 135"/>
                  <a:gd name="T68" fmla="*/ 290 w 585"/>
                  <a:gd name="T69" fmla="*/ 0 h 135"/>
                  <a:gd name="T70" fmla="*/ 151 w 585"/>
                  <a:gd name="T71" fmla="*/ 0 h 135"/>
                  <a:gd name="T72" fmla="*/ 133 w 585"/>
                  <a:gd name="T73" fmla="*/ 82 h 135"/>
                  <a:gd name="T74" fmla="*/ 111 w 585"/>
                  <a:gd name="T75" fmla="*/ 0 h 135"/>
                  <a:gd name="T76" fmla="*/ 77 w 585"/>
                  <a:gd name="T77" fmla="*/ 0 h 135"/>
                  <a:gd name="T78" fmla="*/ 59 w 585"/>
                  <a:gd name="T79" fmla="*/ 79 h 135"/>
                  <a:gd name="T80" fmla="*/ 37 w 585"/>
                  <a:gd name="T81" fmla="*/ 0 h 135"/>
                  <a:gd name="T82" fmla="*/ 0 w 585"/>
                  <a:gd name="T83" fmla="*/ 0 h 135"/>
                  <a:gd name="T84" fmla="*/ 37 w 585"/>
                  <a:gd name="T85" fmla="*/ 135 h 135"/>
                  <a:gd name="T86" fmla="*/ 74 w 585"/>
                  <a:gd name="T87" fmla="*/ 135 h 135"/>
                  <a:gd name="T88" fmla="*/ 93 w 585"/>
                  <a:gd name="T89" fmla="*/ 52 h 135"/>
                  <a:gd name="T90" fmla="*/ 114 w 585"/>
                  <a:gd name="T91" fmla="*/ 135 h 135"/>
                  <a:gd name="T92" fmla="*/ 151 w 585"/>
                  <a:gd name="T93" fmla="*/ 135 h 135"/>
                  <a:gd name="T94" fmla="*/ 188 w 585"/>
                  <a:gd name="T95" fmla="*/ 0 h 135"/>
                  <a:gd name="T96" fmla="*/ 151 w 585"/>
                  <a:gd name="T9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135">
                    <a:moveTo>
                      <a:pt x="468" y="0"/>
                    </a:moveTo>
                    <a:lnTo>
                      <a:pt x="468" y="33"/>
                    </a:lnTo>
                    <a:lnTo>
                      <a:pt x="508" y="33"/>
                    </a:lnTo>
                    <a:lnTo>
                      <a:pt x="508" y="135"/>
                    </a:lnTo>
                    <a:lnTo>
                      <a:pt x="545" y="135"/>
                    </a:lnTo>
                    <a:lnTo>
                      <a:pt x="545" y="33"/>
                    </a:lnTo>
                    <a:lnTo>
                      <a:pt x="585" y="33"/>
                    </a:lnTo>
                    <a:lnTo>
                      <a:pt x="585" y="0"/>
                    </a:lnTo>
                    <a:lnTo>
                      <a:pt x="468" y="0"/>
                    </a:lnTo>
                    <a:close/>
                    <a:moveTo>
                      <a:pt x="388" y="0"/>
                    </a:moveTo>
                    <a:lnTo>
                      <a:pt x="342" y="135"/>
                    </a:lnTo>
                    <a:lnTo>
                      <a:pt x="382" y="135"/>
                    </a:lnTo>
                    <a:lnTo>
                      <a:pt x="385" y="116"/>
                    </a:lnTo>
                    <a:lnTo>
                      <a:pt x="435" y="116"/>
                    </a:lnTo>
                    <a:lnTo>
                      <a:pt x="441" y="135"/>
                    </a:lnTo>
                    <a:lnTo>
                      <a:pt x="478" y="135"/>
                    </a:lnTo>
                    <a:lnTo>
                      <a:pt x="435" y="0"/>
                    </a:lnTo>
                    <a:lnTo>
                      <a:pt x="388" y="0"/>
                    </a:lnTo>
                    <a:close/>
                    <a:moveTo>
                      <a:pt x="410" y="36"/>
                    </a:moveTo>
                    <a:lnTo>
                      <a:pt x="425" y="85"/>
                    </a:lnTo>
                    <a:lnTo>
                      <a:pt x="395" y="85"/>
                    </a:lnTo>
                    <a:lnTo>
                      <a:pt x="410" y="36"/>
                    </a:lnTo>
                    <a:close/>
                    <a:moveTo>
                      <a:pt x="290" y="0"/>
                    </a:moveTo>
                    <a:lnTo>
                      <a:pt x="290" y="52"/>
                    </a:lnTo>
                    <a:lnTo>
                      <a:pt x="241" y="52"/>
                    </a:lnTo>
                    <a:lnTo>
                      <a:pt x="241" y="0"/>
                    </a:lnTo>
                    <a:lnTo>
                      <a:pt x="204" y="0"/>
                    </a:lnTo>
                    <a:lnTo>
                      <a:pt x="204" y="135"/>
                    </a:lnTo>
                    <a:lnTo>
                      <a:pt x="241" y="135"/>
                    </a:lnTo>
                    <a:lnTo>
                      <a:pt x="241" y="82"/>
                    </a:lnTo>
                    <a:lnTo>
                      <a:pt x="290" y="82"/>
                    </a:lnTo>
                    <a:lnTo>
                      <a:pt x="290" y="135"/>
                    </a:lnTo>
                    <a:lnTo>
                      <a:pt x="330" y="135"/>
                    </a:lnTo>
                    <a:lnTo>
                      <a:pt x="330" y="0"/>
                    </a:lnTo>
                    <a:lnTo>
                      <a:pt x="290" y="0"/>
                    </a:lnTo>
                    <a:close/>
                    <a:moveTo>
                      <a:pt x="151" y="0"/>
                    </a:moveTo>
                    <a:lnTo>
                      <a:pt x="133" y="82"/>
                    </a:lnTo>
                    <a:lnTo>
                      <a:pt x="111" y="0"/>
                    </a:lnTo>
                    <a:lnTo>
                      <a:pt x="77" y="0"/>
                    </a:lnTo>
                    <a:lnTo>
                      <a:pt x="59" y="79"/>
                    </a:lnTo>
                    <a:lnTo>
                      <a:pt x="37" y="0"/>
                    </a:lnTo>
                    <a:lnTo>
                      <a:pt x="0" y="0"/>
                    </a:lnTo>
                    <a:lnTo>
                      <a:pt x="37" y="135"/>
                    </a:lnTo>
                    <a:lnTo>
                      <a:pt x="74" y="135"/>
                    </a:lnTo>
                    <a:lnTo>
                      <a:pt x="93" y="52"/>
                    </a:lnTo>
                    <a:lnTo>
                      <a:pt x="114" y="135"/>
                    </a:lnTo>
                    <a:lnTo>
                      <a:pt x="151" y="135"/>
                    </a:lnTo>
                    <a:lnTo>
                      <a:pt x="188" y="0"/>
                    </a:lnTo>
                    <a:lnTo>
                      <a:pt x="15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highlight>
                    <a:srgbClr val="FFFFFF"/>
                  </a:highlight>
                  <a:uLnTx/>
                  <a:uFillTx/>
                  <a:latin typeface="Arial"/>
                  <a:ea typeface="+mn-ea"/>
                  <a:cs typeface="+mn-cs"/>
                </a:endParaRPr>
              </a:p>
            </p:txBody>
          </p:sp>
          <p:sp>
            <p:nvSpPr>
              <p:cNvPr id="57" name="Freeform 8">
                <a:extLst>
                  <a:ext uri="{FF2B5EF4-FFF2-40B4-BE49-F238E27FC236}">
                    <a16:creationId xmlns:a16="http://schemas.microsoft.com/office/drawing/2014/main" id="{55334AE0-92F6-B54E-ABA1-544722AC06B9}"/>
                  </a:ext>
                </a:extLst>
              </p:cNvPr>
              <p:cNvSpPr>
                <a:spLocks noEditPoints="1"/>
              </p:cNvSpPr>
              <p:nvPr/>
            </p:nvSpPr>
            <p:spPr bwMode="auto">
              <a:xfrm>
                <a:off x="4306888" y="3771900"/>
                <a:ext cx="263525" cy="223838"/>
              </a:xfrm>
              <a:custGeom>
                <a:avLst/>
                <a:gdLst>
                  <a:gd name="T0" fmla="*/ 13 w 54"/>
                  <a:gd name="T1" fmla="*/ 1 h 46"/>
                  <a:gd name="T2" fmla="*/ 0 w 54"/>
                  <a:gd name="T3" fmla="*/ 1 h 46"/>
                  <a:gd name="T4" fmla="*/ 0 w 54"/>
                  <a:gd name="T5" fmla="*/ 45 h 46"/>
                  <a:gd name="T6" fmla="*/ 13 w 54"/>
                  <a:gd name="T7" fmla="*/ 45 h 46"/>
                  <a:gd name="T8" fmla="*/ 13 w 54"/>
                  <a:gd name="T9" fmla="*/ 1 h 46"/>
                  <a:gd name="T10" fmla="*/ 47 w 54"/>
                  <a:gd name="T11" fmla="*/ 2 h 46"/>
                  <a:gd name="T12" fmla="*/ 37 w 54"/>
                  <a:gd name="T13" fmla="*/ 0 h 46"/>
                  <a:gd name="T14" fmla="*/ 29 w 54"/>
                  <a:gd name="T15" fmla="*/ 1 h 46"/>
                  <a:gd name="T16" fmla="*/ 24 w 54"/>
                  <a:gd name="T17" fmla="*/ 4 h 46"/>
                  <a:gd name="T18" fmla="*/ 21 w 54"/>
                  <a:gd name="T19" fmla="*/ 9 h 46"/>
                  <a:gd name="T20" fmla="*/ 20 w 54"/>
                  <a:gd name="T21" fmla="*/ 14 h 46"/>
                  <a:gd name="T22" fmla="*/ 20 w 54"/>
                  <a:gd name="T23" fmla="*/ 19 h 46"/>
                  <a:gd name="T24" fmla="*/ 22 w 54"/>
                  <a:gd name="T25" fmla="*/ 23 h 46"/>
                  <a:gd name="T26" fmla="*/ 27 w 54"/>
                  <a:gd name="T27" fmla="*/ 26 h 46"/>
                  <a:gd name="T28" fmla="*/ 33 w 54"/>
                  <a:gd name="T29" fmla="*/ 28 h 46"/>
                  <a:gd name="T30" fmla="*/ 37 w 54"/>
                  <a:gd name="T31" fmla="*/ 29 h 46"/>
                  <a:gd name="T32" fmla="*/ 42 w 54"/>
                  <a:gd name="T33" fmla="*/ 31 h 46"/>
                  <a:gd name="T34" fmla="*/ 43 w 54"/>
                  <a:gd name="T35" fmla="*/ 33 h 46"/>
                  <a:gd name="T36" fmla="*/ 41 w 54"/>
                  <a:gd name="T37" fmla="*/ 36 h 46"/>
                  <a:gd name="T38" fmla="*/ 36 w 54"/>
                  <a:gd name="T39" fmla="*/ 37 h 46"/>
                  <a:gd name="T40" fmla="*/ 30 w 54"/>
                  <a:gd name="T41" fmla="*/ 36 h 46"/>
                  <a:gd name="T42" fmla="*/ 26 w 54"/>
                  <a:gd name="T43" fmla="*/ 31 h 46"/>
                  <a:gd name="T44" fmla="*/ 18 w 54"/>
                  <a:gd name="T45" fmla="*/ 37 h 46"/>
                  <a:gd name="T46" fmla="*/ 21 w 54"/>
                  <a:gd name="T47" fmla="*/ 42 h 46"/>
                  <a:gd name="T48" fmla="*/ 25 w 54"/>
                  <a:gd name="T49" fmla="*/ 44 h 46"/>
                  <a:gd name="T50" fmla="*/ 30 w 54"/>
                  <a:gd name="T51" fmla="*/ 46 h 46"/>
                  <a:gd name="T52" fmla="*/ 36 w 54"/>
                  <a:gd name="T53" fmla="*/ 46 h 46"/>
                  <a:gd name="T54" fmla="*/ 44 w 54"/>
                  <a:gd name="T55" fmla="*/ 45 h 46"/>
                  <a:gd name="T56" fmla="*/ 50 w 54"/>
                  <a:gd name="T57" fmla="*/ 42 h 46"/>
                  <a:gd name="T58" fmla="*/ 53 w 54"/>
                  <a:gd name="T59" fmla="*/ 38 h 46"/>
                  <a:gd name="T60" fmla="*/ 54 w 54"/>
                  <a:gd name="T61" fmla="*/ 32 h 46"/>
                  <a:gd name="T62" fmla="*/ 54 w 54"/>
                  <a:gd name="T63" fmla="*/ 27 h 46"/>
                  <a:gd name="T64" fmla="*/ 52 w 54"/>
                  <a:gd name="T65" fmla="*/ 24 h 46"/>
                  <a:gd name="T66" fmla="*/ 47 w 54"/>
                  <a:gd name="T67" fmla="*/ 21 h 46"/>
                  <a:gd name="T68" fmla="*/ 41 w 54"/>
                  <a:gd name="T69" fmla="*/ 18 h 46"/>
                  <a:gd name="T70" fmla="*/ 37 w 54"/>
                  <a:gd name="T71" fmla="*/ 17 h 46"/>
                  <a:gd name="T72" fmla="*/ 32 w 54"/>
                  <a:gd name="T73" fmla="*/ 16 h 46"/>
                  <a:gd name="T74" fmla="*/ 31 w 54"/>
                  <a:gd name="T75" fmla="*/ 13 h 46"/>
                  <a:gd name="T76" fmla="*/ 32 w 54"/>
                  <a:gd name="T77" fmla="*/ 11 h 46"/>
                  <a:gd name="T78" fmla="*/ 37 w 54"/>
                  <a:gd name="T79" fmla="*/ 10 h 46"/>
                  <a:gd name="T80" fmla="*/ 42 w 54"/>
                  <a:gd name="T81" fmla="*/ 11 h 46"/>
                  <a:gd name="T82" fmla="*/ 45 w 54"/>
                  <a:gd name="T83" fmla="*/ 14 h 46"/>
                  <a:gd name="T84" fmla="*/ 53 w 54"/>
                  <a:gd name="T85" fmla="*/ 9 h 46"/>
                  <a:gd name="T86" fmla="*/ 47 w 54"/>
                  <a:gd name="T87"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46">
                    <a:moveTo>
                      <a:pt x="13" y="1"/>
                    </a:moveTo>
                    <a:cubicBezTo>
                      <a:pt x="0" y="1"/>
                      <a:pt x="0" y="1"/>
                      <a:pt x="0" y="1"/>
                    </a:cubicBezTo>
                    <a:cubicBezTo>
                      <a:pt x="0" y="45"/>
                      <a:pt x="0" y="45"/>
                      <a:pt x="0" y="45"/>
                    </a:cubicBezTo>
                    <a:cubicBezTo>
                      <a:pt x="13" y="45"/>
                      <a:pt x="13" y="45"/>
                      <a:pt x="13" y="45"/>
                    </a:cubicBezTo>
                    <a:lnTo>
                      <a:pt x="13" y="1"/>
                    </a:lnTo>
                    <a:close/>
                    <a:moveTo>
                      <a:pt x="47" y="2"/>
                    </a:moveTo>
                    <a:cubicBezTo>
                      <a:pt x="44" y="1"/>
                      <a:pt x="40" y="0"/>
                      <a:pt x="37" y="0"/>
                    </a:cubicBezTo>
                    <a:cubicBezTo>
                      <a:pt x="34" y="0"/>
                      <a:pt x="31" y="1"/>
                      <a:pt x="29" y="1"/>
                    </a:cubicBezTo>
                    <a:cubicBezTo>
                      <a:pt x="27" y="2"/>
                      <a:pt x="25" y="3"/>
                      <a:pt x="24" y="4"/>
                    </a:cubicBezTo>
                    <a:cubicBezTo>
                      <a:pt x="23" y="5"/>
                      <a:pt x="21" y="7"/>
                      <a:pt x="21" y="9"/>
                    </a:cubicBezTo>
                    <a:cubicBezTo>
                      <a:pt x="20" y="10"/>
                      <a:pt x="20" y="12"/>
                      <a:pt x="20" y="14"/>
                    </a:cubicBezTo>
                    <a:cubicBezTo>
                      <a:pt x="20" y="16"/>
                      <a:pt x="20" y="17"/>
                      <a:pt x="20" y="19"/>
                    </a:cubicBezTo>
                    <a:cubicBezTo>
                      <a:pt x="21" y="20"/>
                      <a:pt x="21" y="21"/>
                      <a:pt x="22" y="23"/>
                    </a:cubicBezTo>
                    <a:cubicBezTo>
                      <a:pt x="23" y="24"/>
                      <a:pt x="25" y="25"/>
                      <a:pt x="27" y="26"/>
                    </a:cubicBezTo>
                    <a:cubicBezTo>
                      <a:pt x="28" y="27"/>
                      <a:pt x="30" y="28"/>
                      <a:pt x="33" y="28"/>
                    </a:cubicBezTo>
                    <a:cubicBezTo>
                      <a:pt x="37" y="29"/>
                      <a:pt x="37" y="29"/>
                      <a:pt x="37" y="29"/>
                    </a:cubicBezTo>
                    <a:cubicBezTo>
                      <a:pt x="39" y="30"/>
                      <a:pt x="41" y="30"/>
                      <a:pt x="42" y="31"/>
                    </a:cubicBezTo>
                    <a:cubicBezTo>
                      <a:pt x="42" y="31"/>
                      <a:pt x="43" y="32"/>
                      <a:pt x="43" y="33"/>
                    </a:cubicBezTo>
                    <a:cubicBezTo>
                      <a:pt x="43" y="34"/>
                      <a:pt x="42" y="35"/>
                      <a:pt x="41" y="36"/>
                    </a:cubicBezTo>
                    <a:cubicBezTo>
                      <a:pt x="40" y="37"/>
                      <a:pt x="38" y="37"/>
                      <a:pt x="36" y="37"/>
                    </a:cubicBezTo>
                    <a:cubicBezTo>
                      <a:pt x="33" y="37"/>
                      <a:pt x="31" y="37"/>
                      <a:pt x="30" y="36"/>
                    </a:cubicBezTo>
                    <a:cubicBezTo>
                      <a:pt x="28" y="35"/>
                      <a:pt x="27" y="33"/>
                      <a:pt x="26" y="31"/>
                    </a:cubicBezTo>
                    <a:cubicBezTo>
                      <a:pt x="18" y="37"/>
                      <a:pt x="18" y="37"/>
                      <a:pt x="18" y="37"/>
                    </a:cubicBezTo>
                    <a:cubicBezTo>
                      <a:pt x="19" y="39"/>
                      <a:pt x="20" y="40"/>
                      <a:pt x="21" y="42"/>
                    </a:cubicBezTo>
                    <a:cubicBezTo>
                      <a:pt x="22" y="43"/>
                      <a:pt x="24" y="43"/>
                      <a:pt x="25" y="44"/>
                    </a:cubicBezTo>
                    <a:cubicBezTo>
                      <a:pt x="27" y="45"/>
                      <a:pt x="29" y="45"/>
                      <a:pt x="30" y="46"/>
                    </a:cubicBezTo>
                    <a:cubicBezTo>
                      <a:pt x="32" y="46"/>
                      <a:pt x="34" y="46"/>
                      <a:pt x="36" y="46"/>
                    </a:cubicBezTo>
                    <a:cubicBezTo>
                      <a:pt x="39" y="46"/>
                      <a:pt x="42" y="46"/>
                      <a:pt x="44" y="45"/>
                    </a:cubicBezTo>
                    <a:cubicBezTo>
                      <a:pt x="46" y="44"/>
                      <a:pt x="48" y="43"/>
                      <a:pt x="50" y="42"/>
                    </a:cubicBezTo>
                    <a:cubicBezTo>
                      <a:pt x="51" y="41"/>
                      <a:pt x="52" y="39"/>
                      <a:pt x="53" y="38"/>
                    </a:cubicBezTo>
                    <a:cubicBezTo>
                      <a:pt x="54" y="36"/>
                      <a:pt x="54" y="34"/>
                      <a:pt x="54" y="32"/>
                    </a:cubicBezTo>
                    <a:cubicBezTo>
                      <a:pt x="54" y="30"/>
                      <a:pt x="54" y="29"/>
                      <a:pt x="54" y="27"/>
                    </a:cubicBezTo>
                    <a:cubicBezTo>
                      <a:pt x="53" y="26"/>
                      <a:pt x="53" y="25"/>
                      <a:pt x="52" y="24"/>
                    </a:cubicBezTo>
                    <a:cubicBezTo>
                      <a:pt x="51" y="23"/>
                      <a:pt x="49" y="21"/>
                      <a:pt x="47" y="21"/>
                    </a:cubicBezTo>
                    <a:cubicBezTo>
                      <a:pt x="46" y="20"/>
                      <a:pt x="43" y="19"/>
                      <a:pt x="41" y="18"/>
                    </a:cubicBezTo>
                    <a:cubicBezTo>
                      <a:pt x="37" y="17"/>
                      <a:pt x="37" y="17"/>
                      <a:pt x="37" y="17"/>
                    </a:cubicBezTo>
                    <a:cubicBezTo>
                      <a:pt x="34" y="17"/>
                      <a:pt x="33" y="16"/>
                      <a:pt x="32" y="16"/>
                    </a:cubicBezTo>
                    <a:cubicBezTo>
                      <a:pt x="31" y="15"/>
                      <a:pt x="31" y="14"/>
                      <a:pt x="31" y="13"/>
                    </a:cubicBezTo>
                    <a:cubicBezTo>
                      <a:pt x="31" y="12"/>
                      <a:pt x="31" y="11"/>
                      <a:pt x="32" y="11"/>
                    </a:cubicBezTo>
                    <a:cubicBezTo>
                      <a:pt x="33" y="10"/>
                      <a:pt x="35" y="10"/>
                      <a:pt x="37" y="10"/>
                    </a:cubicBezTo>
                    <a:cubicBezTo>
                      <a:pt x="39" y="10"/>
                      <a:pt x="41" y="10"/>
                      <a:pt x="42" y="11"/>
                    </a:cubicBezTo>
                    <a:cubicBezTo>
                      <a:pt x="43" y="12"/>
                      <a:pt x="44" y="13"/>
                      <a:pt x="45" y="14"/>
                    </a:cubicBezTo>
                    <a:cubicBezTo>
                      <a:pt x="53" y="9"/>
                      <a:pt x="53" y="9"/>
                      <a:pt x="53" y="9"/>
                    </a:cubicBezTo>
                    <a:cubicBezTo>
                      <a:pt x="52" y="6"/>
                      <a:pt x="49" y="3"/>
                      <a:pt x="47" y="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8" name="Freeform 9">
                <a:extLst>
                  <a:ext uri="{FF2B5EF4-FFF2-40B4-BE49-F238E27FC236}">
                    <a16:creationId xmlns:a16="http://schemas.microsoft.com/office/drawing/2014/main" id="{47533A70-7F3F-D345-88E7-9AC865BD412D}"/>
                  </a:ext>
                </a:extLst>
              </p:cNvPr>
              <p:cNvSpPr>
                <a:spLocks noEditPoints="1"/>
              </p:cNvSpPr>
              <p:nvPr/>
            </p:nvSpPr>
            <p:spPr bwMode="auto">
              <a:xfrm>
                <a:off x="4306888" y="3475038"/>
                <a:ext cx="1236663" cy="214313"/>
              </a:xfrm>
              <a:custGeom>
                <a:avLst/>
                <a:gdLst>
                  <a:gd name="T0" fmla="*/ 13 w 253"/>
                  <a:gd name="T1" fmla="*/ 28 h 44"/>
                  <a:gd name="T2" fmla="*/ 31 w 253"/>
                  <a:gd name="T3" fmla="*/ 17 h 44"/>
                  <a:gd name="T4" fmla="*/ 13 w 253"/>
                  <a:gd name="T5" fmla="*/ 10 h 44"/>
                  <a:gd name="T6" fmla="*/ 34 w 253"/>
                  <a:gd name="T7" fmla="*/ 0 h 44"/>
                  <a:gd name="T8" fmla="*/ 0 w 253"/>
                  <a:gd name="T9" fmla="*/ 43 h 44"/>
                  <a:gd name="T10" fmla="*/ 63 w 253"/>
                  <a:gd name="T11" fmla="*/ 32 h 44"/>
                  <a:gd name="T12" fmla="*/ 52 w 253"/>
                  <a:gd name="T13" fmla="*/ 32 h 44"/>
                  <a:gd name="T14" fmla="*/ 50 w 253"/>
                  <a:gd name="T15" fmla="*/ 0 h 44"/>
                  <a:gd name="T16" fmla="*/ 37 w 253"/>
                  <a:gd name="T17" fmla="*/ 25 h 44"/>
                  <a:gd name="T18" fmla="*/ 58 w 253"/>
                  <a:gd name="T19" fmla="*/ 44 h 44"/>
                  <a:gd name="T20" fmla="*/ 73 w 253"/>
                  <a:gd name="T21" fmla="*/ 40 h 44"/>
                  <a:gd name="T22" fmla="*/ 78 w 253"/>
                  <a:gd name="T23" fmla="*/ 25 h 44"/>
                  <a:gd name="T24" fmla="*/ 65 w 253"/>
                  <a:gd name="T25" fmla="*/ 0 h 44"/>
                  <a:gd name="T26" fmla="*/ 63 w 253"/>
                  <a:gd name="T27" fmla="*/ 32 h 44"/>
                  <a:gd name="T28" fmla="*/ 95 w 253"/>
                  <a:gd name="T29" fmla="*/ 10 h 44"/>
                  <a:gd name="T30" fmla="*/ 107 w 253"/>
                  <a:gd name="T31" fmla="*/ 43 h 44"/>
                  <a:gd name="T32" fmla="*/ 120 w 253"/>
                  <a:gd name="T33" fmla="*/ 10 h 44"/>
                  <a:gd name="T34" fmla="*/ 82 w 253"/>
                  <a:gd name="T35" fmla="*/ 0 h 44"/>
                  <a:gd name="T36" fmla="*/ 150 w 253"/>
                  <a:gd name="T37" fmla="*/ 32 h 44"/>
                  <a:gd name="T38" fmla="*/ 139 w 253"/>
                  <a:gd name="T39" fmla="*/ 32 h 44"/>
                  <a:gd name="T40" fmla="*/ 137 w 253"/>
                  <a:gd name="T41" fmla="*/ 0 h 44"/>
                  <a:gd name="T42" fmla="*/ 124 w 253"/>
                  <a:gd name="T43" fmla="*/ 25 h 44"/>
                  <a:gd name="T44" fmla="*/ 144 w 253"/>
                  <a:gd name="T45" fmla="*/ 44 h 44"/>
                  <a:gd name="T46" fmla="*/ 159 w 253"/>
                  <a:gd name="T47" fmla="*/ 40 h 44"/>
                  <a:gd name="T48" fmla="*/ 165 w 253"/>
                  <a:gd name="T49" fmla="*/ 25 h 44"/>
                  <a:gd name="T50" fmla="*/ 152 w 253"/>
                  <a:gd name="T51" fmla="*/ 0 h 44"/>
                  <a:gd name="T52" fmla="*/ 150 w 253"/>
                  <a:gd name="T53" fmla="*/ 32 h 44"/>
                  <a:gd name="T54" fmla="*/ 199 w 253"/>
                  <a:gd name="T55" fmla="*/ 15 h 44"/>
                  <a:gd name="T56" fmla="*/ 193 w 253"/>
                  <a:gd name="T57" fmla="*/ 20 h 44"/>
                  <a:gd name="T58" fmla="*/ 185 w 253"/>
                  <a:gd name="T59" fmla="*/ 10 h 44"/>
                  <a:gd name="T60" fmla="*/ 197 w 253"/>
                  <a:gd name="T61" fmla="*/ 11 h 44"/>
                  <a:gd name="T62" fmla="*/ 185 w 253"/>
                  <a:gd name="T63" fmla="*/ 30 h 44"/>
                  <a:gd name="T64" fmla="*/ 198 w 253"/>
                  <a:gd name="T65" fmla="*/ 43 h 44"/>
                  <a:gd name="T66" fmla="*/ 204 w 253"/>
                  <a:gd name="T67" fmla="*/ 28 h 44"/>
                  <a:gd name="T68" fmla="*/ 211 w 253"/>
                  <a:gd name="T69" fmla="*/ 15 h 44"/>
                  <a:gd name="T70" fmla="*/ 207 w 253"/>
                  <a:gd name="T71" fmla="*/ 4 h 44"/>
                  <a:gd name="T72" fmla="*/ 196 w 253"/>
                  <a:gd name="T73" fmla="*/ 0 h 44"/>
                  <a:gd name="T74" fmla="*/ 173 w 253"/>
                  <a:gd name="T75" fmla="*/ 43 h 44"/>
                  <a:gd name="T76" fmla="*/ 253 w 253"/>
                  <a:gd name="T77" fmla="*/ 43 h 44"/>
                  <a:gd name="T78" fmla="*/ 230 w 253"/>
                  <a:gd name="T79" fmla="*/ 34 h 44"/>
                  <a:gd name="T80" fmla="*/ 249 w 253"/>
                  <a:gd name="T81" fmla="*/ 26 h 44"/>
                  <a:gd name="T82" fmla="*/ 230 w 253"/>
                  <a:gd name="T83" fmla="*/ 16 h 44"/>
                  <a:gd name="T84" fmla="*/ 252 w 253"/>
                  <a:gd name="T85" fmla="*/ 9 h 44"/>
                  <a:gd name="T86" fmla="*/ 217 w 253"/>
                  <a:gd name="T87" fmla="*/ 0 h 44"/>
                  <a:gd name="T88" fmla="*/ 253 w 253"/>
                  <a:gd name="T89"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3" h="44">
                    <a:moveTo>
                      <a:pt x="13" y="43"/>
                    </a:moveTo>
                    <a:cubicBezTo>
                      <a:pt x="13" y="28"/>
                      <a:pt x="13" y="28"/>
                      <a:pt x="13" y="28"/>
                    </a:cubicBezTo>
                    <a:cubicBezTo>
                      <a:pt x="31" y="28"/>
                      <a:pt x="31" y="28"/>
                      <a:pt x="31" y="28"/>
                    </a:cubicBezTo>
                    <a:cubicBezTo>
                      <a:pt x="31" y="17"/>
                      <a:pt x="31" y="17"/>
                      <a:pt x="31" y="17"/>
                    </a:cubicBezTo>
                    <a:cubicBezTo>
                      <a:pt x="13" y="17"/>
                      <a:pt x="13" y="17"/>
                      <a:pt x="13" y="17"/>
                    </a:cubicBezTo>
                    <a:cubicBezTo>
                      <a:pt x="13" y="10"/>
                      <a:pt x="13" y="10"/>
                      <a:pt x="13" y="10"/>
                    </a:cubicBezTo>
                    <a:cubicBezTo>
                      <a:pt x="34" y="10"/>
                      <a:pt x="34" y="10"/>
                      <a:pt x="34" y="10"/>
                    </a:cubicBezTo>
                    <a:cubicBezTo>
                      <a:pt x="34" y="0"/>
                      <a:pt x="34" y="0"/>
                      <a:pt x="34" y="0"/>
                    </a:cubicBezTo>
                    <a:cubicBezTo>
                      <a:pt x="0" y="0"/>
                      <a:pt x="0" y="0"/>
                      <a:pt x="0" y="0"/>
                    </a:cubicBezTo>
                    <a:cubicBezTo>
                      <a:pt x="0" y="43"/>
                      <a:pt x="0" y="43"/>
                      <a:pt x="0" y="43"/>
                    </a:cubicBezTo>
                    <a:lnTo>
                      <a:pt x="13" y="43"/>
                    </a:lnTo>
                    <a:close/>
                    <a:moveTo>
                      <a:pt x="63" y="32"/>
                    </a:moveTo>
                    <a:cubicBezTo>
                      <a:pt x="62" y="33"/>
                      <a:pt x="60" y="34"/>
                      <a:pt x="58" y="34"/>
                    </a:cubicBezTo>
                    <a:cubicBezTo>
                      <a:pt x="55" y="34"/>
                      <a:pt x="53" y="33"/>
                      <a:pt x="52" y="32"/>
                    </a:cubicBezTo>
                    <a:cubicBezTo>
                      <a:pt x="51" y="30"/>
                      <a:pt x="50" y="28"/>
                      <a:pt x="50" y="26"/>
                    </a:cubicBezTo>
                    <a:cubicBezTo>
                      <a:pt x="50" y="0"/>
                      <a:pt x="50" y="0"/>
                      <a:pt x="50" y="0"/>
                    </a:cubicBezTo>
                    <a:cubicBezTo>
                      <a:pt x="37" y="0"/>
                      <a:pt x="37" y="0"/>
                      <a:pt x="37" y="0"/>
                    </a:cubicBezTo>
                    <a:cubicBezTo>
                      <a:pt x="37" y="25"/>
                      <a:pt x="37" y="25"/>
                      <a:pt x="37" y="25"/>
                    </a:cubicBezTo>
                    <a:cubicBezTo>
                      <a:pt x="37" y="32"/>
                      <a:pt x="39" y="37"/>
                      <a:pt x="43" y="40"/>
                    </a:cubicBezTo>
                    <a:cubicBezTo>
                      <a:pt x="46" y="43"/>
                      <a:pt x="51" y="44"/>
                      <a:pt x="58" y="44"/>
                    </a:cubicBezTo>
                    <a:cubicBezTo>
                      <a:pt x="61" y="44"/>
                      <a:pt x="64" y="44"/>
                      <a:pt x="66" y="43"/>
                    </a:cubicBezTo>
                    <a:cubicBezTo>
                      <a:pt x="69" y="43"/>
                      <a:pt x="71" y="41"/>
                      <a:pt x="73" y="40"/>
                    </a:cubicBezTo>
                    <a:cubicBezTo>
                      <a:pt x="74" y="38"/>
                      <a:pt x="76" y="36"/>
                      <a:pt x="76" y="34"/>
                    </a:cubicBezTo>
                    <a:cubicBezTo>
                      <a:pt x="77" y="32"/>
                      <a:pt x="78" y="29"/>
                      <a:pt x="78" y="25"/>
                    </a:cubicBezTo>
                    <a:cubicBezTo>
                      <a:pt x="78" y="0"/>
                      <a:pt x="78" y="0"/>
                      <a:pt x="78" y="0"/>
                    </a:cubicBezTo>
                    <a:cubicBezTo>
                      <a:pt x="65" y="0"/>
                      <a:pt x="65" y="0"/>
                      <a:pt x="65" y="0"/>
                    </a:cubicBezTo>
                    <a:cubicBezTo>
                      <a:pt x="65" y="26"/>
                      <a:pt x="65" y="26"/>
                      <a:pt x="65" y="26"/>
                    </a:cubicBezTo>
                    <a:cubicBezTo>
                      <a:pt x="65" y="28"/>
                      <a:pt x="65" y="30"/>
                      <a:pt x="63" y="32"/>
                    </a:cubicBezTo>
                    <a:moveTo>
                      <a:pt x="82" y="10"/>
                    </a:moveTo>
                    <a:cubicBezTo>
                      <a:pt x="95" y="10"/>
                      <a:pt x="95" y="10"/>
                      <a:pt x="95" y="10"/>
                    </a:cubicBezTo>
                    <a:cubicBezTo>
                      <a:pt x="95" y="43"/>
                      <a:pt x="95" y="43"/>
                      <a:pt x="95" y="43"/>
                    </a:cubicBezTo>
                    <a:cubicBezTo>
                      <a:pt x="107" y="43"/>
                      <a:pt x="107" y="43"/>
                      <a:pt x="107" y="43"/>
                    </a:cubicBezTo>
                    <a:cubicBezTo>
                      <a:pt x="107" y="10"/>
                      <a:pt x="107" y="10"/>
                      <a:pt x="107" y="10"/>
                    </a:cubicBezTo>
                    <a:cubicBezTo>
                      <a:pt x="120" y="10"/>
                      <a:pt x="120" y="10"/>
                      <a:pt x="120" y="10"/>
                    </a:cubicBezTo>
                    <a:cubicBezTo>
                      <a:pt x="120" y="0"/>
                      <a:pt x="120" y="0"/>
                      <a:pt x="120" y="0"/>
                    </a:cubicBezTo>
                    <a:cubicBezTo>
                      <a:pt x="82" y="0"/>
                      <a:pt x="82" y="0"/>
                      <a:pt x="82" y="0"/>
                    </a:cubicBezTo>
                    <a:lnTo>
                      <a:pt x="82" y="10"/>
                    </a:lnTo>
                    <a:close/>
                    <a:moveTo>
                      <a:pt x="150" y="32"/>
                    </a:moveTo>
                    <a:cubicBezTo>
                      <a:pt x="149" y="33"/>
                      <a:pt x="147" y="34"/>
                      <a:pt x="144" y="34"/>
                    </a:cubicBezTo>
                    <a:cubicBezTo>
                      <a:pt x="142" y="34"/>
                      <a:pt x="140" y="33"/>
                      <a:pt x="139" y="32"/>
                    </a:cubicBezTo>
                    <a:cubicBezTo>
                      <a:pt x="137" y="30"/>
                      <a:pt x="137" y="28"/>
                      <a:pt x="137" y="26"/>
                    </a:cubicBezTo>
                    <a:cubicBezTo>
                      <a:pt x="137" y="0"/>
                      <a:pt x="137" y="0"/>
                      <a:pt x="137" y="0"/>
                    </a:cubicBezTo>
                    <a:cubicBezTo>
                      <a:pt x="124" y="0"/>
                      <a:pt x="124" y="0"/>
                      <a:pt x="124" y="0"/>
                    </a:cubicBezTo>
                    <a:cubicBezTo>
                      <a:pt x="124" y="25"/>
                      <a:pt x="124" y="25"/>
                      <a:pt x="124" y="25"/>
                    </a:cubicBezTo>
                    <a:cubicBezTo>
                      <a:pt x="124" y="32"/>
                      <a:pt x="126" y="37"/>
                      <a:pt x="129" y="40"/>
                    </a:cubicBezTo>
                    <a:cubicBezTo>
                      <a:pt x="133" y="43"/>
                      <a:pt x="138" y="44"/>
                      <a:pt x="144" y="44"/>
                    </a:cubicBezTo>
                    <a:cubicBezTo>
                      <a:pt x="148" y="44"/>
                      <a:pt x="150" y="44"/>
                      <a:pt x="153" y="43"/>
                    </a:cubicBezTo>
                    <a:cubicBezTo>
                      <a:pt x="155" y="43"/>
                      <a:pt x="158" y="41"/>
                      <a:pt x="159" y="40"/>
                    </a:cubicBezTo>
                    <a:cubicBezTo>
                      <a:pt x="161" y="38"/>
                      <a:pt x="162" y="36"/>
                      <a:pt x="163" y="34"/>
                    </a:cubicBezTo>
                    <a:cubicBezTo>
                      <a:pt x="164" y="32"/>
                      <a:pt x="165" y="29"/>
                      <a:pt x="165" y="25"/>
                    </a:cubicBezTo>
                    <a:cubicBezTo>
                      <a:pt x="165" y="0"/>
                      <a:pt x="165" y="0"/>
                      <a:pt x="165" y="0"/>
                    </a:cubicBezTo>
                    <a:cubicBezTo>
                      <a:pt x="152" y="0"/>
                      <a:pt x="152" y="0"/>
                      <a:pt x="152" y="0"/>
                    </a:cubicBezTo>
                    <a:cubicBezTo>
                      <a:pt x="152" y="26"/>
                      <a:pt x="152" y="26"/>
                      <a:pt x="152" y="26"/>
                    </a:cubicBezTo>
                    <a:cubicBezTo>
                      <a:pt x="152" y="28"/>
                      <a:pt x="151" y="30"/>
                      <a:pt x="150" y="32"/>
                    </a:cubicBezTo>
                    <a:moveTo>
                      <a:pt x="197" y="11"/>
                    </a:moveTo>
                    <a:cubicBezTo>
                      <a:pt x="198" y="12"/>
                      <a:pt x="199" y="13"/>
                      <a:pt x="199" y="15"/>
                    </a:cubicBezTo>
                    <a:cubicBezTo>
                      <a:pt x="199" y="17"/>
                      <a:pt x="198" y="18"/>
                      <a:pt x="197" y="19"/>
                    </a:cubicBezTo>
                    <a:cubicBezTo>
                      <a:pt x="196" y="20"/>
                      <a:pt x="195" y="20"/>
                      <a:pt x="193" y="20"/>
                    </a:cubicBezTo>
                    <a:cubicBezTo>
                      <a:pt x="185" y="20"/>
                      <a:pt x="185" y="20"/>
                      <a:pt x="185" y="20"/>
                    </a:cubicBezTo>
                    <a:cubicBezTo>
                      <a:pt x="185" y="10"/>
                      <a:pt x="185" y="10"/>
                      <a:pt x="185" y="10"/>
                    </a:cubicBezTo>
                    <a:cubicBezTo>
                      <a:pt x="194" y="10"/>
                      <a:pt x="194" y="10"/>
                      <a:pt x="194" y="10"/>
                    </a:cubicBezTo>
                    <a:cubicBezTo>
                      <a:pt x="195" y="10"/>
                      <a:pt x="197" y="10"/>
                      <a:pt x="197" y="11"/>
                    </a:cubicBezTo>
                    <a:moveTo>
                      <a:pt x="185" y="43"/>
                    </a:moveTo>
                    <a:cubicBezTo>
                      <a:pt x="185" y="30"/>
                      <a:pt x="185" y="30"/>
                      <a:pt x="185" y="30"/>
                    </a:cubicBezTo>
                    <a:cubicBezTo>
                      <a:pt x="192" y="30"/>
                      <a:pt x="192" y="30"/>
                      <a:pt x="192" y="30"/>
                    </a:cubicBezTo>
                    <a:cubicBezTo>
                      <a:pt x="198" y="43"/>
                      <a:pt x="198" y="43"/>
                      <a:pt x="198" y="43"/>
                    </a:cubicBezTo>
                    <a:cubicBezTo>
                      <a:pt x="211" y="43"/>
                      <a:pt x="211" y="43"/>
                      <a:pt x="211" y="43"/>
                    </a:cubicBezTo>
                    <a:cubicBezTo>
                      <a:pt x="204" y="28"/>
                      <a:pt x="204" y="28"/>
                      <a:pt x="204" y="28"/>
                    </a:cubicBezTo>
                    <a:cubicBezTo>
                      <a:pt x="206" y="26"/>
                      <a:pt x="208" y="25"/>
                      <a:pt x="209" y="23"/>
                    </a:cubicBezTo>
                    <a:cubicBezTo>
                      <a:pt x="211" y="20"/>
                      <a:pt x="211" y="18"/>
                      <a:pt x="211" y="15"/>
                    </a:cubicBezTo>
                    <a:cubicBezTo>
                      <a:pt x="211" y="12"/>
                      <a:pt x="211" y="10"/>
                      <a:pt x="210" y="8"/>
                    </a:cubicBezTo>
                    <a:cubicBezTo>
                      <a:pt x="210" y="7"/>
                      <a:pt x="209" y="5"/>
                      <a:pt x="207" y="4"/>
                    </a:cubicBezTo>
                    <a:cubicBezTo>
                      <a:pt x="206" y="2"/>
                      <a:pt x="205" y="1"/>
                      <a:pt x="203" y="1"/>
                    </a:cubicBezTo>
                    <a:cubicBezTo>
                      <a:pt x="201" y="0"/>
                      <a:pt x="199" y="0"/>
                      <a:pt x="196" y="0"/>
                    </a:cubicBezTo>
                    <a:cubicBezTo>
                      <a:pt x="173" y="0"/>
                      <a:pt x="173" y="0"/>
                      <a:pt x="173" y="0"/>
                    </a:cubicBezTo>
                    <a:cubicBezTo>
                      <a:pt x="173" y="43"/>
                      <a:pt x="173" y="43"/>
                      <a:pt x="173" y="43"/>
                    </a:cubicBezTo>
                    <a:lnTo>
                      <a:pt x="185" y="43"/>
                    </a:lnTo>
                    <a:close/>
                    <a:moveTo>
                      <a:pt x="253" y="43"/>
                    </a:moveTo>
                    <a:cubicBezTo>
                      <a:pt x="253" y="34"/>
                      <a:pt x="253" y="34"/>
                      <a:pt x="253" y="34"/>
                    </a:cubicBezTo>
                    <a:cubicBezTo>
                      <a:pt x="230" y="34"/>
                      <a:pt x="230" y="34"/>
                      <a:pt x="230" y="34"/>
                    </a:cubicBezTo>
                    <a:cubicBezTo>
                      <a:pt x="230" y="26"/>
                      <a:pt x="230" y="26"/>
                      <a:pt x="230" y="26"/>
                    </a:cubicBezTo>
                    <a:cubicBezTo>
                      <a:pt x="249" y="26"/>
                      <a:pt x="249" y="26"/>
                      <a:pt x="249" y="26"/>
                    </a:cubicBezTo>
                    <a:cubicBezTo>
                      <a:pt x="249" y="16"/>
                      <a:pt x="249" y="16"/>
                      <a:pt x="249" y="16"/>
                    </a:cubicBezTo>
                    <a:cubicBezTo>
                      <a:pt x="230" y="16"/>
                      <a:pt x="230" y="16"/>
                      <a:pt x="230" y="16"/>
                    </a:cubicBezTo>
                    <a:cubicBezTo>
                      <a:pt x="230" y="9"/>
                      <a:pt x="230" y="9"/>
                      <a:pt x="230" y="9"/>
                    </a:cubicBezTo>
                    <a:cubicBezTo>
                      <a:pt x="252" y="9"/>
                      <a:pt x="252" y="9"/>
                      <a:pt x="252" y="9"/>
                    </a:cubicBezTo>
                    <a:cubicBezTo>
                      <a:pt x="252" y="0"/>
                      <a:pt x="252" y="0"/>
                      <a:pt x="252" y="0"/>
                    </a:cubicBezTo>
                    <a:cubicBezTo>
                      <a:pt x="217" y="0"/>
                      <a:pt x="217" y="0"/>
                      <a:pt x="217" y="0"/>
                    </a:cubicBezTo>
                    <a:cubicBezTo>
                      <a:pt x="217" y="43"/>
                      <a:pt x="217" y="43"/>
                      <a:pt x="217" y="43"/>
                    </a:cubicBezTo>
                    <a:lnTo>
                      <a:pt x="253" y="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9" name="Freeform 10">
                <a:extLst>
                  <a:ext uri="{FF2B5EF4-FFF2-40B4-BE49-F238E27FC236}">
                    <a16:creationId xmlns:a16="http://schemas.microsoft.com/office/drawing/2014/main" id="{3BA71277-ABB5-AE44-B652-A67CA29D3527}"/>
                  </a:ext>
                </a:extLst>
              </p:cNvPr>
              <p:cNvSpPr>
                <a:spLocks noEditPoints="1"/>
              </p:cNvSpPr>
              <p:nvPr/>
            </p:nvSpPr>
            <p:spPr bwMode="auto">
              <a:xfrm>
                <a:off x="4243388" y="3168650"/>
                <a:ext cx="630238" cy="214313"/>
              </a:xfrm>
              <a:custGeom>
                <a:avLst/>
                <a:gdLst>
                  <a:gd name="T0" fmla="*/ 0 w 397"/>
                  <a:gd name="T1" fmla="*/ 0 h 135"/>
                  <a:gd name="T2" fmla="*/ 0 w 397"/>
                  <a:gd name="T3" fmla="*/ 31 h 135"/>
                  <a:gd name="T4" fmla="*/ 40 w 397"/>
                  <a:gd name="T5" fmla="*/ 31 h 135"/>
                  <a:gd name="T6" fmla="*/ 40 w 397"/>
                  <a:gd name="T7" fmla="*/ 135 h 135"/>
                  <a:gd name="T8" fmla="*/ 80 w 397"/>
                  <a:gd name="T9" fmla="*/ 135 h 135"/>
                  <a:gd name="T10" fmla="*/ 80 w 397"/>
                  <a:gd name="T11" fmla="*/ 31 h 135"/>
                  <a:gd name="T12" fmla="*/ 117 w 397"/>
                  <a:gd name="T13" fmla="*/ 31 h 135"/>
                  <a:gd name="T14" fmla="*/ 117 w 397"/>
                  <a:gd name="T15" fmla="*/ 0 h 135"/>
                  <a:gd name="T16" fmla="*/ 0 w 397"/>
                  <a:gd name="T17" fmla="*/ 0 h 135"/>
                  <a:gd name="T18" fmla="*/ 222 w 397"/>
                  <a:gd name="T19" fmla="*/ 0 h 135"/>
                  <a:gd name="T20" fmla="*/ 222 w 397"/>
                  <a:gd name="T21" fmla="*/ 49 h 135"/>
                  <a:gd name="T22" fmla="*/ 172 w 397"/>
                  <a:gd name="T23" fmla="*/ 49 h 135"/>
                  <a:gd name="T24" fmla="*/ 172 w 397"/>
                  <a:gd name="T25" fmla="*/ 0 h 135"/>
                  <a:gd name="T26" fmla="*/ 132 w 397"/>
                  <a:gd name="T27" fmla="*/ 0 h 135"/>
                  <a:gd name="T28" fmla="*/ 132 w 397"/>
                  <a:gd name="T29" fmla="*/ 135 h 135"/>
                  <a:gd name="T30" fmla="*/ 172 w 397"/>
                  <a:gd name="T31" fmla="*/ 135 h 135"/>
                  <a:gd name="T32" fmla="*/ 172 w 397"/>
                  <a:gd name="T33" fmla="*/ 83 h 135"/>
                  <a:gd name="T34" fmla="*/ 222 w 397"/>
                  <a:gd name="T35" fmla="*/ 83 h 135"/>
                  <a:gd name="T36" fmla="*/ 222 w 397"/>
                  <a:gd name="T37" fmla="*/ 135 h 135"/>
                  <a:gd name="T38" fmla="*/ 259 w 397"/>
                  <a:gd name="T39" fmla="*/ 135 h 135"/>
                  <a:gd name="T40" fmla="*/ 259 w 397"/>
                  <a:gd name="T41" fmla="*/ 0 h 135"/>
                  <a:gd name="T42" fmla="*/ 222 w 397"/>
                  <a:gd name="T43" fmla="*/ 0 h 135"/>
                  <a:gd name="T44" fmla="*/ 289 w 397"/>
                  <a:gd name="T45" fmla="*/ 0 h 135"/>
                  <a:gd name="T46" fmla="*/ 289 w 397"/>
                  <a:gd name="T47" fmla="*/ 135 h 135"/>
                  <a:gd name="T48" fmla="*/ 397 w 397"/>
                  <a:gd name="T49" fmla="*/ 135 h 135"/>
                  <a:gd name="T50" fmla="*/ 397 w 397"/>
                  <a:gd name="T51" fmla="*/ 104 h 135"/>
                  <a:gd name="T52" fmla="*/ 326 w 397"/>
                  <a:gd name="T53" fmla="*/ 104 h 135"/>
                  <a:gd name="T54" fmla="*/ 326 w 397"/>
                  <a:gd name="T55" fmla="*/ 80 h 135"/>
                  <a:gd name="T56" fmla="*/ 385 w 397"/>
                  <a:gd name="T57" fmla="*/ 80 h 135"/>
                  <a:gd name="T58" fmla="*/ 385 w 397"/>
                  <a:gd name="T59" fmla="*/ 52 h 135"/>
                  <a:gd name="T60" fmla="*/ 326 w 397"/>
                  <a:gd name="T61" fmla="*/ 52 h 135"/>
                  <a:gd name="T62" fmla="*/ 326 w 397"/>
                  <a:gd name="T63" fmla="*/ 31 h 135"/>
                  <a:gd name="T64" fmla="*/ 394 w 397"/>
                  <a:gd name="T65" fmla="*/ 31 h 135"/>
                  <a:gd name="T66" fmla="*/ 394 w 397"/>
                  <a:gd name="T67" fmla="*/ 0 h 135"/>
                  <a:gd name="T68" fmla="*/ 289 w 397"/>
                  <a:gd name="T6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135">
                    <a:moveTo>
                      <a:pt x="0" y="0"/>
                    </a:moveTo>
                    <a:lnTo>
                      <a:pt x="0" y="31"/>
                    </a:lnTo>
                    <a:lnTo>
                      <a:pt x="40" y="31"/>
                    </a:lnTo>
                    <a:lnTo>
                      <a:pt x="40" y="135"/>
                    </a:lnTo>
                    <a:lnTo>
                      <a:pt x="80" y="135"/>
                    </a:lnTo>
                    <a:lnTo>
                      <a:pt x="80" y="31"/>
                    </a:lnTo>
                    <a:lnTo>
                      <a:pt x="117" y="31"/>
                    </a:lnTo>
                    <a:lnTo>
                      <a:pt x="117" y="0"/>
                    </a:lnTo>
                    <a:lnTo>
                      <a:pt x="0" y="0"/>
                    </a:lnTo>
                    <a:close/>
                    <a:moveTo>
                      <a:pt x="222" y="0"/>
                    </a:moveTo>
                    <a:lnTo>
                      <a:pt x="222" y="49"/>
                    </a:lnTo>
                    <a:lnTo>
                      <a:pt x="172" y="49"/>
                    </a:lnTo>
                    <a:lnTo>
                      <a:pt x="172" y="0"/>
                    </a:lnTo>
                    <a:lnTo>
                      <a:pt x="132" y="0"/>
                    </a:lnTo>
                    <a:lnTo>
                      <a:pt x="132" y="135"/>
                    </a:lnTo>
                    <a:lnTo>
                      <a:pt x="172" y="135"/>
                    </a:lnTo>
                    <a:lnTo>
                      <a:pt x="172" y="83"/>
                    </a:lnTo>
                    <a:lnTo>
                      <a:pt x="222" y="83"/>
                    </a:lnTo>
                    <a:lnTo>
                      <a:pt x="222" y="135"/>
                    </a:lnTo>
                    <a:lnTo>
                      <a:pt x="259" y="135"/>
                    </a:lnTo>
                    <a:lnTo>
                      <a:pt x="259" y="0"/>
                    </a:lnTo>
                    <a:lnTo>
                      <a:pt x="222" y="0"/>
                    </a:lnTo>
                    <a:close/>
                    <a:moveTo>
                      <a:pt x="289" y="0"/>
                    </a:moveTo>
                    <a:lnTo>
                      <a:pt x="289" y="135"/>
                    </a:lnTo>
                    <a:lnTo>
                      <a:pt x="397" y="135"/>
                    </a:lnTo>
                    <a:lnTo>
                      <a:pt x="397" y="104"/>
                    </a:lnTo>
                    <a:lnTo>
                      <a:pt x="326" y="104"/>
                    </a:lnTo>
                    <a:lnTo>
                      <a:pt x="326" y="80"/>
                    </a:lnTo>
                    <a:lnTo>
                      <a:pt x="385" y="80"/>
                    </a:lnTo>
                    <a:lnTo>
                      <a:pt x="385" y="52"/>
                    </a:lnTo>
                    <a:lnTo>
                      <a:pt x="326" y="52"/>
                    </a:lnTo>
                    <a:lnTo>
                      <a:pt x="326" y="31"/>
                    </a:lnTo>
                    <a:lnTo>
                      <a:pt x="394" y="31"/>
                    </a:lnTo>
                    <a:lnTo>
                      <a:pt x="394" y="0"/>
                    </a:lnTo>
                    <a:lnTo>
                      <a:pt x="28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highlight>
                    <a:srgbClr val="FFFFFF"/>
                  </a:highlight>
                  <a:uLnTx/>
                  <a:uFillTx/>
                  <a:latin typeface="Arial"/>
                  <a:ea typeface="+mn-ea"/>
                  <a:cs typeface="+mn-cs"/>
                </a:endParaRPr>
              </a:p>
            </p:txBody>
          </p:sp>
          <p:sp>
            <p:nvSpPr>
              <p:cNvPr id="60" name="Rectangle 11">
                <a:extLst>
                  <a:ext uri="{FF2B5EF4-FFF2-40B4-BE49-F238E27FC236}">
                    <a16:creationId xmlns:a16="http://schemas.microsoft.com/office/drawing/2014/main" id="{BD2D36BF-060F-9A41-AB37-5835DEA146CE}"/>
                  </a:ext>
                </a:extLst>
              </p:cNvPr>
              <p:cNvSpPr>
                <a:spLocks noChangeArrowheads="1"/>
              </p:cNvSpPr>
              <p:nvPr/>
            </p:nvSpPr>
            <p:spPr bwMode="auto">
              <a:xfrm>
                <a:off x="4306888" y="2798763"/>
                <a:ext cx="527050" cy="4286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
          <p:nvSpPr>
            <p:cNvPr id="28" name="Freeform 12">
              <a:extLst>
                <a:ext uri="{FF2B5EF4-FFF2-40B4-BE49-F238E27FC236}">
                  <a16:creationId xmlns:a16="http://schemas.microsoft.com/office/drawing/2014/main" id="{49056EEE-FA1B-8149-8C5E-6C3917FBF2CC}"/>
                </a:ext>
              </a:extLst>
            </p:cNvPr>
            <p:cNvSpPr>
              <a:spLocks/>
            </p:cNvSpPr>
            <p:nvPr/>
          </p:nvSpPr>
          <p:spPr bwMode="auto">
            <a:xfrm>
              <a:off x="4306888" y="1941513"/>
              <a:ext cx="454025" cy="525463"/>
            </a:xfrm>
            <a:custGeom>
              <a:avLst/>
              <a:gdLst>
                <a:gd name="T0" fmla="*/ 185 w 286"/>
                <a:gd name="T1" fmla="*/ 0 h 331"/>
                <a:gd name="T2" fmla="*/ 185 w 286"/>
                <a:gd name="T3" fmla="*/ 138 h 331"/>
                <a:gd name="T4" fmla="*/ 105 w 286"/>
                <a:gd name="T5" fmla="*/ 138 h 331"/>
                <a:gd name="T6" fmla="*/ 105 w 286"/>
                <a:gd name="T7" fmla="*/ 0 h 331"/>
                <a:gd name="T8" fmla="*/ 0 w 286"/>
                <a:gd name="T9" fmla="*/ 0 h 331"/>
                <a:gd name="T10" fmla="*/ 0 w 286"/>
                <a:gd name="T11" fmla="*/ 331 h 331"/>
                <a:gd name="T12" fmla="*/ 105 w 286"/>
                <a:gd name="T13" fmla="*/ 331 h 331"/>
                <a:gd name="T14" fmla="*/ 105 w 286"/>
                <a:gd name="T15" fmla="*/ 178 h 331"/>
                <a:gd name="T16" fmla="*/ 185 w 286"/>
                <a:gd name="T17" fmla="*/ 178 h 331"/>
                <a:gd name="T18" fmla="*/ 185 w 286"/>
                <a:gd name="T19" fmla="*/ 331 h 331"/>
                <a:gd name="T20" fmla="*/ 286 w 286"/>
                <a:gd name="T21" fmla="*/ 331 h 331"/>
                <a:gd name="T22" fmla="*/ 286 w 286"/>
                <a:gd name="T23" fmla="*/ 0 h 331"/>
                <a:gd name="T24" fmla="*/ 185 w 286"/>
                <a:gd name="T2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331">
                  <a:moveTo>
                    <a:pt x="185" y="0"/>
                  </a:moveTo>
                  <a:lnTo>
                    <a:pt x="185" y="138"/>
                  </a:lnTo>
                  <a:lnTo>
                    <a:pt x="105" y="138"/>
                  </a:lnTo>
                  <a:lnTo>
                    <a:pt x="105" y="0"/>
                  </a:lnTo>
                  <a:lnTo>
                    <a:pt x="0" y="0"/>
                  </a:lnTo>
                  <a:lnTo>
                    <a:pt x="0" y="331"/>
                  </a:lnTo>
                  <a:lnTo>
                    <a:pt x="105" y="331"/>
                  </a:lnTo>
                  <a:lnTo>
                    <a:pt x="105" y="178"/>
                  </a:lnTo>
                  <a:lnTo>
                    <a:pt x="185" y="178"/>
                  </a:lnTo>
                  <a:lnTo>
                    <a:pt x="185" y="331"/>
                  </a:lnTo>
                  <a:lnTo>
                    <a:pt x="286" y="331"/>
                  </a:lnTo>
                  <a:lnTo>
                    <a:pt x="286" y="0"/>
                  </a:lnTo>
                  <a:lnTo>
                    <a:pt x="185" y="0"/>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29" name="Freeform 13">
              <a:extLst>
                <a:ext uri="{FF2B5EF4-FFF2-40B4-BE49-F238E27FC236}">
                  <a16:creationId xmlns:a16="http://schemas.microsoft.com/office/drawing/2014/main" id="{9B58445E-4EFA-8E48-8A89-BBA5C2D1F9F1}"/>
                </a:ext>
              </a:extLst>
            </p:cNvPr>
            <p:cNvSpPr>
              <a:spLocks/>
            </p:cNvSpPr>
            <p:nvPr/>
          </p:nvSpPr>
          <p:spPr bwMode="auto">
            <a:xfrm>
              <a:off x="5289550" y="2057400"/>
              <a:ext cx="411163" cy="409575"/>
            </a:xfrm>
            <a:custGeom>
              <a:avLst/>
              <a:gdLst>
                <a:gd name="T0" fmla="*/ 71 w 84"/>
                <a:gd name="T1" fmla="*/ 5 h 84"/>
                <a:gd name="T2" fmla="*/ 42 w 84"/>
                <a:gd name="T3" fmla="*/ 6 h 84"/>
                <a:gd name="T4" fmla="*/ 31 w 84"/>
                <a:gd name="T5" fmla="*/ 15 h 84"/>
                <a:gd name="T6" fmla="*/ 31 w 84"/>
                <a:gd name="T7" fmla="*/ 5 h 84"/>
                <a:gd name="T8" fmla="*/ 0 w 84"/>
                <a:gd name="T9" fmla="*/ 5 h 84"/>
                <a:gd name="T10" fmla="*/ 0 w 84"/>
                <a:gd name="T11" fmla="*/ 84 h 84"/>
                <a:gd name="T12" fmla="*/ 31 w 84"/>
                <a:gd name="T13" fmla="*/ 84 h 84"/>
                <a:gd name="T14" fmla="*/ 31 w 84"/>
                <a:gd name="T15" fmla="*/ 27 h 84"/>
                <a:gd name="T16" fmla="*/ 39 w 84"/>
                <a:gd name="T17" fmla="*/ 19 h 84"/>
                <a:gd name="T18" fmla="*/ 51 w 84"/>
                <a:gd name="T19" fmla="*/ 21 h 84"/>
                <a:gd name="T20" fmla="*/ 53 w 84"/>
                <a:gd name="T21" fmla="*/ 29 h 84"/>
                <a:gd name="T22" fmla="*/ 53 w 84"/>
                <a:gd name="T23" fmla="*/ 84 h 84"/>
                <a:gd name="T24" fmla="*/ 84 w 84"/>
                <a:gd name="T25" fmla="*/ 84 h 84"/>
                <a:gd name="T26" fmla="*/ 84 w 84"/>
                <a:gd name="T27" fmla="*/ 24 h 84"/>
                <a:gd name="T28" fmla="*/ 71 w 84"/>
                <a:gd name="T29"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71" y="5"/>
                  </a:moveTo>
                  <a:cubicBezTo>
                    <a:pt x="59" y="0"/>
                    <a:pt x="48" y="3"/>
                    <a:pt x="42" y="6"/>
                  </a:cubicBezTo>
                  <a:cubicBezTo>
                    <a:pt x="36" y="9"/>
                    <a:pt x="32" y="15"/>
                    <a:pt x="31" y="15"/>
                  </a:cubicBezTo>
                  <a:cubicBezTo>
                    <a:pt x="31" y="5"/>
                    <a:pt x="31" y="5"/>
                    <a:pt x="31" y="5"/>
                  </a:cubicBezTo>
                  <a:cubicBezTo>
                    <a:pt x="0" y="5"/>
                    <a:pt x="0" y="5"/>
                    <a:pt x="0" y="5"/>
                  </a:cubicBezTo>
                  <a:cubicBezTo>
                    <a:pt x="0" y="84"/>
                    <a:pt x="0" y="84"/>
                    <a:pt x="0" y="84"/>
                  </a:cubicBezTo>
                  <a:cubicBezTo>
                    <a:pt x="31" y="84"/>
                    <a:pt x="31" y="84"/>
                    <a:pt x="31" y="84"/>
                  </a:cubicBezTo>
                  <a:cubicBezTo>
                    <a:pt x="31" y="27"/>
                    <a:pt x="31" y="27"/>
                    <a:pt x="31" y="27"/>
                  </a:cubicBezTo>
                  <a:cubicBezTo>
                    <a:pt x="31" y="26"/>
                    <a:pt x="35" y="22"/>
                    <a:pt x="39" y="19"/>
                  </a:cubicBezTo>
                  <a:cubicBezTo>
                    <a:pt x="44" y="17"/>
                    <a:pt x="49" y="18"/>
                    <a:pt x="51" y="21"/>
                  </a:cubicBezTo>
                  <a:cubicBezTo>
                    <a:pt x="53" y="24"/>
                    <a:pt x="53" y="27"/>
                    <a:pt x="53" y="29"/>
                  </a:cubicBezTo>
                  <a:cubicBezTo>
                    <a:pt x="53" y="84"/>
                    <a:pt x="53" y="84"/>
                    <a:pt x="53" y="84"/>
                  </a:cubicBezTo>
                  <a:cubicBezTo>
                    <a:pt x="84" y="84"/>
                    <a:pt x="84" y="84"/>
                    <a:pt x="84" y="84"/>
                  </a:cubicBezTo>
                  <a:cubicBezTo>
                    <a:pt x="84" y="24"/>
                    <a:pt x="84" y="24"/>
                    <a:pt x="84" y="24"/>
                  </a:cubicBezTo>
                  <a:cubicBezTo>
                    <a:pt x="84" y="20"/>
                    <a:pt x="82" y="10"/>
                    <a:pt x="71" y="5"/>
                  </a:cubicBezTo>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30" name="Freeform 14">
              <a:extLst>
                <a:ext uri="{FF2B5EF4-FFF2-40B4-BE49-F238E27FC236}">
                  <a16:creationId xmlns:a16="http://schemas.microsoft.com/office/drawing/2014/main" id="{DACE3227-7E45-6A49-984D-FD3BC89F74D7}"/>
                </a:ext>
              </a:extLst>
            </p:cNvPr>
            <p:cNvSpPr>
              <a:spLocks noEditPoints="1"/>
            </p:cNvSpPr>
            <p:nvPr/>
          </p:nvSpPr>
          <p:spPr bwMode="auto">
            <a:xfrm>
              <a:off x="4795838" y="2068513"/>
              <a:ext cx="458788" cy="412750"/>
            </a:xfrm>
            <a:custGeom>
              <a:avLst/>
              <a:gdLst>
                <a:gd name="T0" fmla="*/ 58 w 94"/>
                <a:gd name="T1" fmla="*/ 58 h 85"/>
                <a:gd name="T2" fmla="*/ 52 w 94"/>
                <a:gd name="T3" fmla="*/ 73 h 85"/>
                <a:gd name="T4" fmla="*/ 47 w 94"/>
                <a:gd name="T5" fmla="*/ 75 h 85"/>
                <a:gd name="T6" fmla="*/ 40 w 94"/>
                <a:gd name="T7" fmla="*/ 70 h 85"/>
                <a:gd name="T8" fmla="*/ 36 w 94"/>
                <a:gd name="T9" fmla="*/ 47 h 85"/>
                <a:gd name="T10" fmla="*/ 36 w 94"/>
                <a:gd name="T11" fmla="*/ 39 h 85"/>
                <a:gd name="T12" fmla="*/ 38 w 94"/>
                <a:gd name="T13" fmla="*/ 18 h 85"/>
                <a:gd name="T14" fmla="*/ 46 w 94"/>
                <a:gd name="T15" fmla="*/ 10 h 85"/>
                <a:gd name="T16" fmla="*/ 47 w 94"/>
                <a:gd name="T17" fmla="*/ 10 h 85"/>
                <a:gd name="T18" fmla="*/ 57 w 94"/>
                <a:gd name="T19" fmla="*/ 19 h 85"/>
                <a:gd name="T20" fmla="*/ 59 w 94"/>
                <a:gd name="T21" fmla="*/ 32 h 85"/>
                <a:gd name="T22" fmla="*/ 58 w 94"/>
                <a:gd name="T23" fmla="*/ 58 h 85"/>
                <a:gd name="T24" fmla="*/ 66 w 94"/>
                <a:gd name="T25" fmla="*/ 3 h 85"/>
                <a:gd name="T26" fmla="*/ 46 w 94"/>
                <a:gd name="T27" fmla="*/ 0 h 85"/>
                <a:gd name="T28" fmla="*/ 37 w 94"/>
                <a:gd name="T29" fmla="*/ 1 h 85"/>
                <a:gd name="T30" fmla="*/ 10 w 94"/>
                <a:gd name="T31" fmla="*/ 17 h 85"/>
                <a:gd name="T32" fmla="*/ 4 w 94"/>
                <a:gd name="T33" fmla="*/ 55 h 85"/>
                <a:gd name="T34" fmla="*/ 19 w 94"/>
                <a:gd name="T35" fmla="*/ 77 h 85"/>
                <a:gd name="T36" fmla="*/ 47 w 94"/>
                <a:gd name="T37" fmla="*/ 85 h 85"/>
                <a:gd name="T38" fmla="*/ 71 w 94"/>
                <a:gd name="T39" fmla="*/ 80 h 85"/>
                <a:gd name="T40" fmla="*/ 89 w 94"/>
                <a:gd name="T41" fmla="*/ 59 h 85"/>
                <a:gd name="T42" fmla="*/ 87 w 94"/>
                <a:gd name="T43" fmla="*/ 21 h 85"/>
                <a:gd name="T44" fmla="*/ 66 w 94"/>
                <a:gd name="T45"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85">
                  <a:moveTo>
                    <a:pt x="58" y="58"/>
                  </a:moveTo>
                  <a:cubicBezTo>
                    <a:pt x="58" y="60"/>
                    <a:pt x="57" y="69"/>
                    <a:pt x="52" y="73"/>
                  </a:cubicBezTo>
                  <a:cubicBezTo>
                    <a:pt x="50" y="75"/>
                    <a:pt x="48" y="75"/>
                    <a:pt x="47" y="75"/>
                  </a:cubicBezTo>
                  <a:cubicBezTo>
                    <a:pt x="44" y="75"/>
                    <a:pt x="42" y="73"/>
                    <a:pt x="40" y="70"/>
                  </a:cubicBezTo>
                  <a:cubicBezTo>
                    <a:pt x="37" y="66"/>
                    <a:pt x="36" y="62"/>
                    <a:pt x="36" y="47"/>
                  </a:cubicBezTo>
                  <a:cubicBezTo>
                    <a:pt x="36" y="44"/>
                    <a:pt x="36" y="41"/>
                    <a:pt x="36" y="39"/>
                  </a:cubicBezTo>
                  <a:cubicBezTo>
                    <a:pt x="36" y="29"/>
                    <a:pt x="36" y="23"/>
                    <a:pt x="38" y="18"/>
                  </a:cubicBezTo>
                  <a:cubicBezTo>
                    <a:pt x="41" y="13"/>
                    <a:pt x="43" y="11"/>
                    <a:pt x="46" y="10"/>
                  </a:cubicBezTo>
                  <a:cubicBezTo>
                    <a:pt x="46" y="10"/>
                    <a:pt x="47" y="10"/>
                    <a:pt x="47" y="10"/>
                  </a:cubicBezTo>
                  <a:cubicBezTo>
                    <a:pt x="52" y="10"/>
                    <a:pt x="55" y="15"/>
                    <a:pt x="57" y="19"/>
                  </a:cubicBezTo>
                  <a:cubicBezTo>
                    <a:pt x="58" y="21"/>
                    <a:pt x="59" y="25"/>
                    <a:pt x="59" y="32"/>
                  </a:cubicBezTo>
                  <a:cubicBezTo>
                    <a:pt x="59" y="42"/>
                    <a:pt x="59" y="55"/>
                    <a:pt x="58" y="58"/>
                  </a:cubicBezTo>
                  <a:moveTo>
                    <a:pt x="66" y="3"/>
                  </a:moveTo>
                  <a:cubicBezTo>
                    <a:pt x="57" y="0"/>
                    <a:pt x="46" y="0"/>
                    <a:pt x="46" y="0"/>
                  </a:cubicBezTo>
                  <a:cubicBezTo>
                    <a:pt x="46" y="0"/>
                    <a:pt x="42" y="0"/>
                    <a:pt x="37" y="1"/>
                  </a:cubicBezTo>
                  <a:cubicBezTo>
                    <a:pt x="32" y="2"/>
                    <a:pt x="20" y="4"/>
                    <a:pt x="10" y="17"/>
                  </a:cubicBezTo>
                  <a:cubicBezTo>
                    <a:pt x="0" y="30"/>
                    <a:pt x="2" y="46"/>
                    <a:pt x="4" y="55"/>
                  </a:cubicBezTo>
                  <a:cubicBezTo>
                    <a:pt x="7" y="64"/>
                    <a:pt x="12" y="71"/>
                    <a:pt x="19" y="77"/>
                  </a:cubicBezTo>
                  <a:cubicBezTo>
                    <a:pt x="27" y="83"/>
                    <a:pt x="38" y="85"/>
                    <a:pt x="47" y="85"/>
                  </a:cubicBezTo>
                  <a:cubicBezTo>
                    <a:pt x="56" y="85"/>
                    <a:pt x="65" y="83"/>
                    <a:pt x="71" y="80"/>
                  </a:cubicBezTo>
                  <a:cubicBezTo>
                    <a:pt x="77" y="77"/>
                    <a:pt x="85" y="71"/>
                    <a:pt x="89" y="59"/>
                  </a:cubicBezTo>
                  <a:cubicBezTo>
                    <a:pt x="94" y="46"/>
                    <a:pt x="93" y="31"/>
                    <a:pt x="87" y="21"/>
                  </a:cubicBezTo>
                  <a:cubicBezTo>
                    <a:pt x="81" y="10"/>
                    <a:pt x="74" y="6"/>
                    <a:pt x="66" y="3"/>
                  </a:cubicBezTo>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49" name="Freeform 15">
              <a:extLst>
                <a:ext uri="{FF2B5EF4-FFF2-40B4-BE49-F238E27FC236}">
                  <a16:creationId xmlns:a16="http://schemas.microsoft.com/office/drawing/2014/main" id="{0315060C-739B-8342-BE82-953721268A73}"/>
                </a:ext>
              </a:extLst>
            </p:cNvPr>
            <p:cNvSpPr>
              <a:spLocks noEditPoints="1"/>
            </p:cNvSpPr>
            <p:nvPr/>
          </p:nvSpPr>
          <p:spPr bwMode="auto">
            <a:xfrm>
              <a:off x="5738813" y="2063750"/>
              <a:ext cx="444500" cy="422275"/>
            </a:xfrm>
            <a:custGeom>
              <a:avLst/>
              <a:gdLst>
                <a:gd name="T0" fmla="*/ 58 w 91"/>
                <a:gd name="T1" fmla="*/ 37 h 87"/>
                <a:gd name="T2" fmla="*/ 35 w 91"/>
                <a:gd name="T3" fmla="*/ 37 h 87"/>
                <a:gd name="T4" fmla="*/ 35 w 91"/>
                <a:gd name="T5" fmla="*/ 22 h 87"/>
                <a:gd name="T6" fmla="*/ 41 w 91"/>
                <a:gd name="T7" fmla="*/ 12 h 87"/>
                <a:gd name="T8" fmla="*/ 52 w 91"/>
                <a:gd name="T9" fmla="*/ 13 h 87"/>
                <a:gd name="T10" fmla="*/ 56 w 91"/>
                <a:gd name="T11" fmla="*/ 20 h 87"/>
                <a:gd name="T12" fmla="*/ 57 w 91"/>
                <a:gd name="T13" fmla="*/ 20 h 87"/>
                <a:gd name="T14" fmla="*/ 58 w 91"/>
                <a:gd name="T15" fmla="*/ 30 h 87"/>
                <a:gd name="T16" fmla="*/ 58 w 91"/>
                <a:gd name="T17" fmla="*/ 37 h 87"/>
                <a:gd name="T18" fmla="*/ 48 w 91"/>
                <a:gd name="T19" fmla="*/ 1 h 87"/>
                <a:gd name="T20" fmla="*/ 6 w 91"/>
                <a:gd name="T21" fmla="*/ 23 h 87"/>
                <a:gd name="T22" fmla="*/ 3 w 91"/>
                <a:gd name="T23" fmla="*/ 57 h 87"/>
                <a:gd name="T24" fmla="*/ 16 w 91"/>
                <a:gd name="T25" fmla="*/ 76 h 87"/>
                <a:gd name="T26" fmla="*/ 55 w 91"/>
                <a:gd name="T27" fmla="*/ 85 h 87"/>
                <a:gd name="T28" fmla="*/ 82 w 91"/>
                <a:gd name="T29" fmla="*/ 73 h 87"/>
                <a:gd name="T30" fmla="*/ 88 w 91"/>
                <a:gd name="T31" fmla="*/ 60 h 87"/>
                <a:gd name="T32" fmla="*/ 74 w 91"/>
                <a:gd name="T33" fmla="*/ 60 h 87"/>
                <a:gd name="T34" fmla="*/ 57 w 91"/>
                <a:gd name="T35" fmla="*/ 75 h 87"/>
                <a:gd name="T36" fmla="*/ 36 w 91"/>
                <a:gd name="T37" fmla="*/ 69 h 87"/>
                <a:gd name="T38" fmla="*/ 35 w 91"/>
                <a:gd name="T39" fmla="*/ 64 h 87"/>
                <a:gd name="T40" fmla="*/ 35 w 91"/>
                <a:gd name="T41" fmla="*/ 48 h 87"/>
                <a:gd name="T42" fmla="*/ 90 w 91"/>
                <a:gd name="T43" fmla="*/ 48 h 87"/>
                <a:gd name="T44" fmla="*/ 85 w 91"/>
                <a:gd name="T45" fmla="*/ 22 h 87"/>
                <a:gd name="T46" fmla="*/ 48 w 91"/>
                <a:gd name="T4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87">
                  <a:moveTo>
                    <a:pt x="58" y="37"/>
                  </a:moveTo>
                  <a:cubicBezTo>
                    <a:pt x="35" y="37"/>
                    <a:pt x="35" y="37"/>
                    <a:pt x="35" y="37"/>
                  </a:cubicBezTo>
                  <a:cubicBezTo>
                    <a:pt x="35" y="35"/>
                    <a:pt x="34" y="27"/>
                    <a:pt x="35" y="22"/>
                  </a:cubicBezTo>
                  <a:cubicBezTo>
                    <a:pt x="36" y="18"/>
                    <a:pt x="39" y="14"/>
                    <a:pt x="41" y="12"/>
                  </a:cubicBezTo>
                  <a:cubicBezTo>
                    <a:pt x="44" y="10"/>
                    <a:pt x="49" y="10"/>
                    <a:pt x="52" y="13"/>
                  </a:cubicBezTo>
                  <a:cubicBezTo>
                    <a:pt x="55" y="16"/>
                    <a:pt x="56" y="18"/>
                    <a:pt x="56" y="20"/>
                  </a:cubicBezTo>
                  <a:cubicBezTo>
                    <a:pt x="57" y="20"/>
                    <a:pt x="57" y="20"/>
                    <a:pt x="57" y="20"/>
                  </a:cubicBezTo>
                  <a:cubicBezTo>
                    <a:pt x="57" y="22"/>
                    <a:pt x="58" y="26"/>
                    <a:pt x="58" y="30"/>
                  </a:cubicBezTo>
                  <a:cubicBezTo>
                    <a:pt x="58" y="34"/>
                    <a:pt x="58" y="36"/>
                    <a:pt x="58" y="37"/>
                  </a:cubicBezTo>
                  <a:moveTo>
                    <a:pt x="48" y="1"/>
                  </a:moveTo>
                  <a:cubicBezTo>
                    <a:pt x="28" y="0"/>
                    <a:pt x="12" y="10"/>
                    <a:pt x="6" y="23"/>
                  </a:cubicBezTo>
                  <a:cubicBezTo>
                    <a:pt x="0" y="35"/>
                    <a:pt x="1" y="50"/>
                    <a:pt x="3" y="57"/>
                  </a:cubicBezTo>
                  <a:cubicBezTo>
                    <a:pt x="6" y="64"/>
                    <a:pt x="9" y="70"/>
                    <a:pt x="16" y="76"/>
                  </a:cubicBezTo>
                  <a:cubicBezTo>
                    <a:pt x="29" y="87"/>
                    <a:pt x="44" y="86"/>
                    <a:pt x="55" y="85"/>
                  </a:cubicBezTo>
                  <a:cubicBezTo>
                    <a:pt x="66" y="84"/>
                    <a:pt x="76" y="79"/>
                    <a:pt x="82" y="73"/>
                  </a:cubicBezTo>
                  <a:cubicBezTo>
                    <a:pt x="87" y="68"/>
                    <a:pt x="88" y="60"/>
                    <a:pt x="88" y="60"/>
                  </a:cubicBezTo>
                  <a:cubicBezTo>
                    <a:pt x="74" y="60"/>
                    <a:pt x="74" y="60"/>
                    <a:pt x="74" y="60"/>
                  </a:cubicBezTo>
                  <a:cubicBezTo>
                    <a:pt x="74" y="60"/>
                    <a:pt x="74" y="72"/>
                    <a:pt x="57" y="75"/>
                  </a:cubicBezTo>
                  <a:cubicBezTo>
                    <a:pt x="42" y="77"/>
                    <a:pt x="38" y="71"/>
                    <a:pt x="36" y="69"/>
                  </a:cubicBezTo>
                  <a:cubicBezTo>
                    <a:pt x="35" y="67"/>
                    <a:pt x="35" y="64"/>
                    <a:pt x="35" y="64"/>
                  </a:cubicBezTo>
                  <a:cubicBezTo>
                    <a:pt x="35" y="48"/>
                    <a:pt x="35" y="48"/>
                    <a:pt x="35" y="48"/>
                  </a:cubicBezTo>
                  <a:cubicBezTo>
                    <a:pt x="90" y="48"/>
                    <a:pt x="90" y="48"/>
                    <a:pt x="90" y="48"/>
                  </a:cubicBezTo>
                  <a:cubicBezTo>
                    <a:pt x="90" y="48"/>
                    <a:pt x="91" y="34"/>
                    <a:pt x="85" y="22"/>
                  </a:cubicBezTo>
                  <a:cubicBezTo>
                    <a:pt x="78" y="9"/>
                    <a:pt x="67" y="2"/>
                    <a:pt x="48" y="1"/>
                  </a:cubicBezTo>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0" name="Freeform 16">
              <a:extLst>
                <a:ext uri="{FF2B5EF4-FFF2-40B4-BE49-F238E27FC236}">
                  <a16:creationId xmlns:a16="http://schemas.microsoft.com/office/drawing/2014/main" id="{FC6E2826-2942-4A42-B18E-3DB4CAB635BD}"/>
                </a:ext>
              </a:extLst>
            </p:cNvPr>
            <p:cNvSpPr>
              <a:spLocks noEditPoints="1"/>
            </p:cNvSpPr>
            <p:nvPr/>
          </p:nvSpPr>
          <p:spPr bwMode="auto">
            <a:xfrm>
              <a:off x="7127875" y="2063750"/>
              <a:ext cx="444500" cy="422275"/>
            </a:xfrm>
            <a:custGeom>
              <a:avLst/>
              <a:gdLst>
                <a:gd name="T0" fmla="*/ 35 w 91"/>
                <a:gd name="T1" fmla="*/ 22 h 87"/>
                <a:gd name="T2" fmla="*/ 41 w 91"/>
                <a:gd name="T3" fmla="*/ 12 h 87"/>
                <a:gd name="T4" fmla="*/ 52 w 91"/>
                <a:gd name="T5" fmla="*/ 13 h 87"/>
                <a:gd name="T6" fmla="*/ 56 w 91"/>
                <a:gd name="T7" fmla="*/ 20 h 87"/>
                <a:gd name="T8" fmla="*/ 56 w 91"/>
                <a:gd name="T9" fmla="*/ 20 h 87"/>
                <a:gd name="T10" fmla="*/ 57 w 91"/>
                <a:gd name="T11" fmla="*/ 30 h 87"/>
                <a:gd name="T12" fmla="*/ 57 w 91"/>
                <a:gd name="T13" fmla="*/ 37 h 87"/>
                <a:gd name="T14" fmla="*/ 34 w 91"/>
                <a:gd name="T15" fmla="*/ 37 h 87"/>
                <a:gd name="T16" fmla="*/ 35 w 91"/>
                <a:gd name="T17" fmla="*/ 22 h 87"/>
                <a:gd name="T18" fmla="*/ 90 w 91"/>
                <a:gd name="T19" fmla="*/ 48 h 87"/>
                <a:gd name="T20" fmla="*/ 85 w 91"/>
                <a:gd name="T21" fmla="*/ 22 h 87"/>
                <a:gd name="T22" fmla="*/ 47 w 91"/>
                <a:gd name="T23" fmla="*/ 1 h 87"/>
                <a:gd name="T24" fmla="*/ 6 w 91"/>
                <a:gd name="T25" fmla="*/ 23 h 87"/>
                <a:gd name="T26" fmla="*/ 3 w 91"/>
                <a:gd name="T27" fmla="*/ 57 h 87"/>
                <a:gd name="T28" fmla="*/ 16 w 91"/>
                <a:gd name="T29" fmla="*/ 76 h 87"/>
                <a:gd name="T30" fmla="*/ 55 w 91"/>
                <a:gd name="T31" fmla="*/ 85 h 87"/>
                <a:gd name="T32" fmla="*/ 81 w 91"/>
                <a:gd name="T33" fmla="*/ 73 h 87"/>
                <a:gd name="T34" fmla="*/ 87 w 91"/>
                <a:gd name="T35" fmla="*/ 60 h 87"/>
                <a:gd name="T36" fmla="*/ 74 w 91"/>
                <a:gd name="T37" fmla="*/ 60 h 87"/>
                <a:gd name="T38" fmla="*/ 57 w 91"/>
                <a:gd name="T39" fmla="*/ 75 h 87"/>
                <a:gd name="T40" fmla="*/ 36 w 91"/>
                <a:gd name="T41" fmla="*/ 69 h 87"/>
                <a:gd name="T42" fmla="*/ 34 w 91"/>
                <a:gd name="T43" fmla="*/ 64 h 87"/>
                <a:gd name="T44" fmla="*/ 34 w 91"/>
                <a:gd name="T45" fmla="*/ 48 h 87"/>
                <a:gd name="T46" fmla="*/ 90 w 91"/>
                <a:gd name="T47"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87">
                  <a:moveTo>
                    <a:pt x="35" y="22"/>
                  </a:moveTo>
                  <a:cubicBezTo>
                    <a:pt x="36" y="18"/>
                    <a:pt x="38" y="14"/>
                    <a:pt x="41" y="12"/>
                  </a:cubicBezTo>
                  <a:cubicBezTo>
                    <a:pt x="44" y="10"/>
                    <a:pt x="49" y="10"/>
                    <a:pt x="52" y="13"/>
                  </a:cubicBezTo>
                  <a:cubicBezTo>
                    <a:pt x="55" y="16"/>
                    <a:pt x="56" y="18"/>
                    <a:pt x="56" y="20"/>
                  </a:cubicBezTo>
                  <a:cubicBezTo>
                    <a:pt x="56" y="20"/>
                    <a:pt x="56" y="20"/>
                    <a:pt x="56" y="20"/>
                  </a:cubicBezTo>
                  <a:cubicBezTo>
                    <a:pt x="57" y="22"/>
                    <a:pt x="57" y="26"/>
                    <a:pt x="57" y="30"/>
                  </a:cubicBezTo>
                  <a:cubicBezTo>
                    <a:pt x="57" y="34"/>
                    <a:pt x="57" y="36"/>
                    <a:pt x="57" y="37"/>
                  </a:cubicBezTo>
                  <a:cubicBezTo>
                    <a:pt x="34" y="37"/>
                    <a:pt x="34" y="37"/>
                    <a:pt x="34" y="37"/>
                  </a:cubicBezTo>
                  <a:cubicBezTo>
                    <a:pt x="34" y="35"/>
                    <a:pt x="34" y="27"/>
                    <a:pt x="35" y="22"/>
                  </a:cubicBezTo>
                  <a:moveTo>
                    <a:pt x="90" y="48"/>
                  </a:moveTo>
                  <a:cubicBezTo>
                    <a:pt x="90" y="48"/>
                    <a:pt x="91" y="34"/>
                    <a:pt x="85" y="22"/>
                  </a:cubicBezTo>
                  <a:cubicBezTo>
                    <a:pt x="78" y="9"/>
                    <a:pt x="67" y="2"/>
                    <a:pt x="47" y="1"/>
                  </a:cubicBezTo>
                  <a:cubicBezTo>
                    <a:pt x="28" y="0"/>
                    <a:pt x="12" y="10"/>
                    <a:pt x="6" y="23"/>
                  </a:cubicBezTo>
                  <a:cubicBezTo>
                    <a:pt x="0" y="35"/>
                    <a:pt x="0" y="50"/>
                    <a:pt x="3" y="57"/>
                  </a:cubicBezTo>
                  <a:cubicBezTo>
                    <a:pt x="5" y="64"/>
                    <a:pt x="9" y="70"/>
                    <a:pt x="16" y="76"/>
                  </a:cubicBezTo>
                  <a:cubicBezTo>
                    <a:pt x="28" y="87"/>
                    <a:pt x="44" y="86"/>
                    <a:pt x="55" y="85"/>
                  </a:cubicBezTo>
                  <a:cubicBezTo>
                    <a:pt x="66" y="84"/>
                    <a:pt x="76" y="79"/>
                    <a:pt x="81" y="73"/>
                  </a:cubicBezTo>
                  <a:cubicBezTo>
                    <a:pt x="87" y="68"/>
                    <a:pt x="87" y="60"/>
                    <a:pt x="87" y="60"/>
                  </a:cubicBezTo>
                  <a:cubicBezTo>
                    <a:pt x="74" y="60"/>
                    <a:pt x="74" y="60"/>
                    <a:pt x="74" y="60"/>
                  </a:cubicBezTo>
                  <a:cubicBezTo>
                    <a:pt x="74" y="60"/>
                    <a:pt x="74" y="72"/>
                    <a:pt x="57" y="75"/>
                  </a:cubicBezTo>
                  <a:cubicBezTo>
                    <a:pt x="42" y="77"/>
                    <a:pt x="37" y="71"/>
                    <a:pt x="36" y="69"/>
                  </a:cubicBezTo>
                  <a:cubicBezTo>
                    <a:pt x="35" y="67"/>
                    <a:pt x="34" y="64"/>
                    <a:pt x="34" y="64"/>
                  </a:cubicBezTo>
                  <a:cubicBezTo>
                    <a:pt x="34" y="48"/>
                    <a:pt x="34" y="48"/>
                    <a:pt x="34" y="48"/>
                  </a:cubicBezTo>
                  <a:lnTo>
                    <a:pt x="90" y="48"/>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1" name="Freeform 17">
              <a:extLst>
                <a:ext uri="{FF2B5EF4-FFF2-40B4-BE49-F238E27FC236}">
                  <a16:creationId xmlns:a16="http://schemas.microsoft.com/office/drawing/2014/main" id="{388FCAA5-6832-7C44-89AA-25FB80D843C9}"/>
                </a:ext>
              </a:extLst>
            </p:cNvPr>
            <p:cNvSpPr>
              <a:spLocks/>
            </p:cNvSpPr>
            <p:nvPr/>
          </p:nvSpPr>
          <p:spPr bwMode="auto">
            <a:xfrm>
              <a:off x="6130925" y="2082800"/>
              <a:ext cx="1011238" cy="539750"/>
            </a:xfrm>
            <a:custGeom>
              <a:avLst/>
              <a:gdLst>
                <a:gd name="T0" fmla="*/ 193 w 207"/>
                <a:gd name="T1" fmla="*/ 0 h 111"/>
                <a:gd name="T2" fmla="*/ 181 w 207"/>
                <a:gd name="T3" fmla="*/ 44 h 111"/>
                <a:gd name="T4" fmla="*/ 167 w 207"/>
                <a:gd name="T5" fmla="*/ 0 h 111"/>
                <a:gd name="T6" fmla="*/ 140 w 207"/>
                <a:gd name="T7" fmla="*/ 0 h 111"/>
                <a:gd name="T8" fmla="*/ 128 w 207"/>
                <a:gd name="T9" fmla="*/ 44 h 111"/>
                <a:gd name="T10" fmla="*/ 114 w 207"/>
                <a:gd name="T11" fmla="*/ 0 h 111"/>
                <a:gd name="T12" fmla="*/ 71 w 207"/>
                <a:gd name="T13" fmla="*/ 0 h 111"/>
                <a:gd name="T14" fmla="*/ 56 w 207"/>
                <a:gd name="T15" fmla="*/ 37 h 111"/>
                <a:gd name="T16" fmla="*/ 41 w 207"/>
                <a:gd name="T17" fmla="*/ 0 h 111"/>
                <a:gd name="T18" fmla="*/ 7 w 207"/>
                <a:gd name="T19" fmla="*/ 0 h 111"/>
                <a:gd name="T20" fmla="*/ 39 w 207"/>
                <a:gd name="T21" fmla="*/ 81 h 111"/>
                <a:gd name="T22" fmla="*/ 38 w 207"/>
                <a:gd name="T23" fmla="*/ 84 h 111"/>
                <a:gd name="T24" fmla="*/ 32 w 207"/>
                <a:gd name="T25" fmla="*/ 96 h 111"/>
                <a:gd name="T26" fmla="*/ 24 w 207"/>
                <a:gd name="T27" fmla="*/ 99 h 111"/>
                <a:gd name="T28" fmla="*/ 26 w 207"/>
                <a:gd name="T29" fmla="*/ 95 h 111"/>
                <a:gd name="T30" fmla="*/ 25 w 207"/>
                <a:gd name="T31" fmla="*/ 85 h 111"/>
                <a:gd name="T32" fmla="*/ 11 w 207"/>
                <a:gd name="T33" fmla="*/ 80 h 111"/>
                <a:gd name="T34" fmla="*/ 1 w 207"/>
                <a:gd name="T35" fmla="*/ 95 h 111"/>
                <a:gd name="T36" fmla="*/ 17 w 207"/>
                <a:gd name="T37" fmla="*/ 109 h 111"/>
                <a:gd name="T38" fmla="*/ 39 w 207"/>
                <a:gd name="T39" fmla="*/ 102 h 111"/>
                <a:gd name="T40" fmla="*/ 50 w 207"/>
                <a:gd name="T41" fmla="*/ 83 h 111"/>
                <a:gd name="T42" fmla="*/ 83 w 207"/>
                <a:gd name="T43" fmla="*/ 3 h 111"/>
                <a:gd name="T44" fmla="*/ 106 w 207"/>
                <a:gd name="T45" fmla="*/ 79 h 111"/>
                <a:gd name="T46" fmla="*/ 132 w 207"/>
                <a:gd name="T47" fmla="*/ 79 h 111"/>
                <a:gd name="T48" fmla="*/ 145 w 207"/>
                <a:gd name="T49" fmla="*/ 33 h 111"/>
                <a:gd name="T50" fmla="*/ 159 w 207"/>
                <a:gd name="T51" fmla="*/ 79 h 111"/>
                <a:gd name="T52" fmla="*/ 185 w 207"/>
                <a:gd name="T53" fmla="*/ 79 h 111"/>
                <a:gd name="T54" fmla="*/ 207 w 207"/>
                <a:gd name="T55" fmla="*/ 0 h 111"/>
                <a:gd name="T56" fmla="*/ 193 w 207"/>
                <a:gd name="T5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7" h="111">
                  <a:moveTo>
                    <a:pt x="193" y="0"/>
                  </a:moveTo>
                  <a:cubicBezTo>
                    <a:pt x="181" y="44"/>
                    <a:pt x="181" y="44"/>
                    <a:pt x="181" y="44"/>
                  </a:cubicBezTo>
                  <a:cubicBezTo>
                    <a:pt x="167" y="0"/>
                    <a:pt x="167" y="0"/>
                    <a:pt x="167" y="0"/>
                  </a:cubicBezTo>
                  <a:cubicBezTo>
                    <a:pt x="140" y="0"/>
                    <a:pt x="140" y="0"/>
                    <a:pt x="140" y="0"/>
                  </a:cubicBezTo>
                  <a:cubicBezTo>
                    <a:pt x="128" y="44"/>
                    <a:pt x="128" y="44"/>
                    <a:pt x="128" y="44"/>
                  </a:cubicBezTo>
                  <a:cubicBezTo>
                    <a:pt x="114" y="0"/>
                    <a:pt x="114" y="0"/>
                    <a:pt x="114" y="0"/>
                  </a:cubicBezTo>
                  <a:cubicBezTo>
                    <a:pt x="71" y="0"/>
                    <a:pt x="71" y="0"/>
                    <a:pt x="71" y="0"/>
                  </a:cubicBezTo>
                  <a:cubicBezTo>
                    <a:pt x="56" y="37"/>
                    <a:pt x="56" y="37"/>
                    <a:pt x="56" y="37"/>
                  </a:cubicBezTo>
                  <a:cubicBezTo>
                    <a:pt x="41" y="0"/>
                    <a:pt x="41" y="0"/>
                    <a:pt x="41" y="0"/>
                  </a:cubicBezTo>
                  <a:cubicBezTo>
                    <a:pt x="7" y="0"/>
                    <a:pt x="7" y="0"/>
                    <a:pt x="7" y="0"/>
                  </a:cubicBezTo>
                  <a:cubicBezTo>
                    <a:pt x="39" y="81"/>
                    <a:pt x="39" y="81"/>
                    <a:pt x="39" y="81"/>
                  </a:cubicBezTo>
                  <a:cubicBezTo>
                    <a:pt x="39" y="81"/>
                    <a:pt x="39" y="82"/>
                    <a:pt x="38" y="84"/>
                  </a:cubicBezTo>
                  <a:cubicBezTo>
                    <a:pt x="38" y="86"/>
                    <a:pt x="35" y="92"/>
                    <a:pt x="32" y="96"/>
                  </a:cubicBezTo>
                  <a:cubicBezTo>
                    <a:pt x="28" y="100"/>
                    <a:pt x="24" y="99"/>
                    <a:pt x="24" y="99"/>
                  </a:cubicBezTo>
                  <a:cubicBezTo>
                    <a:pt x="24" y="99"/>
                    <a:pt x="25" y="97"/>
                    <a:pt x="26" y="95"/>
                  </a:cubicBezTo>
                  <a:cubicBezTo>
                    <a:pt x="27" y="93"/>
                    <a:pt x="27" y="89"/>
                    <a:pt x="25" y="85"/>
                  </a:cubicBezTo>
                  <a:cubicBezTo>
                    <a:pt x="23" y="82"/>
                    <a:pt x="19" y="79"/>
                    <a:pt x="11" y="80"/>
                  </a:cubicBezTo>
                  <a:cubicBezTo>
                    <a:pt x="4" y="82"/>
                    <a:pt x="0" y="88"/>
                    <a:pt x="1" y="95"/>
                  </a:cubicBezTo>
                  <a:cubicBezTo>
                    <a:pt x="2" y="101"/>
                    <a:pt x="6" y="107"/>
                    <a:pt x="17" y="109"/>
                  </a:cubicBezTo>
                  <a:cubicBezTo>
                    <a:pt x="27" y="111"/>
                    <a:pt x="33" y="107"/>
                    <a:pt x="39" y="102"/>
                  </a:cubicBezTo>
                  <a:cubicBezTo>
                    <a:pt x="45" y="96"/>
                    <a:pt x="50" y="83"/>
                    <a:pt x="50" y="83"/>
                  </a:cubicBezTo>
                  <a:cubicBezTo>
                    <a:pt x="83" y="3"/>
                    <a:pt x="83" y="3"/>
                    <a:pt x="83" y="3"/>
                  </a:cubicBezTo>
                  <a:cubicBezTo>
                    <a:pt x="106" y="79"/>
                    <a:pt x="106" y="79"/>
                    <a:pt x="106" y="79"/>
                  </a:cubicBezTo>
                  <a:cubicBezTo>
                    <a:pt x="132" y="79"/>
                    <a:pt x="132" y="79"/>
                    <a:pt x="132" y="79"/>
                  </a:cubicBezTo>
                  <a:cubicBezTo>
                    <a:pt x="145" y="33"/>
                    <a:pt x="145" y="33"/>
                    <a:pt x="145" y="33"/>
                  </a:cubicBezTo>
                  <a:cubicBezTo>
                    <a:pt x="159" y="79"/>
                    <a:pt x="159" y="79"/>
                    <a:pt x="159" y="79"/>
                  </a:cubicBezTo>
                  <a:cubicBezTo>
                    <a:pt x="185" y="79"/>
                    <a:pt x="185" y="79"/>
                    <a:pt x="185" y="79"/>
                  </a:cubicBezTo>
                  <a:cubicBezTo>
                    <a:pt x="207" y="0"/>
                    <a:pt x="207" y="0"/>
                    <a:pt x="207" y="0"/>
                  </a:cubicBezTo>
                  <a:lnTo>
                    <a:pt x="193" y="0"/>
                  </a:lnTo>
                  <a:close/>
                </a:path>
              </a:pathLst>
            </a:custGeom>
            <a:solidFill>
              <a:srgbClr val="DC2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2" name="Rectangle 18">
              <a:extLst>
                <a:ext uri="{FF2B5EF4-FFF2-40B4-BE49-F238E27FC236}">
                  <a16:creationId xmlns:a16="http://schemas.microsoft.com/office/drawing/2014/main" id="{8B5CB3C0-9A54-BF47-80D4-0A39927D06DF}"/>
                </a:ext>
              </a:extLst>
            </p:cNvPr>
            <p:cNvSpPr>
              <a:spLocks noChangeArrowheads="1"/>
            </p:cNvSpPr>
            <p:nvPr/>
          </p:nvSpPr>
          <p:spPr bwMode="auto">
            <a:xfrm>
              <a:off x="7612063" y="1941513"/>
              <a:ext cx="146050" cy="525463"/>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sp>
          <p:nvSpPr>
            <p:cNvPr id="53" name="Rectangle 19">
              <a:extLst>
                <a:ext uri="{FF2B5EF4-FFF2-40B4-BE49-F238E27FC236}">
                  <a16:creationId xmlns:a16="http://schemas.microsoft.com/office/drawing/2014/main" id="{813FEE22-9956-0C41-9602-21263FED7583}"/>
                </a:ext>
              </a:extLst>
            </p:cNvPr>
            <p:cNvSpPr>
              <a:spLocks noChangeArrowheads="1"/>
            </p:cNvSpPr>
            <p:nvPr/>
          </p:nvSpPr>
          <p:spPr bwMode="auto">
            <a:xfrm>
              <a:off x="7802563" y="1941513"/>
              <a:ext cx="146050" cy="525463"/>
            </a:xfrm>
            <a:prstGeom prst="rect">
              <a:avLst/>
            </a:prstGeom>
            <a:solidFill>
              <a:srgbClr val="DC20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154227988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0"/>
                                        <p:tgtEl>
                                          <p:spTgt spid="24"/>
                                        </p:tgtEl>
                                      </p:cBhvr>
                                    </p:animEffect>
                                  </p:childTnLst>
                                </p:cTn>
                              </p:par>
                            </p:childTnLst>
                          </p:cTn>
                        </p:par>
                        <p:par>
                          <p:cTn id="8" fill="hold">
                            <p:stCondLst>
                              <p:cond delay="50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A3650-41A6-E041-9482-F9D086835A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683" y="-27384"/>
            <a:ext cx="12240683" cy="6885384"/>
          </a:xfrm>
          <a:prstGeom prst="rect">
            <a:avLst/>
          </a:prstGeom>
        </p:spPr>
      </p:pic>
      <p:sp>
        <p:nvSpPr>
          <p:cNvPr id="4" name="Title 3">
            <a:extLst>
              <a:ext uri="{FF2B5EF4-FFF2-40B4-BE49-F238E27FC236}">
                <a16:creationId xmlns:a16="http://schemas.microsoft.com/office/drawing/2014/main" id="{092B84F0-D62C-AE40-837D-399BEABA7F03}"/>
              </a:ext>
            </a:extLst>
          </p:cNvPr>
          <p:cNvSpPr>
            <a:spLocks noGrp="1"/>
          </p:cNvSpPr>
          <p:nvPr>
            <p:ph type="title"/>
          </p:nvPr>
        </p:nvSpPr>
        <p:spPr>
          <a:xfrm>
            <a:off x="495299" y="188640"/>
            <a:ext cx="11201401" cy="419100"/>
          </a:xfrm>
        </p:spPr>
        <p:txBody>
          <a:bodyPr/>
          <a:lstStyle/>
          <a:p>
            <a:r>
              <a:rPr lang="en-US">
                <a:solidFill>
                  <a:schemeClr val="accent1"/>
                </a:solidFill>
              </a:rPr>
              <a:t>SUPPORTING </a:t>
            </a:r>
            <a:br>
              <a:rPr lang="en-US"/>
            </a:br>
            <a:r>
              <a:rPr lang="en-US"/>
              <a:t>INFORMATION</a:t>
            </a:r>
          </a:p>
        </p:txBody>
      </p:sp>
      <p:sp>
        <p:nvSpPr>
          <p:cNvPr id="3" name="Slide Number Placeholder 2">
            <a:extLst>
              <a:ext uri="{FF2B5EF4-FFF2-40B4-BE49-F238E27FC236}">
                <a16:creationId xmlns:a16="http://schemas.microsoft.com/office/drawing/2014/main" id="{6486EB98-CC24-CB41-B770-D68E2C3D4B63}"/>
              </a:ext>
            </a:extLst>
          </p:cNvPr>
          <p:cNvSpPr>
            <a:spLocks noGrp="1"/>
          </p:cNvSpPr>
          <p:nvPr>
            <p:ph type="sldNum" sz="quarter" idx="12"/>
          </p:nvPr>
        </p:nvSpPr>
        <p:spPr/>
        <p:txBody>
          <a:bodyPr/>
          <a:lstStyle/>
          <a:p>
            <a:fld id="{7B94EC18-1D2B-4535-B738-0E53AFE26620}" type="slidenum">
              <a:rPr lang="en-US" smtClean="0"/>
              <a:t>60</a:t>
            </a:fld>
            <a:endParaRPr lang="en-US"/>
          </a:p>
        </p:txBody>
      </p:sp>
    </p:spTree>
    <p:extLst>
      <p:ext uri="{BB962C8B-B14F-4D97-AF65-F5344CB8AC3E}">
        <p14:creationId xmlns:p14="http://schemas.microsoft.com/office/powerpoint/2010/main" val="89828599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pic>
        <p:nvPicPr>
          <p:cNvPr id="10" name="Picture 9">
            <a:hlinkClick r:id="rId2" action="ppaction://hlinksldjump"/>
            <a:extLst>
              <a:ext uri="{FF2B5EF4-FFF2-40B4-BE49-F238E27FC236}">
                <a16:creationId xmlns:a16="http://schemas.microsoft.com/office/drawing/2014/main" id="{AFBF73D1-6EDD-C849-AF20-DD52B4814D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2582" y="35271"/>
            <a:ext cx="409542" cy="409542"/>
          </a:xfrm>
          <a:prstGeom prst="rect">
            <a:avLst/>
          </a:prstGeom>
        </p:spPr>
      </p:pic>
      <p:sp>
        <p:nvSpPr>
          <p:cNvPr id="2" name="TextBox 1">
            <a:extLst>
              <a:ext uri="{FF2B5EF4-FFF2-40B4-BE49-F238E27FC236}">
                <a16:creationId xmlns:a16="http://schemas.microsoft.com/office/drawing/2014/main" id="{ABEC9B33-C303-BD44-A89A-7E543333891D}"/>
              </a:ext>
            </a:extLst>
          </p:cNvPr>
          <p:cNvSpPr txBox="1"/>
          <p:nvPr/>
        </p:nvSpPr>
        <p:spPr>
          <a:xfrm>
            <a:off x="-567159" y="4456253"/>
            <a:ext cx="0" cy="0"/>
          </a:xfrm>
          <a:prstGeom prst="rect">
            <a:avLst/>
          </a:prstGeom>
          <a:noFill/>
        </p:spPr>
        <p:txBody>
          <a:bodyPr wrap="none" lIns="0" tIns="0" rIns="0" bIns="0" rtlCol="0">
            <a:noAutofit/>
          </a:bodyPr>
          <a:lstStyle/>
          <a:p>
            <a:pPr algn="l"/>
            <a:endParaRPr lang="en-US"/>
          </a:p>
        </p:txBody>
      </p:sp>
      <p:sp>
        <p:nvSpPr>
          <p:cNvPr id="18" name="Rectangle 17">
            <a:extLst>
              <a:ext uri="{FF2B5EF4-FFF2-40B4-BE49-F238E27FC236}">
                <a16:creationId xmlns:a16="http://schemas.microsoft.com/office/drawing/2014/main" id="{78CEAF73-F605-CD4C-8799-93A0BA00C137}"/>
              </a:ext>
            </a:extLst>
          </p:cNvPr>
          <p:cNvSpPr/>
          <p:nvPr/>
        </p:nvSpPr>
        <p:spPr>
          <a:xfrm>
            <a:off x="7355373" y="3693066"/>
            <a:ext cx="1949632" cy="2431435"/>
          </a:xfrm>
          <a:prstGeom prst="rect">
            <a:avLst/>
          </a:prstGeom>
        </p:spPr>
        <p:txBody>
          <a:bodyPr wrap="square">
            <a:spAutoFit/>
          </a:bodyPr>
          <a:lstStyle/>
          <a:p>
            <a:r>
              <a:rPr lang="en-GB" sz="1600" b="1">
                <a:solidFill>
                  <a:srgbClr val="303030"/>
                </a:solidFill>
                <a:latin typeface="+mj-lt"/>
                <a:cs typeface="Arial" panose="020B0604020202020204" pitchFamily="34" charset="0"/>
              </a:rPr>
              <a:t>GATEWAY</a:t>
            </a:r>
          </a:p>
          <a:p>
            <a:pPr marL="171450" lvl="0" indent="-171450">
              <a:spcAft>
                <a:spcPts val="600"/>
              </a:spcAft>
              <a:buClr>
                <a:srgbClr val="DC202E"/>
              </a:buClr>
              <a:buFont typeface="Arial" panose="020B0604020202020204" pitchFamily="34" charset="0"/>
              <a:buChar char="•"/>
              <a:defRPr/>
            </a:pPr>
            <a:r>
              <a:rPr lang="en-US" sz="1400">
                <a:solidFill>
                  <a:prstClr val="black"/>
                </a:solidFill>
              </a:rPr>
              <a:t>Central Point for gathering site data</a:t>
            </a:r>
          </a:p>
          <a:p>
            <a:pPr marL="171450" lvl="0" indent="-171450">
              <a:spcAft>
                <a:spcPts val="600"/>
              </a:spcAft>
              <a:buClr>
                <a:srgbClr val="DC202E"/>
              </a:buClr>
              <a:buFont typeface="Arial" panose="020B0604020202020204" pitchFamily="34" charset="0"/>
              <a:buChar char="•"/>
              <a:defRPr/>
            </a:pPr>
            <a:r>
              <a:rPr lang="en-US" sz="1400">
                <a:solidFill>
                  <a:prstClr val="black"/>
                </a:solidFill>
              </a:rPr>
              <a:t>Secure communication to and from the site location</a:t>
            </a:r>
          </a:p>
          <a:p>
            <a:pPr marL="171450" lvl="0" indent="-171450">
              <a:spcAft>
                <a:spcPts val="600"/>
              </a:spcAft>
              <a:buClr>
                <a:srgbClr val="DC202E"/>
              </a:buClr>
              <a:buFont typeface="Arial" panose="020B0604020202020204" pitchFamily="34" charset="0"/>
              <a:buChar char="•"/>
              <a:defRPr/>
            </a:pPr>
            <a:r>
              <a:rPr lang="en-US" sz="1400">
                <a:solidFill>
                  <a:prstClr val="black"/>
                </a:solidFill>
              </a:rPr>
              <a:t>Data securely routed across the internet to the Forge</a:t>
            </a:r>
          </a:p>
        </p:txBody>
      </p:sp>
      <p:sp>
        <p:nvSpPr>
          <p:cNvPr id="15" name="Rectangle 14">
            <a:extLst>
              <a:ext uri="{FF2B5EF4-FFF2-40B4-BE49-F238E27FC236}">
                <a16:creationId xmlns:a16="http://schemas.microsoft.com/office/drawing/2014/main" id="{05A59BCE-0064-E640-AA21-39E8CA679E39}"/>
              </a:ext>
            </a:extLst>
          </p:cNvPr>
          <p:cNvSpPr/>
          <p:nvPr/>
        </p:nvSpPr>
        <p:spPr>
          <a:xfrm>
            <a:off x="445949" y="3676281"/>
            <a:ext cx="2057466" cy="1708160"/>
          </a:xfrm>
          <a:prstGeom prst="rect">
            <a:avLst/>
          </a:prstGeom>
        </p:spPr>
        <p:txBody>
          <a:bodyPr wrap="square">
            <a:spAutoFit/>
          </a:bodyPr>
          <a:lstStyle/>
          <a:p>
            <a:r>
              <a:rPr lang="en-GB" sz="1600" b="1">
                <a:solidFill>
                  <a:srgbClr val="303030"/>
                </a:solidFill>
                <a:latin typeface="+mj-lt"/>
                <a:cs typeface="Arial" panose="020B0604020202020204" pitchFamily="34" charset="0"/>
              </a:rPr>
              <a:t>LORAWAN HUB</a:t>
            </a:r>
          </a:p>
          <a:p>
            <a:pPr marL="171450" lvl="0" indent="-171450">
              <a:spcAft>
                <a:spcPts val="600"/>
              </a:spcAft>
              <a:buClr>
                <a:srgbClr val="DC202E"/>
              </a:buClr>
              <a:buFont typeface="Arial" panose="020B0604020202020204" pitchFamily="34" charset="0"/>
              <a:buChar char="•"/>
              <a:defRPr/>
            </a:pPr>
            <a:r>
              <a:rPr lang="en-US" sz="1400">
                <a:solidFill>
                  <a:prstClr val="black"/>
                </a:solidFill>
              </a:rPr>
              <a:t>Provides Wireless sensor connectivity to the Gateway via LoRa WAN protocol</a:t>
            </a:r>
          </a:p>
          <a:p>
            <a:pPr marL="171450" lvl="0" indent="-171450">
              <a:spcAft>
                <a:spcPts val="600"/>
              </a:spcAft>
              <a:buClr>
                <a:srgbClr val="DC202E"/>
              </a:buClr>
              <a:buFont typeface="Arial" panose="020B0604020202020204" pitchFamily="34" charset="0"/>
              <a:buChar char="•"/>
              <a:defRPr/>
            </a:pPr>
            <a:r>
              <a:rPr lang="en-US" sz="1400">
                <a:solidFill>
                  <a:prstClr val="black"/>
                </a:solidFill>
              </a:rPr>
              <a:t>Long range, Low Energy, Secure</a:t>
            </a:r>
          </a:p>
        </p:txBody>
      </p:sp>
      <p:sp>
        <p:nvSpPr>
          <p:cNvPr id="19" name="Rectangle 18">
            <a:extLst>
              <a:ext uri="{FF2B5EF4-FFF2-40B4-BE49-F238E27FC236}">
                <a16:creationId xmlns:a16="http://schemas.microsoft.com/office/drawing/2014/main" id="{E55AEDE9-EB21-4D45-9385-D9D5DA0C64E2}"/>
              </a:ext>
            </a:extLst>
          </p:cNvPr>
          <p:cNvSpPr/>
          <p:nvPr/>
        </p:nvSpPr>
        <p:spPr>
          <a:xfrm>
            <a:off x="2672089" y="3663914"/>
            <a:ext cx="2148840" cy="2077492"/>
          </a:xfrm>
          <a:prstGeom prst="rect">
            <a:avLst/>
          </a:prstGeom>
        </p:spPr>
        <p:txBody>
          <a:bodyPr wrap="square">
            <a:spAutoFit/>
          </a:bodyPr>
          <a:lstStyle/>
          <a:p>
            <a:r>
              <a:rPr lang="en-GB" sz="1600" b="1">
                <a:solidFill>
                  <a:srgbClr val="303030"/>
                </a:solidFill>
                <a:latin typeface="+mj-lt"/>
                <a:cs typeface="Arial" panose="020B0604020202020204" pitchFamily="34" charset="0"/>
              </a:rPr>
              <a:t>SMART IO</a:t>
            </a:r>
          </a:p>
          <a:p>
            <a:pPr marL="171450" lvl="0" indent="-171450">
              <a:spcAft>
                <a:spcPts val="600"/>
              </a:spcAft>
              <a:buClr>
                <a:srgbClr val="DC202E"/>
              </a:buClr>
              <a:buFont typeface="Arial" panose="020B0604020202020204" pitchFamily="34" charset="0"/>
              <a:buChar char="•"/>
              <a:defRPr/>
            </a:pPr>
            <a:r>
              <a:rPr lang="en-US" sz="1400">
                <a:solidFill>
                  <a:prstClr val="black"/>
                </a:solidFill>
              </a:rPr>
              <a:t>Smart &amp; Wireless </a:t>
            </a:r>
            <a:br>
              <a:rPr lang="en-US" sz="1400">
                <a:solidFill>
                  <a:prstClr val="black"/>
                </a:solidFill>
              </a:rPr>
            </a:br>
            <a:r>
              <a:rPr lang="en-US" sz="1400">
                <a:solidFill>
                  <a:prstClr val="black"/>
                </a:solidFill>
              </a:rPr>
              <a:t>bi-directional control</a:t>
            </a:r>
          </a:p>
          <a:p>
            <a:pPr marL="171450" lvl="0" indent="-171450">
              <a:spcAft>
                <a:spcPts val="600"/>
              </a:spcAft>
              <a:buClr>
                <a:srgbClr val="DC202E"/>
              </a:buClr>
              <a:buFont typeface="Arial" panose="020B0604020202020204" pitchFamily="34" charset="0"/>
              <a:buChar char="•"/>
              <a:defRPr/>
            </a:pPr>
            <a:r>
              <a:rPr lang="en-US" sz="1400">
                <a:solidFill>
                  <a:prstClr val="black"/>
                </a:solidFill>
              </a:rPr>
              <a:t>Configurable IO</a:t>
            </a:r>
          </a:p>
          <a:p>
            <a:pPr marL="171450" lvl="0" indent="-171450">
              <a:spcAft>
                <a:spcPts val="600"/>
              </a:spcAft>
              <a:buClr>
                <a:srgbClr val="DC202E"/>
              </a:buClr>
              <a:buFont typeface="Arial" panose="020B0604020202020204" pitchFamily="34" charset="0"/>
              <a:buChar char="•"/>
              <a:defRPr/>
            </a:pPr>
            <a:r>
              <a:rPr lang="en-US" sz="1400">
                <a:solidFill>
                  <a:prstClr val="black"/>
                </a:solidFill>
              </a:rPr>
              <a:t>Is NOT a Programable Controller</a:t>
            </a:r>
          </a:p>
          <a:p>
            <a:pPr marL="171450" lvl="0" indent="-171450">
              <a:spcAft>
                <a:spcPts val="600"/>
              </a:spcAft>
              <a:buClr>
                <a:srgbClr val="DC202E"/>
              </a:buClr>
              <a:buFont typeface="Arial" panose="020B0604020202020204" pitchFamily="34" charset="0"/>
              <a:buChar char="•"/>
              <a:defRPr/>
            </a:pPr>
            <a:r>
              <a:rPr lang="en-US" sz="1400">
                <a:solidFill>
                  <a:prstClr val="black"/>
                </a:solidFill>
              </a:rPr>
              <a:t>Ready-to-install solution</a:t>
            </a:r>
          </a:p>
        </p:txBody>
      </p:sp>
      <p:sp>
        <p:nvSpPr>
          <p:cNvPr id="20" name="Rectangle 19">
            <a:extLst>
              <a:ext uri="{FF2B5EF4-FFF2-40B4-BE49-F238E27FC236}">
                <a16:creationId xmlns:a16="http://schemas.microsoft.com/office/drawing/2014/main" id="{484F4E34-865C-0F4A-A3B3-55EB00B9F021}"/>
              </a:ext>
            </a:extLst>
          </p:cNvPr>
          <p:cNvSpPr/>
          <p:nvPr/>
        </p:nvSpPr>
        <p:spPr>
          <a:xfrm>
            <a:off x="5010394" y="3683586"/>
            <a:ext cx="2035622" cy="1923604"/>
          </a:xfrm>
          <a:prstGeom prst="rect">
            <a:avLst/>
          </a:prstGeom>
        </p:spPr>
        <p:txBody>
          <a:bodyPr wrap="square">
            <a:spAutoFit/>
          </a:bodyPr>
          <a:lstStyle/>
          <a:p>
            <a:r>
              <a:rPr lang="en-GB" sz="1600" b="1">
                <a:solidFill>
                  <a:srgbClr val="303030"/>
                </a:solidFill>
                <a:latin typeface="+mj-lt"/>
                <a:cs typeface="Arial" panose="020B0604020202020204" pitchFamily="34" charset="0"/>
              </a:rPr>
              <a:t>THERMOSTAT</a:t>
            </a:r>
          </a:p>
          <a:p>
            <a:pPr marL="171450" lvl="0" indent="-171450">
              <a:spcAft>
                <a:spcPts val="600"/>
              </a:spcAft>
              <a:buClr>
                <a:srgbClr val="DC202E"/>
              </a:buClr>
              <a:buFont typeface="Arial" panose="020B0604020202020204" pitchFamily="34" charset="0"/>
              <a:buChar char="•"/>
              <a:defRPr/>
            </a:pPr>
            <a:r>
              <a:rPr lang="en-US" sz="1400">
                <a:solidFill>
                  <a:prstClr val="black"/>
                </a:solidFill>
              </a:rPr>
              <a:t>Thermostat monitors and controls the environment automatically.</a:t>
            </a:r>
          </a:p>
          <a:p>
            <a:pPr marL="171450" lvl="0" indent="-171450">
              <a:spcAft>
                <a:spcPts val="600"/>
              </a:spcAft>
              <a:buClr>
                <a:srgbClr val="DC202E"/>
              </a:buClr>
              <a:buFont typeface="Arial" panose="020B0604020202020204" pitchFamily="34" charset="0"/>
              <a:buChar char="•"/>
              <a:defRPr/>
            </a:pPr>
            <a:r>
              <a:rPr lang="en-US" sz="1400">
                <a:solidFill>
                  <a:prstClr val="black"/>
                </a:solidFill>
              </a:rPr>
              <a:t>Connected to RTU through a wired network</a:t>
            </a:r>
          </a:p>
        </p:txBody>
      </p:sp>
      <p:sp>
        <p:nvSpPr>
          <p:cNvPr id="21" name="Rectangle 20">
            <a:extLst>
              <a:ext uri="{FF2B5EF4-FFF2-40B4-BE49-F238E27FC236}">
                <a16:creationId xmlns:a16="http://schemas.microsoft.com/office/drawing/2014/main" id="{A82AECD8-E176-EA4C-85FA-90C51D1B632A}"/>
              </a:ext>
            </a:extLst>
          </p:cNvPr>
          <p:cNvSpPr/>
          <p:nvPr/>
        </p:nvSpPr>
        <p:spPr>
          <a:xfrm>
            <a:off x="9573787" y="3683586"/>
            <a:ext cx="2035622" cy="2431435"/>
          </a:xfrm>
          <a:prstGeom prst="rect">
            <a:avLst/>
          </a:prstGeom>
        </p:spPr>
        <p:txBody>
          <a:bodyPr wrap="square">
            <a:spAutoFit/>
          </a:bodyPr>
          <a:lstStyle/>
          <a:p>
            <a:r>
              <a:rPr lang="en-GB" sz="1600" b="1">
                <a:solidFill>
                  <a:srgbClr val="303030"/>
                </a:solidFill>
                <a:latin typeface="+mj-lt"/>
                <a:cs typeface="Arial" panose="020B0604020202020204" pitchFamily="34" charset="0"/>
              </a:rPr>
              <a:t>SUPERVISOR</a:t>
            </a:r>
          </a:p>
          <a:p>
            <a:pPr marL="171450" lvl="0" indent="-171450">
              <a:spcAft>
                <a:spcPts val="600"/>
              </a:spcAft>
              <a:buClr>
                <a:srgbClr val="DC202E"/>
              </a:buClr>
              <a:buFont typeface="Arial" panose="020B0604020202020204" pitchFamily="34" charset="0"/>
              <a:buChar char="•"/>
              <a:defRPr/>
            </a:pPr>
            <a:r>
              <a:rPr lang="en-US" sz="1400">
                <a:solidFill>
                  <a:prstClr val="black"/>
                </a:solidFill>
              </a:rPr>
              <a:t>Multi-language Management Platform</a:t>
            </a:r>
          </a:p>
          <a:p>
            <a:pPr marL="171450" lvl="0" indent="-171450">
              <a:spcAft>
                <a:spcPts val="600"/>
              </a:spcAft>
              <a:buClr>
                <a:srgbClr val="DC202E"/>
              </a:buClr>
              <a:buFont typeface="Arial" panose="020B0604020202020204" pitchFamily="34" charset="0"/>
              <a:buChar char="•"/>
              <a:defRPr/>
            </a:pPr>
            <a:r>
              <a:rPr lang="en-US" sz="1400">
                <a:solidFill>
                  <a:prstClr val="black"/>
                </a:solidFill>
              </a:rPr>
              <a:t>Cloud-based Web UI: Desktop, Laptop, Mobile app</a:t>
            </a:r>
          </a:p>
          <a:p>
            <a:pPr marL="171450" lvl="0" indent="-171450">
              <a:spcAft>
                <a:spcPts val="600"/>
              </a:spcAft>
              <a:buClr>
                <a:srgbClr val="DC202E"/>
              </a:buClr>
              <a:buFont typeface="Arial" panose="020B0604020202020204" pitchFamily="34" charset="0"/>
              <a:buChar char="•"/>
              <a:defRPr/>
            </a:pPr>
            <a:r>
              <a:rPr lang="en-US" sz="1400">
                <a:solidFill>
                  <a:prstClr val="black"/>
                </a:solidFill>
              </a:rPr>
              <a:t>Multi-site scheduling and monitoring with real-time analytics</a:t>
            </a:r>
            <a:endParaRPr lang="en-US" sz="1400">
              <a:solidFill>
                <a:srgbClr val="000000">
                  <a:lumMod val="75000"/>
                  <a:lumOff val="25000"/>
                </a:srgb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22C8177-E268-184A-8F2B-DF7A5C96CE8A}"/>
              </a:ext>
            </a:extLst>
          </p:cNvPr>
          <p:cNvCxnSpPr>
            <a:cxnSpLocks/>
          </p:cNvCxnSpPr>
          <p:nvPr/>
        </p:nvCxnSpPr>
        <p:spPr>
          <a:xfrm>
            <a:off x="2447295" y="1189781"/>
            <a:ext cx="0" cy="517892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831F31-8D83-214F-9D06-8AC4DC019644}"/>
              </a:ext>
            </a:extLst>
          </p:cNvPr>
          <p:cNvCxnSpPr>
            <a:cxnSpLocks/>
          </p:cNvCxnSpPr>
          <p:nvPr/>
        </p:nvCxnSpPr>
        <p:spPr>
          <a:xfrm>
            <a:off x="4903058" y="1189781"/>
            <a:ext cx="0" cy="5172919"/>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005317-E24C-5D46-BD6E-E67326F54F40}"/>
              </a:ext>
            </a:extLst>
          </p:cNvPr>
          <p:cNvCxnSpPr>
            <a:cxnSpLocks/>
          </p:cNvCxnSpPr>
          <p:nvPr/>
        </p:nvCxnSpPr>
        <p:spPr>
          <a:xfrm>
            <a:off x="7138901" y="1189781"/>
            <a:ext cx="0" cy="517892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A3CB67-D0BC-204B-9608-17C32F4B1CDC}"/>
              </a:ext>
            </a:extLst>
          </p:cNvPr>
          <p:cNvCxnSpPr>
            <a:cxnSpLocks/>
          </p:cNvCxnSpPr>
          <p:nvPr/>
        </p:nvCxnSpPr>
        <p:spPr>
          <a:xfrm>
            <a:off x="9397893" y="1189781"/>
            <a:ext cx="0" cy="517892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itel 1">
            <a:extLst>
              <a:ext uri="{FF2B5EF4-FFF2-40B4-BE49-F238E27FC236}">
                <a16:creationId xmlns:a16="http://schemas.microsoft.com/office/drawing/2014/main" id="{3CC8EDF7-72BD-B14F-BFFC-51A8B439999A}"/>
              </a:ext>
            </a:extLst>
          </p:cNvPr>
          <p:cNvSpPr txBox="1">
            <a:spLocks/>
          </p:cNvSpPr>
          <p:nvPr/>
        </p:nvSpPr>
        <p:spPr>
          <a:xfrm>
            <a:off x="389828" y="178871"/>
            <a:ext cx="7203164"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Hardware</a:t>
            </a:r>
          </a:p>
          <a:p>
            <a:pPr>
              <a:lnSpc>
                <a:spcPts val="3000"/>
              </a:lnSpc>
            </a:pPr>
            <a:r>
              <a:rPr lang="en-GB" spc="-150"/>
              <a:t>Components</a:t>
            </a:r>
          </a:p>
        </p:txBody>
      </p:sp>
      <p:pic>
        <p:nvPicPr>
          <p:cNvPr id="28" name="Picture 27">
            <a:extLst>
              <a:ext uri="{FF2B5EF4-FFF2-40B4-BE49-F238E27FC236}">
                <a16:creationId xmlns:a16="http://schemas.microsoft.com/office/drawing/2014/main" id="{2701E4AF-903B-5145-90A5-9673F51029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8666" y="1064306"/>
            <a:ext cx="2118068" cy="1625727"/>
          </a:xfrm>
          <a:prstGeom prst="rect">
            <a:avLst/>
          </a:prstGeom>
        </p:spPr>
      </p:pic>
      <p:sp>
        <p:nvSpPr>
          <p:cNvPr id="27" name="Rectangle 26">
            <a:hlinkClick r:id="rId5" action="ppaction://hlinksldjump"/>
            <a:extLst>
              <a:ext uri="{FF2B5EF4-FFF2-40B4-BE49-F238E27FC236}">
                <a16:creationId xmlns:a16="http://schemas.microsoft.com/office/drawing/2014/main" id="{EAAA8324-91B4-9E46-AD7C-55BF4F9B383B}"/>
              </a:ext>
            </a:extLst>
          </p:cNvPr>
          <p:cNvSpPr/>
          <p:nvPr/>
        </p:nvSpPr>
        <p:spPr>
          <a:xfrm>
            <a:off x="10471341" y="6339944"/>
            <a:ext cx="1225361" cy="197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51C90D2E-9D33-0746-841F-17467D2AC296}"/>
              </a:ext>
            </a:extLst>
          </p:cNvPr>
          <p:cNvSpPr txBox="1"/>
          <p:nvPr/>
        </p:nvSpPr>
        <p:spPr>
          <a:xfrm>
            <a:off x="10509061" y="6368709"/>
            <a:ext cx="1004037" cy="197327"/>
          </a:xfrm>
          <a:prstGeom prst="rect">
            <a:avLst/>
          </a:prstGeom>
          <a:noFill/>
        </p:spPr>
        <p:txBody>
          <a:bodyPr wrap="square" lIns="0" tIns="0" rIns="0" bIns="0" rtlCol="0">
            <a:noAutofit/>
          </a:bodyPr>
          <a:lstStyle/>
          <a:p>
            <a:pPr algn="l"/>
            <a:r>
              <a:rPr lang="en-US" sz="1000" b="1">
                <a:solidFill>
                  <a:schemeClr val="bg1"/>
                </a:solidFill>
                <a:latin typeface="Arial Black" panose="020B0604020202020204" pitchFamily="34" charset="0"/>
                <a:cs typeface="Arial Black" panose="020B0604020202020204" pitchFamily="34" charset="0"/>
              </a:rPr>
              <a:t>CLICK HERE</a:t>
            </a:r>
          </a:p>
        </p:txBody>
      </p:sp>
      <p:pic>
        <p:nvPicPr>
          <p:cNvPr id="30" name="Picture 29">
            <a:extLst>
              <a:ext uri="{FF2B5EF4-FFF2-40B4-BE49-F238E27FC236}">
                <a16:creationId xmlns:a16="http://schemas.microsoft.com/office/drawing/2014/main" id="{41E67DB2-2F19-2342-A05F-ABAD91323A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478325" y="6360922"/>
            <a:ext cx="144985" cy="212902"/>
          </a:xfrm>
          <a:prstGeom prst="rect">
            <a:avLst/>
          </a:prstGeom>
        </p:spPr>
      </p:pic>
      <p:pic>
        <p:nvPicPr>
          <p:cNvPr id="31" name="Picture 2" descr="TC500A-N Thermostat Front">
            <a:extLst>
              <a:ext uri="{FF2B5EF4-FFF2-40B4-BE49-F238E27FC236}">
                <a16:creationId xmlns:a16="http://schemas.microsoft.com/office/drawing/2014/main" id="{8E47FC10-E764-F942-8EB6-CBA385ED9C4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97369" y="1158728"/>
            <a:ext cx="1227526" cy="15313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 electronics&#10;&#10;Description automatically generated">
            <a:extLst>
              <a:ext uri="{FF2B5EF4-FFF2-40B4-BE49-F238E27FC236}">
                <a16:creationId xmlns:a16="http://schemas.microsoft.com/office/drawing/2014/main" id="{20B2C691-B26E-E54F-ADC7-45A82F1A65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9828" y="1375165"/>
            <a:ext cx="1956649" cy="1314868"/>
          </a:xfrm>
          <a:prstGeom prst="rect">
            <a:avLst/>
          </a:prstGeom>
        </p:spPr>
      </p:pic>
      <p:pic>
        <p:nvPicPr>
          <p:cNvPr id="7" name="Picture 6">
            <a:extLst>
              <a:ext uri="{FF2B5EF4-FFF2-40B4-BE49-F238E27FC236}">
                <a16:creationId xmlns:a16="http://schemas.microsoft.com/office/drawing/2014/main" id="{FB012329-61F1-D546-8807-B95FF3D66E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7206" y="2780928"/>
            <a:ext cx="902560" cy="902560"/>
          </a:xfrm>
          <a:prstGeom prst="rect">
            <a:avLst/>
          </a:prstGeom>
        </p:spPr>
      </p:pic>
      <p:pic>
        <p:nvPicPr>
          <p:cNvPr id="13" name="Picture 12">
            <a:extLst>
              <a:ext uri="{FF2B5EF4-FFF2-40B4-BE49-F238E27FC236}">
                <a16:creationId xmlns:a16="http://schemas.microsoft.com/office/drawing/2014/main" id="{654CEDF5-1C92-4A4D-A814-8149B61F25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44067" y="2834440"/>
            <a:ext cx="874637" cy="874637"/>
          </a:xfrm>
          <a:prstGeom prst="rect">
            <a:avLst/>
          </a:prstGeom>
        </p:spPr>
      </p:pic>
      <p:pic>
        <p:nvPicPr>
          <p:cNvPr id="17" name="Picture 16">
            <a:extLst>
              <a:ext uri="{FF2B5EF4-FFF2-40B4-BE49-F238E27FC236}">
                <a16:creationId xmlns:a16="http://schemas.microsoft.com/office/drawing/2014/main" id="{76F836FD-7B59-F645-B943-0BE308D206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89604" y="2812648"/>
            <a:ext cx="948860" cy="948860"/>
          </a:xfrm>
          <a:prstGeom prst="rect">
            <a:avLst/>
          </a:prstGeom>
        </p:spPr>
      </p:pic>
      <p:pic>
        <p:nvPicPr>
          <p:cNvPr id="37" name="Picture 36">
            <a:extLst>
              <a:ext uri="{FF2B5EF4-FFF2-40B4-BE49-F238E27FC236}">
                <a16:creationId xmlns:a16="http://schemas.microsoft.com/office/drawing/2014/main" id="{21C9629C-325C-BF48-9807-5781B046016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78515" y="2766349"/>
            <a:ext cx="969668" cy="969668"/>
          </a:xfrm>
          <a:prstGeom prst="rect">
            <a:avLst/>
          </a:prstGeom>
        </p:spPr>
      </p:pic>
      <p:pic>
        <p:nvPicPr>
          <p:cNvPr id="39" name="Picture 38">
            <a:extLst>
              <a:ext uri="{FF2B5EF4-FFF2-40B4-BE49-F238E27FC236}">
                <a16:creationId xmlns:a16="http://schemas.microsoft.com/office/drawing/2014/main" id="{33E12DDF-6819-0A4E-AD92-E454DC39805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98741" y="2743040"/>
            <a:ext cx="928811" cy="928811"/>
          </a:xfrm>
          <a:prstGeom prst="rect">
            <a:avLst/>
          </a:prstGeom>
        </p:spPr>
      </p:pic>
      <p:pic>
        <p:nvPicPr>
          <p:cNvPr id="33" name="Picture 32">
            <a:extLst>
              <a:ext uri="{FF2B5EF4-FFF2-40B4-BE49-F238E27FC236}">
                <a16:creationId xmlns:a16="http://schemas.microsoft.com/office/drawing/2014/main" id="{FECE0701-E05D-0348-8393-6A2C8C94D6D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345713" y="1158728"/>
            <a:ext cx="1885797" cy="1531305"/>
          </a:xfrm>
          <a:prstGeom prst="rect">
            <a:avLst/>
          </a:prstGeom>
        </p:spPr>
      </p:pic>
      <p:pic>
        <p:nvPicPr>
          <p:cNvPr id="38" name="Picture 37">
            <a:extLst>
              <a:ext uri="{FF2B5EF4-FFF2-40B4-BE49-F238E27FC236}">
                <a16:creationId xmlns:a16="http://schemas.microsoft.com/office/drawing/2014/main" id="{95370094-D6A7-8043-A610-13A2CB55983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991664" y="1158727"/>
            <a:ext cx="1328178" cy="1531305"/>
          </a:xfrm>
          <a:prstGeom prst="rect">
            <a:avLst/>
          </a:prstGeom>
        </p:spPr>
      </p:pic>
    </p:spTree>
    <p:extLst>
      <p:ext uri="{BB962C8B-B14F-4D97-AF65-F5344CB8AC3E}">
        <p14:creationId xmlns:p14="http://schemas.microsoft.com/office/powerpoint/2010/main" val="4676219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3CE0BF-71EA-854F-9D2E-20560D49BB69}"/>
              </a:ext>
            </a:extLst>
          </p:cNvPr>
          <p:cNvSpPr/>
          <p:nvPr/>
        </p:nvSpPr>
        <p:spPr>
          <a:xfrm>
            <a:off x="5948497" y="0"/>
            <a:ext cx="6243502"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a:extLst>
              <a:ext uri="{FF2B5EF4-FFF2-40B4-BE49-F238E27FC236}">
                <a16:creationId xmlns:a16="http://schemas.microsoft.com/office/drawing/2014/main" id="{14DFB902-C642-4130-AB80-7E03A48739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1" name="Title 1">
            <a:extLst>
              <a:ext uri="{FF2B5EF4-FFF2-40B4-BE49-F238E27FC236}">
                <a16:creationId xmlns:a16="http://schemas.microsoft.com/office/drawing/2014/main" id="{5DED4183-74D7-491D-8608-D1A492BD42CA}"/>
              </a:ext>
            </a:extLst>
          </p:cNvPr>
          <p:cNvSpPr txBox="1">
            <a:spLocks/>
          </p:cNvSpPr>
          <p:nvPr/>
        </p:nvSpPr>
        <p:spPr bwMode="auto">
          <a:xfrm>
            <a:off x="495300" y="4945295"/>
            <a:ext cx="4669212"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sz="1400" b="0"/>
              <a:t>Study: On average, 40% of the energy costs in </a:t>
            </a:r>
            <a:r>
              <a:rPr lang="en-GB" sz="1400" b="0" i="1"/>
              <a:t>commercial buildings</a:t>
            </a:r>
            <a:r>
              <a:rPr lang="en-GB" sz="1400" b="0"/>
              <a:t> go to HVAC. Cutting that figure in half would reduce the energy costs of the average commercial building by up to 20% - DOE</a:t>
            </a:r>
          </a:p>
          <a:p>
            <a:r>
              <a:rPr lang="en-GB" sz="1400" b="0">
                <a:solidFill>
                  <a:schemeClr val="accent1"/>
                </a:solidFill>
                <a:hlinkClick r:id="rId3">
                  <a:extLst>
                    <a:ext uri="{A12FA001-AC4F-418D-AE19-62706E023703}">
                      <ahyp:hlinkClr xmlns:ahyp="http://schemas.microsoft.com/office/drawing/2018/hyperlinkcolor" val="tx"/>
                    </a:ext>
                  </a:extLst>
                </a:hlinkClick>
              </a:rPr>
              <a:t>https://www.pnnl.gov/main/publications/external/technical_reports/PNNL-20955.pdf</a:t>
            </a:r>
            <a:r>
              <a:rPr lang="en-GB" sz="1400" b="0">
                <a:solidFill>
                  <a:schemeClr val="accent1"/>
                </a:solidFill>
              </a:rPr>
              <a:t> </a:t>
            </a:r>
          </a:p>
          <a:p>
            <a:endParaRPr lang="en-GB" sz="1400" b="0"/>
          </a:p>
        </p:txBody>
      </p:sp>
      <p:sp>
        <p:nvSpPr>
          <p:cNvPr id="18" name="Title 1">
            <a:extLst>
              <a:ext uri="{FF2B5EF4-FFF2-40B4-BE49-F238E27FC236}">
                <a16:creationId xmlns:a16="http://schemas.microsoft.com/office/drawing/2014/main" id="{3CDF723A-97BD-4DE7-82B2-C36C0EEC581E}"/>
              </a:ext>
            </a:extLst>
          </p:cNvPr>
          <p:cNvSpPr txBox="1">
            <a:spLocks/>
          </p:cNvSpPr>
          <p:nvPr/>
        </p:nvSpPr>
        <p:spPr bwMode="auto">
          <a:xfrm>
            <a:off x="6607486" y="2080500"/>
            <a:ext cx="474509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sz="1400" b="0"/>
              <a:t>Study: Sensors and controls for Commercial Buildings can save up to 30% in facility energy costs - Pacific Northwest National Laboratory </a:t>
            </a:r>
            <a:r>
              <a:rPr lang="en-GB" sz="1400" b="0" u="sng">
                <a:solidFill>
                  <a:schemeClr val="accent1"/>
                </a:solidFill>
                <a:hlinkClick r:id="rId4">
                  <a:extLst>
                    <a:ext uri="{A12FA001-AC4F-418D-AE19-62706E023703}">
                      <ahyp:hlinkClr xmlns:ahyp="http://schemas.microsoft.com/office/drawing/2018/hyperlinkcolor" val="tx"/>
                    </a:ext>
                  </a:extLst>
                </a:hlinkClick>
              </a:rPr>
              <a:t>https://buildingretuning.pnnl.gov/publications/PNNL-25985.pdf</a:t>
            </a:r>
            <a:endParaRPr lang="en-GB" sz="1400" b="0">
              <a:solidFill>
                <a:schemeClr val="accent1"/>
              </a:solidFill>
            </a:endParaRPr>
          </a:p>
        </p:txBody>
      </p:sp>
      <p:sp>
        <p:nvSpPr>
          <p:cNvPr id="46" name="Rectangle 45">
            <a:extLst>
              <a:ext uri="{FF2B5EF4-FFF2-40B4-BE49-F238E27FC236}">
                <a16:creationId xmlns:a16="http://schemas.microsoft.com/office/drawing/2014/main" id="{18F473A1-290C-431D-81E2-DB34D7790044}"/>
              </a:ext>
            </a:extLst>
          </p:cNvPr>
          <p:cNvSpPr/>
          <p:nvPr/>
        </p:nvSpPr>
        <p:spPr>
          <a:xfrm>
            <a:off x="6525736" y="5286630"/>
            <a:ext cx="4826848" cy="954107"/>
          </a:xfrm>
          <a:prstGeom prst="rect">
            <a:avLst/>
          </a:prstGeom>
        </p:spPr>
        <p:txBody>
          <a:bodyPr wrap="square">
            <a:spAutoFit/>
          </a:bodyPr>
          <a:lstStyle/>
          <a:p>
            <a:r>
              <a:rPr lang="en-GB" sz="1400" dirty="0"/>
              <a:t>Study: Healthy Buildings Improve Employee Productivity – Harvard Business Review </a:t>
            </a:r>
            <a:r>
              <a:rPr lang="en-GB" sz="1400" dirty="0">
                <a:solidFill>
                  <a:schemeClr val="accent1"/>
                </a:solidFill>
                <a:hlinkClick r:id="rId5">
                  <a:extLst>
                    <a:ext uri="{A12FA001-AC4F-418D-AE19-62706E023703}">
                      <ahyp:hlinkClr xmlns:ahyp="http://schemas.microsoft.com/office/drawing/2018/hyperlinkcolor" val="tx"/>
                    </a:ext>
                  </a:extLst>
                </a:hlinkClick>
              </a:rPr>
              <a:t>https://hbr.org/2017/03/research-stale-office-air-is-making-you-less-productive</a:t>
            </a:r>
            <a:endParaRPr lang="en-GB" sz="1400" dirty="0">
              <a:solidFill>
                <a:schemeClr val="accent1"/>
              </a:solidFill>
            </a:endParaRPr>
          </a:p>
        </p:txBody>
      </p:sp>
      <p:sp>
        <p:nvSpPr>
          <p:cNvPr id="50" name="Rectangle 49">
            <a:extLst>
              <a:ext uri="{FF2B5EF4-FFF2-40B4-BE49-F238E27FC236}">
                <a16:creationId xmlns:a16="http://schemas.microsoft.com/office/drawing/2014/main" id="{53163004-9AE2-42A6-94D3-3562CBE4915C}"/>
              </a:ext>
            </a:extLst>
          </p:cNvPr>
          <p:cNvSpPr/>
          <p:nvPr/>
        </p:nvSpPr>
        <p:spPr>
          <a:xfrm>
            <a:off x="6525736" y="3421955"/>
            <a:ext cx="5025485" cy="1600438"/>
          </a:xfrm>
          <a:prstGeom prst="rect">
            <a:avLst/>
          </a:prstGeom>
        </p:spPr>
        <p:txBody>
          <a:bodyPr wrap="square">
            <a:spAutoFit/>
          </a:bodyPr>
          <a:lstStyle/>
          <a:p>
            <a:r>
              <a:rPr lang="en-GB" sz="1400" dirty="0"/>
              <a:t>Why Small to Medium Sized Buildings? More than 90% of the U.S. commercial building stock consist of properties under 50,000 square feet and most of these buildings lack a proper building management system to manage energy usage – Energy Star</a:t>
            </a:r>
          </a:p>
          <a:p>
            <a:r>
              <a:rPr lang="en-GB" sz="1400" u="sng" dirty="0">
                <a:solidFill>
                  <a:schemeClr val="accent1"/>
                </a:solidFill>
                <a:hlinkClick r:id="rId6">
                  <a:extLst>
                    <a:ext uri="{A12FA001-AC4F-418D-AE19-62706E023703}">
                      <ahyp:hlinkClr xmlns:ahyp="http://schemas.microsoft.com/office/drawing/2018/hyperlinkcolor" val="tx"/>
                    </a:ext>
                  </a:extLst>
                </a:hlinkClick>
              </a:rPr>
              <a:t>https://www.energystar.gov/buildings/resources_audience/small_medium_offices</a:t>
            </a:r>
            <a:endParaRPr lang="en-GB" sz="1400" dirty="0">
              <a:solidFill>
                <a:schemeClr val="accent1"/>
              </a:solidFill>
            </a:endParaRPr>
          </a:p>
        </p:txBody>
      </p:sp>
      <p:sp>
        <p:nvSpPr>
          <p:cNvPr id="42" name="Titel 1">
            <a:extLst>
              <a:ext uri="{FF2B5EF4-FFF2-40B4-BE49-F238E27FC236}">
                <a16:creationId xmlns:a16="http://schemas.microsoft.com/office/drawing/2014/main" id="{7B0E8999-E241-5245-BF6B-F7F18BE8EB74}"/>
              </a:ext>
            </a:extLst>
          </p:cNvPr>
          <p:cNvSpPr txBox="1">
            <a:spLocks/>
          </p:cNvSpPr>
          <p:nvPr/>
        </p:nvSpPr>
        <p:spPr>
          <a:xfrm>
            <a:off x="389827" y="163136"/>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nSpc>
                <a:spcPts val="3000"/>
              </a:lnSpc>
            </a:pPr>
            <a:r>
              <a:rPr lang="en-GB" spc="-150">
                <a:solidFill>
                  <a:schemeClr val="accent1"/>
                </a:solidFill>
              </a:rPr>
              <a:t>INDUSTRY SOURCES</a:t>
            </a:r>
          </a:p>
          <a:p>
            <a:pPr>
              <a:lnSpc>
                <a:spcPts val="3000"/>
              </a:lnSpc>
            </a:pPr>
            <a:r>
              <a:rPr lang="en-GB" spc="-150"/>
              <a:t>AND REFERENCES</a:t>
            </a:r>
            <a:br>
              <a:rPr lang="en-GB" spc="-150"/>
            </a:br>
            <a:endParaRPr lang="en-GB" spc="-150"/>
          </a:p>
        </p:txBody>
      </p:sp>
      <p:sp>
        <p:nvSpPr>
          <p:cNvPr id="2" name="TextBox 1">
            <a:extLst>
              <a:ext uri="{FF2B5EF4-FFF2-40B4-BE49-F238E27FC236}">
                <a16:creationId xmlns:a16="http://schemas.microsoft.com/office/drawing/2014/main" id="{7D55BC9D-0F1B-374C-94C3-8A0FA4632C0E}"/>
              </a:ext>
            </a:extLst>
          </p:cNvPr>
          <p:cNvSpPr txBox="1"/>
          <p:nvPr/>
        </p:nvSpPr>
        <p:spPr>
          <a:xfrm>
            <a:off x="16067314" y="641268"/>
            <a:ext cx="0" cy="0"/>
          </a:xfrm>
          <a:prstGeom prst="rect">
            <a:avLst/>
          </a:prstGeom>
          <a:noFill/>
        </p:spPr>
        <p:txBody>
          <a:bodyPr wrap="none" lIns="0" tIns="0" rIns="0" bIns="0" rtlCol="0">
            <a:noAutofit/>
          </a:bodyPr>
          <a:lstStyle/>
          <a:p>
            <a:pPr algn="l"/>
            <a:endParaRPr lang="en-US"/>
          </a:p>
        </p:txBody>
      </p:sp>
      <p:sp>
        <p:nvSpPr>
          <p:cNvPr id="47" name="Title 1">
            <a:extLst>
              <a:ext uri="{FF2B5EF4-FFF2-40B4-BE49-F238E27FC236}">
                <a16:creationId xmlns:a16="http://schemas.microsoft.com/office/drawing/2014/main" id="{89F54CBC-1E13-DB49-8DBD-5D3713619218}"/>
              </a:ext>
            </a:extLst>
          </p:cNvPr>
          <p:cNvSpPr txBox="1">
            <a:spLocks/>
          </p:cNvSpPr>
          <p:nvPr/>
        </p:nvSpPr>
        <p:spPr bwMode="auto">
          <a:xfrm>
            <a:off x="6594878" y="850420"/>
            <a:ext cx="4757705"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spAutoFit/>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sz="1400" b="0"/>
              <a:t>The average commercial building wastes 30% of the energy it consumes – Energy Star</a:t>
            </a:r>
          </a:p>
          <a:p>
            <a:r>
              <a:rPr lang="en-GB" sz="1400" b="0" u="sng">
                <a:solidFill>
                  <a:schemeClr val="accent1"/>
                </a:solidFill>
                <a:hlinkClick r:id="rId6">
                  <a:extLst>
                    <a:ext uri="{A12FA001-AC4F-418D-AE19-62706E023703}">
                      <ahyp:hlinkClr xmlns:ahyp="http://schemas.microsoft.com/office/drawing/2018/hyperlinkcolor" val="tx"/>
                    </a:ext>
                  </a:extLst>
                </a:hlinkClick>
              </a:rPr>
              <a:t>https://www.energystar.gov/buildings/resources_audience/small_medium_offices</a:t>
            </a:r>
            <a:endParaRPr lang="en-GB" sz="1400" b="0">
              <a:solidFill>
                <a:schemeClr val="accent1"/>
              </a:solidFill>
            </a:endParaRPr>
          </a:p>
        </p:txBody>
      </p:sp>
      <p:sp>
        <p:nvSpPr>
          <p:cNvPr id="16" name="Rectangle 15">
            <a:extLst>
              <a:ext uri="{FF2B5EF4-FFF2-40B4-BE49-F238E27FC236}">
                <a16:creationId xmlns:a16="http://schemas.microsoft.com/office/drawing/2014/main" id="{B28C98DE-FBEC-9148-8A5E-C4C9D96A0761}"/>
              </a:ext>
            </a:extLst>
          </p:cNvPr>
          <p:cNvSpPr/>
          <p:nvPr/>
        </p:nvSpPr>
        <p:spPr>
          <a:xfrm>
            <a:off x="402436" y="1355174"/>
            <a:ext cx="5365635" cy="1815882"/>
          </a:xfrm>
          <a:prstGeom prst="rect">
            <a:avLst/>
          </a:prstGeom>
        </p:spPr>
        <p:txBody>
          <a:bodyPr wrap="square">
            <a:spAutoFit/>
          </a:bodyPr>
          <a:lstStyle/>
          <a:p>
            <a:r>
              <a:rPr lang="en-US" sz="1400" dirty="0"/>
              <a:t>Study: Doubling minimum ventilation rates with the use of energy-efficient HVAC systems could add eight percent in productivity gains per individual per year. Not including other potential health benefits, this equates to around $6,500 per person in a typical office building – SUNY and Syracuse medical centers and Harvard  </a:t>
            </a:r>
            <a:r>
              <a:rPr lang="en-US" sz="1400" dirty="0">
                <a:solidFill>
                  <a:schemeClr val="accent1"/>
                </a:solidFill>
                <a:hlinkClick r:id="rId7">
                  <a:extLst>
                    <a:ext uri="{A12FA001-AC4F-418D-AE19-62706E023703}">
                      <ahyp:hlinkClr xmlns:ahyp="http://schemas.microsoft.com/office/drawing/2018/hyperlinkcolor" val="tx"/>
                    </a:ext>
                  </a:extLst>
                </a:hlinkClick>
              </a:rPr>
              <a:t>https://www.sciencedirect.com/science/article/pii/S0360132316304723</a:t>
            </a:r>
            <a:r>
              <a:rPr lang="en-US" sz="1400" dirty="0">
                <a:solidFill>
                  <a:schemeClr val="accent1"/>
                </a:solidFill>
              </a:rPr>
              <a:t> </a:t>
            </a:r>
          </a:p>
        </p:txBody>
      </p:sp>
      <p:sp>
        <p:nvSpPr>
          <p:cNvPr id="17" name="Rectangle 16">
            <a:extLst>
              <a:ext uri="{FF2B5EF4-FFF2-40B4-BE49-F238E27FC236}">
                <a16:creationId xmlns:a16="http://schemas.microsoft.com/office/drawing/2014/main" id="{48BE1E8D-127E-C24D-9100-4AF4E58B1714}"/>
              </a:ext>
            </a:extLst>
          </p:cNvPr>
          <p:cNvSpPr/>
          <p:nvPr/>
        </p:nvSpPr>
        <p:spPr>
          <a:xfrm>
            <a:off x="389827" y="3421955"/>
            <a:ext cx="5378245" cy="1169551"/>
          </a:xfrm>
          <a:prstGeom prst="rect">
            <a:avLst/>
          </a:prstGeom>
        </p:spPr>
        <p:txBody>
          <a:bodyPr wrap="square">
            <a:spAutoFit/>
          </a:bodyPr>
          <a:lstStyle/>
          <a:p>
            <a:r>
              <a:rPr lang="en-US" sz="1400"/>
              <a:t>Research: Around a fifth of UK businesses spend over £250k a year on energy and 46% of business owners don’t know their company’s energy costs at all - The Telegraph and YouGov</a:t>
            </a:r>
          </a:p>
          <a:p>
            <a:r>
              <a:rPr lang="en-US" sz="1400">
                <a:solidFill>
                  <a:schemeClr val="accent1"/>
                </a:solidFill>
                <a:hlinkClick r:id="rId8">
                  <a:extLst>
                    <a:ext uri="{A12FA001-AC4F-418D-AE19-62706E023703}">
                      <ahyp:hlinkClr xmlns:ahyp="http://schemas.microsoft.com/office/drawing/2018/hyperlinkcolor" val="tx"/>
                    </a:ext>
                  </a:extLst>
                </a:hlinkClick>
              </a:rPr>
              <a:t>https://www.telegraph.co.uk/business/energy-efficiency/businesses-lack-energy-knowledge/</a:t>
            </a:r>
            <a:r>
              <a:rPr lang="en-US" sz="1400">
                <a:solidFill>
                  <a:schemeClr val="accent1"/>
                </a:solidFill>
              </a:rPr>
              <a:t> </a:t>
            </a:r>
          </a:p>
        </p:txBody>
      </p:sp>
    </p:spTree>
    <p:extLst>
      <p:ext uri="{BB962C8B-B14F-4D97-AF65-F5344CB8AC3E}">
        <p14:creationId xmlns:p14="http://schemas.microsoft.com/office/powerpoint/2010/main" val="422729526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6026706-C3FA-E14C-AD5B-F91FFC8B27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2873749" y="5060404"/>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C6D035B1-14AE-C042-B37A-336C6FEA681A}"/>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46" name="TextBox 45">
            <a:extLst>
              <a:ext uri="{FF2B5EF4-FFF2-40B4-BE49-F238E27FC236}">
                <a16:creationId xmlns:a16="http://schemas.microsoft.com/office/drawing/2014/main" id="{7AC2A6C3-9F89-8040-8992-C60EBFC1E8E1}"/>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47" name="TextBox 46">
            <a:extLst>
              <a:ext uri="{FF2B5EF4-FFF2-40B4-BE49-F238E27FC236}">
                <a16:creationId xmlns:a16="http://schemas.microsoft.com/office/drawing/2014/main" id="{616855CD-A6DA-0F4F-99B8-774B3238CA7E}"/>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sp>
        <p:nvSpPr>
          <p:cNvPr id="48" name="TextBox 47">
            <a:extLst>
              <a:ext uri="{FF2B5EF4-FFF2-40B4-BE49-F238E27FC236}">
                <a16:creationId xmlns:a16="http://schemas.microsoft.com/office/drawing/2014/main" id="{69085A7D-D269-B44C-BD0D-928AB4A8F9A4}"/>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sp>
        <p:nvSpPr>
          <p:cNvPr id="57" name="TextBox 56">
            <a:extLst>
              <a:ext uri="{FF2B5EF4-FFF2-40B4-BE49-F238E27FC236}">
                <a16:creationId xmlns:a16="http://schemas.microsoft.com/office/drawing/2014/main" id="{19850C09-D022-AE44-AA40-EEB71047B7C9}"/>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LIGHT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MEDICAL</a:t>
            </a:r>
          </a:p>
        </p:txBody>
      </p:sp>
      <p:pic>
        <p:nvPicPr>
          <p:cNvPr id="63" name="Picture 62">
            <a:extLst>
              <a:ext uri="{FF2B5EF4-FFF2-40B4-BE49-F238E27FC236}">
                <a16:creationId xmlns:a16="http://schemas.microsoft.com/office/drawing/2014/main" id="{6CD9F65C-D46C-DD4D-9ABD-13700A7FC0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10234" y="4799340"/>
            <a:ext cx="830395" cy="1234060"/>
          </a:xfrm>
          <a:prstGeom prst="rect">
            <a:avLst/>
          </a:prstGeom>
        </p:spPr>
      </p:pic>
      <p:pic>
        <p:nvPicPr>
          <p:cNvPr id="64" name="Picture 63">
            <a:extLst>
              <a:ext uri="{FF2B5EF4-FFF2-40B4-BE49-F238E27FC236}">
                <a16:creationId xmlns:a16="http://schemas.microsoft.com/office/drawing/2014/main" id="{CF62E7C2-214F-534B-99A6-E828CACE5C8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pic>
        <p:nvPicPr>
          <p:cNvPr id="65" name="Picture 64">
            <a:extLst>
              <a:ext uri="{FF2B5EF4-FFF2-40B4-BE49-F238E27FC236}">
                <a16:creationId xmlns:a16="http://schemas.microsoft.com/office/drawing/2014/main" id="{AEBF3AC5-2A08-8846-9029-DC0369771DF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pic>
        <p:nvPicPr>
          <p:cNvPr id="66" name="Picture 65">
            <a:extLst>
              <a:ext uri="{FF2B5EF4-FFF2-40B4-BE49-F238E27FC236}">
                <a16:creationId xmlns:a16="http://schemas.microsoft.com/office/drawing/2014/main" id="{163CD821-1E73-554B-8CB5-49497FE97F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67" name="TextBox 66">
            <a:extLst>
              <a:ext uri="{FF2B5EF4-FFF2-40B4-BE49-F238E27FC236}">
                <a16:creationId xmlns:a16="http://schemas.microsoft.com/office/drawing/2014/main" id="{75FBC086-9B0E-834D-9146-DA835E7DB8D8}"/>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68" name="Picture 67">
            <a:extLst>
              <a:ext uri="{FF2B5EF4-FFF2-40B4-BE49-F238E27FC236}">
                <a16:creationId xmlns:a16="http://schemas.microsoft.com/office/drawing/2014/main" id="{A84EEAA2-A7FA-BE40-94E3-19FE6F4B0B2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69" name="TextBox 68">
            <a:extLst>
              <a:ext uri="{FF2B5EF4-FFF2-40B4-BE49-F238E27FC236}">
                <a16:creationId xmlns:a16="http://schemas.microsoft.com/office/drawing/2014/main" id="{7CC6E20B-70F0-C544-A128-A75556498C8C}"/>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70" name="Picture 69">
            <a:extLst>
              <a:ext uri="{FF2B5EF4-FFF2-40B4-BE49-F238E27FC236}">
                <a16:creationId xmlns:a16="http://schemas.microsoft.com/office/drawing/2014/main" id="{4D1813BA-E498-B242-B4CA-484A748FF9D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71" name="TextBox 70">
            <a:extLst>
              <a:ext uri="{FF2B5EF4-FFF2-40B4-BE49-F238E27FC236}">
                <a16:creationId xmlns:a16="http://schemas.microsoft.com/office/drawing/2014/main" id="{8DC82BAC-3DA9-2540-96B3-EB9B73A458C1}"/>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2" name="Picture 71">
            <a:extLst>
              <a:ext uri="{FF2B5EF4-FFF2-40B4-BE49-F238E27FC236}">
                <a16:creationId xmlns:a16="http://schemas.microsoft.com/office/drawing/2014/main" id="{CAC1D7A7-9D1E-0746-931E-20C4A38760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73" name="Picture 72">
            <a:extLst>
              <a:ext uri="{FF2B5EF4-FFF2-40B4-BE49-F238E27FC236}">
                <a16:creationId xmlns:a16="http://schemas.microsoft.com/office/drawing/2014/main" id="{EA6889EC-FFF0-A34E-ABBE-84822616CA3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75" name="TextBox 74">
            <a:extLst>
              <a:ext uri="{FF2B5EF4-FFF2-40B4-BE49-F238E27FC236}">
                <a16:creationId xmlns:a16="http://schemas.microsoft.com/office/drawing/2014/main" id="{4AC08D86-A7E2-D241-9A2F-BBD8F30C36BB}"/>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78" name="Picture 77">
            <a:extLst>
              <a:ext uri="{FF2B5EF4-FFF2-40B4-BE49-F238E27FC236}">
                <a16:creationId xmlns:a16="http://schemas.microsoft.com/office/drawing/2014/main" id="{3B1E4FD7-FE12-C243-B676-BA1684242CC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18" name="Rectangle 17">
            <a:hlinkClick r:id="rId12" action="ppaction://hlinksldjump"/>
            <a:hlinkHover r:id="rId12"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29" name="Rectangle 28">
            <a:hlinkClick r:id="rId15"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16"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7"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hlinkClick r:id="rId18" action="ppaction://hlinksldjump"/>
            <a:extLst>
              <a:ext uri="{FF2B5EF4-FFF2-40B4-BE49-F238E27FC236}">
                <a16:creationId xmlns:a16="http://schemas.microsoft.com/office/drawing/2014/main" id="{BAB8123F-CB23-754B-81E2-2351537CC5C5}"/>
              </a:ext>
            </a:extLst>
          </p:cNvPr>
          <p:cNvSpPr/>
          <p:nvPr/>
        </p:nvSpPr>
        <p:spPr>
          <a:xfrm>
            <a:off x="12412664" y="3138798"/>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hlinkClick r:id="rId19"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pic>
        <p:nvPicPr>
          <p:cNvPr id="77" name="Picture 76">
            <a:extLst>
              <a:ext uri="{FF2B5EF4-FFF2-40B4-BE49-F238E27FC236}">
                <a16:creationId xmlns:a16="http://schemas.microsoft.com/office/drawing/2014/main" id="{42EB3FEB-98DB-FA4B-94CB-4C4F9A8EDDDF}"/>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16845" y="3502368"/>
            <a:ext cx="1471309" cy="902362"/>
          </a:xfrm>
          <a:prstGeom prst="rect">
            <a:avLst/>
          </a:prstGeom>
        </p:spPr>
      </p:pic>
      <p:sp>
        <p:nvSpPr>
          <p:cNvPr id="59" name="TextBox 58">
            <a:extLst>
              <a:ext uri="{FF2B5EF4-FFF2-40B4-BE49-F238E27FC236}">
                <a16:creationId xmlns:a16="http://schemas.microsoft.com/office/drawing/2014/main" id="{733498CD-EAA2-264C-9B17-9CBB99D15387}"/>
              </a:ext>
            </a:extLst>
          </p:cNvPr>
          <p:cNvSpPr txBox="1"/>
          <p:nvPr/>
        </p:nvSpPr>
        <p:spPr>
          <a:xfrm>
            <a:off x="3702001" y="5589054"/>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21"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cxnSp>
        <p:nvCxnSpPr>
          <p:cNvPr id="5" name="Elbow Connector 4">
            <a:extLst>
              <a:ext uri="{FF2B5EF4-FFF2-40B4-BE49-F238E27FC236}">
                <a16:creationId xmlns:a16="http://schemas.microsoft.com/office/drawing/2014/main" id="{04DB734E-5751-8243-A414-74E588524EA7}"/>
              </a:ext>
            </a:extLst>
          </p:cNvPr>
          <p:cNvCxnSpPr>
            <a:cxnSpLocks/>
          </p:cNvCxnSpPr>
          <p:nvPr/>
        </p:nvCxnSpPr>
        <p:spPr>
          <a:xfrm rot="16200000" flipH="1">
            <a:off x="1811666" y="4483743"/>
            <a:ext cx="1593127" cy="281265"/>
          </a:xfrm>
          <a:prstGeom prst="bentConnector3">
            <a:avLst>
              <a:gd name="adj1" fmla="val 100112"/>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8E169A00-A10A-8F47-AC0F-49D0F198F0A3}"/>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EB55BEA6-B44D-4D49-AB7F-E5A4B053666D}"/>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3" name="TextBox 52">
            <a:extLst>
              <a:ext uri="{FF2B5EF4-FFF2-40B4-BE49-F238E27FC236}">
                <a16:creationId xmlns:a16="http://schemas.microsoft.com/office/drawing/2014/main" id="{0E84FC42-405D-544C-848F-40877327272A}"/>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4" name="TextBox 53">
            <a:extLst>
              <a:ext uri="{FF2B5EF4-FFF2-40B4-BE49-F238E27FC236}">
                <a16:creationId xmlns:a16="http://schemas.microsoft.com/office/drawing/2014/main" id="{F77EDF39-1742-444C-8793-6B2443B3B9D2}"/>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6" name="Picture 55">
            <a:extLst>
              <a:ext uri="{FF2B5EF4-FFF2-40B4-BE49-F238E27FC236}">
                <a16:creationId xmlns:a16="http://schemas.microsoft.com/office/drawing/2014/main" id="{70ECFAD4-4FF5-3B46-AF68-16EECA75B95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58" name="Picture 57">
            <a:extLst>
              <a:ext uri="{FF2B5EF4-FFF2-40B4-BE49-F238E27FC236}">
                <a16:creationId xmlns:a16="http://schemas.microsoft.com/office/drawing/2014/main" id="{FADC442F-91A5-8145-92F3-59C571CF22D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76" name="Picture 75">
            <a:extLst>
              <a:ext uri="{FF2B5EF4-FFF2-40B4-BE49-F238E27FC236}">
                <a16:creationId xmlns:a16="http://schemas.microsoft.com/office/drawing/2014/main" id="{B5E20FCE-FCC2-F345-A4F7-647E301DDAF2}"/>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6172526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4FB6548-862E-6C4F-B800-562566B74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5047812" y="5053646"/>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098A6BA6-6785-BE47-94AA-746EF16F9C31}"/>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FOOD </a:t>
            </a:r>
            <a:br>
              <a:rPr lang="en-GB" sz="1200" b="1">
                <a:latin typeface="Arial Black" panose="020B0604020202020204" pitchFamily="34" charset="0"/>
                <a:cs typeface="Arial Black" panose="020B0604020202020204" pitchFamily="34" charset="0"/>
              </a:rPr>
            </a:br>
            <a:r>
              <a:rPr lang="en-GB" sz="1200" b="1">
                <a:latin typeface="Arial Black" panose="020B0604020202020204" pitchFamily="34" charset="0"/>
                <a:cs typeface="Arial Black" panose="020B0604020202020204" pitchFamily="34" charset="0"/>
              </a:rPr>
              <a:t>RETAIL</a:t>
            </a:r>
          </a:p>
          <a:p>
            <a:endParaRPr lang="en-GB" sz="1200" b="1">
              <a:latin typeface="Arial Black" panose="020B0604020202020204" pitchFamily="34" charset="0"/>
              <a:cs typeface="Arial Black" panose="020B0604020202020204" pitchFamily="34" charset="0"/>
            </a:endParaRPr>
          </a:p>
        </p:txBody>
      </p:sp>
      <p:sp>
        <p:nvSpPr>
          <p:cNvPr id="47" name="TextBox 46">
            <a:extLst>
              <a:ext uri="{FF2B5EF4-FFF2-40B4-BE49-F238E27FC236}">
                <a16:creationId xmlns:a16="http://schemas.microsoft.com/office/drawing/2014/main" id="{9F53445D-BD44-FF46-B438-2D968FA8DD94}"/>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48" name="TextBox 47">
            <a:extLst>
              <a:ext uri="{FF2B5EF4-FFF2-40B4-BE49-F238E27FC236}">
                <a16:creationId xmlns:a16="http://schemas.microsoft.com/office/drawing/2014/main" id="{1C4E92E9-23FC-A848-9FE6-96C58E3C1461}"/>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sp>
        <p:nvSpPr>
          <p:cNvPr id="50" name="TextBox 49">
            <a:extLst>
              <a:ext uri="{FF2B5EF4-FFF2-40B4-BE49-F238E27FC236}">
                <a16:creationId xmlns:a16="http://schemas.microsoft.com/office/drawing/2014/main" id="{5C97B86D-073B-CB41-B8D3-85EACEBBE52D}"/>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sp>
        <p:nvSpPr>
          <p:cNvPr id="56" name="TextBox 55">
            <a:extLst>
              <a:ext uri="{FF2B5EF4-FFF2-40B4-BE49-F238E27FC236}">
                <a16:creationId xmlns:a16="http://schemas.microsoft.com/office/drawing/2014/main" id="{C0C22AB1-4DD7-6F43-99B4-DBD0DA61F96B}"/>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58" name="Picture 57">
            <a:extLst>
              <a:ext uri="{FF2B5EF4-FFF2-40B4-BE49-F238E27FC236}">
                <a16:creationId xmlns:a16="http://schemas.microsoft.com/office/drawing/2014/main" id="{F5BA00AC-CC5B-8441-94EA-DD854E0C04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59" name="Picture 58">
            <a:extLst>
              <a:ext uri="{FF2B5EF4-FFF2-40B4-BE49-F238E27FC236}">
                <a16:creationId xmlns:a16="http://schemas.microsoft.com/office/drawing/2014/main" id="{91561437-BA81-5E48-9619-EA5BE28A6E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pic>
        <p:nvPicPr>
          <p:cNvPr id="66" name="Picture 65">
            <a:extLst>
              <a:ext uri="{FF2B5EF4-FFF2-40B4-BE49-F238E27FC236}">
                <a16:creationId xmlns:a16="http://schemas.microsoft.com/office/drawing/2014/main" id="{4BD68E2E-3A35-554A-AEED-F829626CAE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87124" y="4797152"/>
            <a:ext cx="830395" cy="1234060"/>
          </a:xfrm>
          <a:prstGeom prst="rect">
            <a:avLst/>
          </a:prstGeom>
        </p:spPr>
      </p:pic>
      <p:pic>
        <p:nvPicPr>
          <p:cNvPr id="68" name="Picture 67">
            <a:extLst>
              <a:ext uri="{FF2B5EF4-FFF2-40B4-BE49-F238E27FC236}">
                <a16:creationId xmlns:a16="http://schemas.microsoft.com/office/drawing/2014/main" id="{46FA046F-75E2-4045-9BDE-DB198BC4DEF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1" name="TextBox 70">
            <a:extLst>
              <a:ext uri="{FF2B5EF4-FFF2-40B4-BE49-F238E27FC236}">
                <a16:creationId xmlns:a16="http://schemas.microsoft.com/office/drawing/2014/main" id="{A40C004C-6DF7-3448-8C87-167E4B19CAF6}"/>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BUILDING MANAGEMENT SIMPLIFIED</a:t>
            </a:r>
          </a:p>
        </p:txBody>
      </p:sp>
      <p:pic>
        <p:nvPicPr>
          <p:cNvPr id="72" name="Picture 71">
            <a:extLst>
              <a:ext uri="{FF2B5EF4-FFF2-40B4-BE49-F238E27FC236}">
                <a16:creationId xmlns:a16="http://schemas.microsoft.com/office/drawing/2014/main" id="{4B870ACB-56E2-FE4A-B32C-FB583A3F9D7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1839" y="1232142"/>
            <a:ext cx="830395" cy="1234060"/>
          </a:xfrm>
          <a:prstGeom prst="rect">
            <a:avLst/>
          </a:prstGeom>
        </p:spPr>
      </p:pic>
      <p:sp>
        <p:nvSpPr>
          <p:cNvPr id="77" name="TextBox 76">
            <a:extLst>
              <a:ext uri="{FF2B5EF4-FFF2-40B4-BE49-F238E27FC236}">
                <a16:creationId xmlns:a16="http://schemas.microsoft.com/office/drawing/2014/main" id="{2E803AF1-7B05-5B45-8EDE-54AFC4D9F38A}"/>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8" name="Picture 77">
            <a:extLst>
              <a:ext uri="{FF2B5EF4-FFF2-40B4-BE49-F238E27FC236}">
                <a16:creationId xmlns:a16="http://schemas.microsoft.com/office/drawing/2014/main" id="{1A2C0875-484F-1C4C-A2F6-E980A8520D5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79" name="Picture 78">
            <a:extLst>
              <a:ext uri="{FF2B5EF4-FFF2-40B4-BE49-F238E27FC236}">
                <a16:creationId xmlns:a16="http://schemas.microsoft.com/office/drawing/2014/main" id="{83A600C9-53AF-E349-A673-0E1C0F731C7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18" name="Rectangle 17">
            <a:hlinkClick r:id="rId10" action="ppaction://hlinksldjump"/>
            <a:hlinkHover r:id="rId10"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33" name="Rectangle 32">
            <a:hlinkClick r:id="rId13"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14"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hlinkClick r:id="rId15" action="ppaction://hlinksldjump"/>
            <a:extLst>
              <a:ext uri="{FF2B5EF4-FFF2-40B4-BE49-F238E27FC236}">
                <a16:creationId xmlns:a16="http://schemas.microsoft.com/office/drawing/2014/main" id="{BAB8123F-CB23-754B-81E2-2351537CC5C5}"/>
              </a:ext>
            </a:extLst>
          </p:cNvPr>
          <p:cNvSpPr/>
          <p:nvPr/>
        </p:nvSpPr>
        <p:spPr>
          <a:xfrm>
            <a:off x="12412664" y="3138798"/>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hlinkClick r:id="rId16"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sp>
        <p:nvSpPr>
          <p:cNvPr id="64" name="TextBox 63">
            <a:extLst>
              <a:ext uri="{FF2B5EF4-FFF2-40B4-BE49-F238E27FC236}">
                <a16:creationId xmlns:a16="http://schemas.microsoft.com/office/drawing/2014/main" id="{6AD95B36-36CD-1147-9BF3-C16FC44A7432}"/>
              </a:ext>
            </a:extLst>
          </p:cNvPr>
          <p:cNvSpPr txBox="1"/>
          <p:nvPr/>
        </p:nvSpPr>
        <p:spPr>
          <a:xfrm>
            <a:off x="5901678" y="5600692"/>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B417C84E-7E4D-734E-8758-E3A44770B53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231262" y="3778508"/>
            <a:ext cx="414060" cy="457645"/>
          </a:xfrm>
          <a:prstGeom prst="rect">
            <a:avLst/>
          </a:prstGeom>
        </p:spPr>
      </p:pic>
      <p:cxnSp>
        <p:nvCxnSpPr>
          <p:cNvPr id="114" name="Red line 2">
            <a:extLst>
              <a:ext uri="{FF2B5EF4-FFF2-40B4-BE49-F238E27FC236}">
                <a16:creationId xmlns:a16="http://schemas.microsoft.com/office/drawing/2014/main" id="{E746526C-A97D-E14B-A781-6625477643E6}"/>
              </a:ext>
            </a:extLst>
          </p:cNvPr>
          <p:cNvCxnSpPr>
            <a:cxnSpLocks/>
          </p:cNvCxnSpPr>
          <p:nvPr/>
        </p:nvCxnSpPr>
        <p:spPr>
          <a:xfrm>
            <a:off x="6123036" y="4889980"/>
            <a:ext cx="1" cy="243108"/>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15" name="Red line 2">
            <a:extLst>
              <a:ext uri="{FF2B5EF4-FFF2-40B4-BE49-F238E27FC236}">
                <a16:creationId xmlns:a16="http://schemas.microsoft.com/office/drawing/2014/main" id="{2B0CCE6F-6394-034C-8375-E983872AD3D6}"/>
              </a:ext>
            </a:extLst>
          </p:cNvPr>
          <p:cNvCxnSpPr>
            <a:cxnSpLocks/>
          </p:cNvCxnSpPr>
          <p:nvPr/>
        </p:nvCxnSpPr>
        <p:spPr>
          <a:xfrm>
            <a:off x="6113511" y="4889980"/>
            <a:ext cx="1357264" cy="0"/>
          </a:xfrm>
          <a:prstGeom prst="line">
            <a:avLst/>
          </a:prstGeom>
          <a:ln w="1905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587731A-742F-5D4D-8159-A1DE7E454788}"/>
              </a:ext>
            </a:extLst>
          </p:cNvPr>
          <p:cNvCxnSpPr>
            <a:cxnSpLocks/>
          </p:cNvCxnSpPr>
          <p:nvPr/>
        </p:nvCxnSpPr>
        <p:spPr>
          <a:xfrm>
            <a:off x="7464152" y="3923531"/>
            <a:ext cx="0" cy="966449"/>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4B74E9A0-57C9-9948-BC07-8DD4CC8AC5B1}"/>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121" name="Picture 120">
            <a:extLst>
              <a:ext uri="{FF2B5EF4-FFF2-40B4-BE49-F238E27FC236}">
                <a16:creationId xmlns:a16="http://schemas.microsoft.com/office/drawing/2014/main" id="{3C23A245-0258-2A41-8EF4-1F33F6D91C21}"/>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122" name="TextBox 121">
            <a:extLst>
              <a:ext uri="{FF2B5EF4-FFF2-40B4-BE49-F238E27FC236}">
                <a16:creationId xmlns:a16="http://schemas.microsoft.com/office/drawing/2014/main" id="{7496FCFD-05BF-9B4E-8E5F-FB978D56755A}"/>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123" name="Picture 122">
            <a:extLst>
              <a:ext uri="{FF2B5EF4-FFF2-40B4-BE49-F238E27FC236}">
                <a16:creationId xmlns:a16="http://schemas.microsoft.com/office/drawing/2014/main" id="{903D3EA0-5697-AA4D-89F4-D6E805DA95C8}"/>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51" name="Rectangle 50">
            <a:extLst>
              <a:ext uri="{FF2B5EF4-FFF2-40B4-BE49-F238E27FC236}">
                <a16:creationId xmlns:a16="http://schemas.microsoft.com/office/drawing/2014/main" id="{5B8D28CB-A7EB-C64E-AFAC-CA42B5C3D506}"/>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3F97852F-76D1-1743-8D92-08E669508103}"/>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3" name="TextBox 52">
            <a:extLst>
              <a:ext uri="{FF2B5EF4-FFF2-40B4-BE49-F238E27FC236}">
                <a16:creationId xmlns:a16="http://schemas.microsoft.com/office/drawing/2014/main" id="{AE068919-9552-CA4A-9B17-AAAB49B7E10E}"/>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4" name="TextBox 53">
            <a:extLst>
              <a:ext uri="{FF2B5EF4-FFF2-40B4-BE49-F238E27FC236}">
                <a16:creationId xmlns:a16="http://schemas.microsoft.com/office/drawing/2014/main" id="{96DAD147-06D4-EA48-98D0-CB17CACFFEC3}"/>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57" name="Picture 56">
            <a:extLst>
              <a:ext uri="{FF2B5EF4-FFF2-40B4-BE49-F238E27FC236}">
                <a16:creationId xmlns:a16="http://schemas.microsoft.com/office/drawing/2014/main" id="{39D1CFD6-77C9-C745-97C5-B9DE2B29D3E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60" name="Picture 59">
            <a:extLst>
              <a:ext uri="{FF2B5EF4-FFF2-40B4-BE49-F238E27FC236}">
                <a16:creationId xmlns:a16="http://schemas.microsoft.com/office/drawing/2014/main" id="{B2B4A200-0DC3-C941-B81B-BCA3E864E54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65" name="Picture 64">
            <a:extLst>
              <a:ext uri="{FF2B5EF4-FFF2-40B4-BE49-F238E27FC236}">
                <a16:creationId xmlns:a16="http://schemas.microsoft.com/office/drawing/2014/main" id="{AF50D7DB-4CF8-0647-BB2E-ED20AE31A003}"/>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210373862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DC117424-01B6-0946-AA1F-545D1BE1E6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798046" cy="6422829"/>
          </a:xfrm>
          <a:prstGeom prst="rect">
            <a:avLst/>
          </a:prstGeom>
        </p:spPr>
      </p:pic>
      <p:sp>
        <p:nvSpPr>
          <p:cNvPr id="74" name="Oval 73">
            <a:extLst>
              <a:ext uri="{FF2B5EF4-FFF2-40B4-BE49-F238E27FC236}">
                <a16:creationId xmlns:a16="http://schemas.microsoft.com/office/drawing/2014/main" id="{CFA8C907-824C-A543-BF8B-A319DF7F56F3}"/>
              </a:ext>
            </a:extLst>
          </p:cNvPr>
          <p:cNvSpPr/>
          <p:nvPr/>
        </p:nvSpPr>
        <p:spPr>
          <a:xfrm>
            <a:off x="9527935" y="1489543"/>
            <a:ext cx="721072" cy="721072"/>
          </a:xfrm>
          <a:prstGeom prst="ellipse">
            <a:avLst/>
          </a:prstGeom>
          <a:solidFill>
            <a:schemeClr val="accent6"/>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hlinkClick r:id="rId3" action="ppaction://hlinksldjump"/>
            <a:hlinkHover r:id="rId3" action="ppaction://hlinksldjump"/>
            <a:extLst>
              <a:ext uri="{FF2B5EF4-FFF2-40B4-BE49-F238E27FC236}">
                <a16:creationId xmlns:a16="http://schemas.microsoft.com/office/drawing/2014/main" id="{FE36E3C6-3816-9547-823F-7E2E989AFE84}"/>
              </a:ext>
            </a:extLst>
          </p:cNvPr>
          <p:cNvSpPr/>
          <p:nvPr/>
        </p:nvSpPr>
        <p:spPr>
          <a:xfrm>
            <a:off x="3505171" y="390868"/>
            <a:ext cx="1528094" cy="60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ABA97056-4FBD-6B46-A54A-A8686E2C35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87567" y="-23605"/>
            <a:ext cx="385029" cy="572196"/>
          </a:xfrm>
          <a:prstGeom prst="rect">
            <a:avLst/>
          </a:prstGeom>
        </p:spPr>
      </p:pic>
      <p:sp>
        <p:nvSpPr>
          <p:cNvPr id="55" name="TextBox 54">
            <a:extLst>
              <a:ext uri="{FF2B5EF4-FFF2-40B4-BE49-F238E27FC236}">
                <a16:creationId xmlns:a16="http://schemas.microsoft.com/office/drawing/2014/main" id="{1B83FED8-A84F-1D44-8ED7-973E695E196C}"/>
              </a:ext>
            </a:extLst>
          </p:cNvPr>
          <p:cNvSpPr txBox="1"/>
          <p:nvPr/>
        </p:nvSpPr>
        <p:spPr>
          <a:xfrm>
            <a:off x="11491432" y="526041"/>
            <a:ext cx="613229" cy="342903"/>
          </a:xfrm>
          <a:prstGeom prst="rect">
            <a:avLst/>
          </a:prstGeom>
          <a:noFill/>
        </p:spPr>
        <p:txBody>
          <a:bodyPr wrap="square" lIns="0" tIns="0" rIns="0" bIns="0" rtlCol="0">
            <a:noAutofit/>
          </a:bodyPr>
          <a:lstStyle/>
          <a:p>
            <a:pPr algn="ctr"/>
            <a:r>
              <a:rPr lang="en-GB" sz="800">
                <a:latin typeface="Arial" panose="020B0604020202020204" pitchFamily="34" charset="0"/>
                <a:cs typeface="Arial" panose="020B0604020202020204" pitchFamily="34" charset="0"/>
              </a:rPr>
              <a:t>Click each button</a:t>
            </a:r>
          </a:p>
        </p:txBody>
      </p:sp>
      <p:pic>
        <p:nvPicPr>
          <p:cNvPr id="25" name="Picture 24">
            <a:extLst>
              <a:ext uri="{FF2B5EF4-FFF2-40B4-BE49-F238E27FC236}">
                <a16:creationId xmlns:a16="http://schemas.microsoft.com/office/drawing/2014/main" id="{0720D4DD-7EA0-7043-8649-7B26DC4136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691024" y="120239"/>
            <a:ext cx="422924" cy="434253"/>
          </a:xfrm>
          <a:prstGeom prst="rect">
            <a:avLst/>
          </a:prstGeom>
        </p:spPr>
      </p:pic>
      <p:sp>
        <p:nvSpPr>
          <p:cNvPr id="2" name="TextBox 1">
            <a:extLst>
              <a:ext uri="{FF2B5EF4-FFF2-40B4-BE49-F238E27FC236}">
                <a16:creationId xmlns:a16="http://schemas.microsoft.com/office/drawing/2014/main" id="{8417FFD9-0179-D748-9C90-CBBD05A17C31}"/>
              </a:ext>
            </a:extLst>
          </p:cNvPr>
          <p:cNvSpPr txBox="1"/>
          <p:nvPr/>
        </p:nvSpPr>
        <p:spPr>
          <a:xfrm>
            <a:off x="-600635" y="403412"/>
            <a:ext cx="0" cy="0"/>
          </a:xfrm>
          <a:prstGeom prst="rect">
            <a:avLst/>
          </a:prstGeom>
          <a:noFill/>
        </p:spPr>
        <p:txBody>
          <a:bodyPr wrap="none" lIns="0" tIns="0" rIns="0" bIns="0" rtlCol="0">
            <a:noAutofit/>
          </a:bodyPr>
          <a:lstStyle/>
          <a:p>
            <a:pPr algn="l"/>
            <a:endParaRPr lang="en-US"/>
          </a:p>
        </p:txBody>
      </p:sp>
      <p:sp>
        <p:nvSpPr>
          <p:cNvPr id="62" name="Rectangle 61">
            <a:hlinkClick r:id="rId6" action="ppaction://hlinksldjump"/>
            <a:extLst>
              <a:ext uri="{FF2B5EF4-FFF2-40B4-BE49-F238E27FC236}">
                <a16:creationId xmlns:a16="http://schemas.microsoft.com/office/drawing/2014/main" id="{D3B96F3B-AAFA-0D42-BB84-0D5691D2B308}"/>
              </a:ext>
            </a:extLst>
          </p:cNvPr>
          <p:cNvSpPr/>
          <p:nvPr/>
        </p:nvSpPr>
        <p:spPr>
          <a:xfrm>
            <a:off x="-2978210" y="3718904"/>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hlinkClick r:id="rId6" action="ppaction://hlinksldjump"/>
            <a:extLst>
              <a:ext uri="{FF2B5EF4-FFF2-40B4-BE49-F238E27FC236}">
                <a16:creationId xmlns:a16="http://schemas.microsoft.com/office/drawing/2014/main" id="{7209851C-5E39-364F-BB70-59304F5DC2C0}"/>
              </a:ext>
            </a:extLst>
          </p:cNvPr>
          <p:cNvSpPr/>
          <p:nvPr/>
        </p:nvSpPr>
        <p:spPr>
          <a:xfrm>
            <a:off x="-2477731" y="4853781"/>
            <a:ext cx="217943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hlinkClick r:id="rId7" action="ppaction://hlinksldjump"/>
            <a:extLst>
              <a:ext uri="{FF2B5EF4-FFF2-40B4-BE49-F238E27FC236}">
                <a16:creationId xmlns:a16="http://schemas.microsoft.com/office/drawing/2014/main" id="{EA28B4C2-BFC9-444B-84F4-7D0D297EFB4A}"/>
              </a:ext>
            </a:extLst>
          </p:cNvPr>
          <p:cNvSpPr/>
          <p:nvPr/>
        </p:nvSpPr>
        <p:spPr>
          <a:xfrm>
            <a:off x="12358106" y="995743"/>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hlinkClick r:id="rId8" action="ppaction://hlinksldjump"/>
            <a:extLst>
              <a:ext uri="{FF2B5EF4-FFF2-40B4-BE49-F238E27FC236}">
                <a16:creationId xmlns:a16="http://schemas.microsoft.com/office/drawing/2014/main" id="{D834C66F-A15C-164E-A664-CD9CD72673A2}"/>
              </a:ext>
            </a:extLst>
          </p:cNvPr>
          <p:cNvSpPr/>
          <p:nvPr/>
        </p:nvSpPr>
        <p:spPr>
          <a:xfrm>
            <a:off x="12358106" y="2042631"/>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hlinkClick r:id="rId9" action="ppaction://hlinksldjump"/>
            <a:extLst>
              <a:ext uri="{FF2B5EF4-FFF2-40B4-BE49-F238E27FC236}">
                <a16:creationId xmlns:a16="http://schemas.microsoft.com/office/drawing/2014/main" id="{BAB8123F-CB23-754B-81E2-2351537CC5C5}"/>
              </a:ext>
            </a:extLst>
          </p:cNvPr>
          <p:cNvSpPr/>
          <p:nvPr/>
        </p:nvSpPr>
        <p:spPr>
          <a:xfrm>
            <a:off x="12412664" y="3138798"/>
            <a:ext cx="1870316"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hlinkClick r:id="rId10" action="ppaction://hlinksldjump"/>
            <a:extLst>
              <a:ext uri="{FF2B5EF4-FFF2-40B4-BE49-F238E27FC236}">
                <a16:creationId xmlns:a16="http://schemas.microsoft.com/office/drawing/2014/main" id="{D6C24947-0BA1-3E42-8065-32709DF16071}"/>
              </a:ext>
            </a:extLst>
          </p:cNvPr>
          <p:cNvSpPr/>
          <p:nvPr/>
        </p:nvSpPr>
        <p:spPr>
          <a:xfrm>
            <a:off x="12633382" y="4840186"/>
            <a:ext cx="2085323"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a:hlinkClick r:id="rId7" action="ppaction://hlinksldjump"/>
            <a:extLst>
              <a:ext uri="{FF2B5EF4-FFF2-40B4-BE49-F238E27FC236}">
                <a16:creationId xmlns:a16="http://schemas.microsoft.com/office/drawing/2014/main" id="{48C07197-2E73-2A4E-BFF8-72F200D902D5}"/>
              </a:ext>
            </a:extLst>
          </p:cNvPr>
          <p:cNvSpPr/>
          <p:nvPr/>
        </p:nvSpPr>
        <p:spPr>
          <a:xfrm>
            <a:off x="-3387111" y="3760282"/>
            <a:ext cx="1774954" cy="72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itel 1">
            <a:extLst>
              <a:ext uri="{FF2B5EF4-FFF2-40B4-BE49-F238E27FC236}">
                <a16:creationId xmlns:a16="http://schemas.microsoft.com/office/drawing/2014/main" id="{40BF5721-E64E-4445-B35F-5570A558FACA}"/>
              </a:ext>
            </a:extLst>
          </p:cNvPr>
          <p:cNvSpPr txBox="1">
            <a:spLocks/>
          </p:cNvSpPr>
          <p:nvPr/>
        </p:nvSpPr>
        <p:spPr>
          <a:xfrm>
            <a:off x="389827" y="261881"/>
            <a:ext cx="11201401" cy="562564"/>
          </a:xfrm>
          <a:prstGeom prst="rect">
            <a:avLst/>
          </a:prstGeom>
        </p:spPr>
        <p:txBody>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GB" spc="-150">
                <a:solidFill>
                  <a:schemeClr val="accent1"/>
                </a:solidFill>
              </a:rPr>
              <a:t>Small and medium </a:t>
            </a:r>
            <a:r>
              <a:rPr lang="en-GB" spc="-150"/>
              <a:t>building administrator</a:t>
            </a:r>
          </a:p>
        </p:txBody>
      </p:sp>
      <p:pic>
        <p:nvPicPr>
          <p:cNvPr id="66" name="Picture 65">
            <a:extLst>
              <a:ext uri="{FF2B5EF4-FFF2-40B4-BE49-F238E27FC236}">
                <a16:creationId xmlns:a16="http://schemas.microsoft.com/office/drawing/2014/main" id="{63AF59D9-503C-704B-AC30-3FD54D2547B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61740" y="2354317"/>
            <a:ext cx="3221585" cy="814583"/>
          </a:xfrm>
          <a:prstGeom prst="rect">
            <a:avLst/>
          </a:prstGeom>
        </p:spPr>
      </p:pic>
      <p:cxnSp>
        <p:nvCxnSpPr>
          <p:cNvPr id="57" name="Red line 2">
            <a:extLst>
              <a:ext uri="{FF2B5EF4-FFF2-40B4-BE49-F238E27FC236}">
                <a16:creationId xmlns:a16="http://schemas.microsoft.com/office/drawing/2014/main" id="{D7FE9EBC-26A3-1240-B5BC-DC10072F862B}"/>
              </a:ext>
            </a:extLst>
          </p:cNvPr>
          <p:cNvCxnSpPr>
            <a:cxnSpLocks/>
          </p:cNvCxnSpPr>
          <p:nvPr/>
        </p:nvCxnSpPr>
        <p:spPr>
          <a:xfrm>
            <a:off x="9887035" y="1103449"/>
            <a:ext cx="1" cy="243108"/>
          </a:xfrm>
          <a:prstGeom prst="line">
            <a:avLst/>
          </a:prstGeom>
          <a:ln w="19050" cmpd="sng">
            <a:solidFill>
              <a:schemeClr val="accent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63" name="Red line 2">
            <a:extLst>
              <a:ext uri="{FF2B5EF4-FFF2-40B4-BE49-F238E27FC236}">
                <a16:creationId xmlns:a16="http://schemas.microsoft.com/office/drawing/2014/main" id="{738D9274-6623-2348-A401-693F9125A647}"/>
              </a:ext>
            </a:extLst>
          </p:cNvPr>
          <p:cNvCxnSpPr>
            <a:cxnSpLocks/>
          </p:cNvCxnSpPr>
          <p:nvPr/>
        </p:nvCxnSpPr>
        <p:spPr>
          <a:xfrm>
            <a:off x="5582890" y="1111204"/>
            <a:ext cx="4313670" cy="0"/>
          </a:xfrm>
          <a:prstGeom prst="line">
            <a:avLst/>
          </a:prstGeom>
          <a:ln w="19050" cmpd="sng">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6DF7805-1CA2-6B4F-B99D-65CB916E5ABA}"/>
              </a:ext>
            </a:extLst>
          </p:cNvPr>
          <p:cNvCxnSpPr>
            <a:cxnSpLocks/>
          </p:cNvCxnSpPr>
          <p:nvPr/>
        </p:nvCxnSpPr>
        <p:spPr>
          <a:xfrm flipV="1">
            <a:off x="5573365" y="1100275"/>
            <a:ext cx="0" cy="1729221"/>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B6435DA-4994-F244-839A-FC3C3215E96E}"/>
              </a:ext>
            </a:extLst>
          </p:cNvPr>
          <p:cNvSpPr txBox="1"/>
          <p:nvPr/>
        </p:nvSpPr>
        <p:spPr>
          <a:xfrm>
            <a:off x="10365273" y="2151698"/>
            <a:ext cx="715267" cy="195801"/>
          </a:xfrm>
          <a:prstGeom prst="rect">
            <a:avLst/>
          </a:prstGeom>
          <a:noFill/>
        </p:spPr>
        <p:txBody>
          <a:bodyPr wrap="square" lIns="0" tIns="0" rIns="0" bIns="0" rtlCol="0">
            <a:noAutofit/>
          </a:bodyPr>
          <a:lstStyle/>
          <a:p>
            <a:pPr algn="l"/>
            <a:r>
              <a:rPr lang="en-US" sz="1000" u="sng">
                <a:solidFill>
                  <a:schemeClr val="accent1"/>
                </a:solidFill>
                <a:uFill>
                  <a:solidFill>
                    <a:schemeClr val="bg1"/>
                  </a:solidFill>
                </a:u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Click here</a:t>
            </a:r>
            <a:endParaRPr lang="en-US" sz="1000" u="sng">
              <a:solidFill>
                <a:schemeClr val="accent1"/>
              </a:solidFill>
              <a:uFill>
                <a:solidFill>
                  <a:schemeClr val="bg1"/>
                </a:solidFill>
              </a:u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8245CA6-0EB6-864C-9F7D-9E69AB331309}"/>
              </a:ext>
            </a:extLst>
          </p:cNvPr>
          <p:cNvSpPr txBox="1"/>
          <p:nvPr/>
        </p:nvSpPr>
        <p:spPr>
          <a:xfrm>
            <a:off x="5899023" y="5216303"/>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a:p>
            <a:endParaRPr lang="en-GB" sz="1200" b="1">
              <a:solidFill>
                <a:schemeClr val="bg1">
                  <a:lumMod val="75000"/>
                </a:schemeClr>
              </a:solidFill>
              <a:latin typeface="Arial Black" panose="020B0604020202020204" pitchFamily="34" charset="0"/>
              <a:cs typeface="Arial Black" panose="020B0604020202020204" pitchFamily="34" charset="0"/>
            </a:endParaRPr>
          </a:p>
        </p:txBody>
      </p:sp>
      <p:sp>
        <p:nvSpPr>
          <p:cNvPr id="46" name="TextBox 45">
            <a:extLst>
              <a:ext uri="{FF2B5EF4-FFF2-40B4-BE49-F238E27FC236}">
                <a16:creationId xmlns:a16="http://schemas.microsoft.com/office/drawing/2014/main" id="{1F644BFB-70C4-B34B-8EF0-9C697230056C}"/>
              </a:ext>
            </a:extLst>
          </p:cNvPr>
          <p:cNvSpPr txBox="1"/>
          <p:nvPr/>
        </p:nvSpPr>
        <p:spPr>
          <a:xfrm>
            <a:off x="10359351" y="5146701"/>
            <a:ext cx="2165402" cy="322222"/>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QUICK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SERVICE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RESTAURANTS</a:t>
            </a:r>
          </a:p>
        </p:txBody>
      </p:sp>
      <p:sp>
        <p:nvSpPr>
          <p:cNvPr id="47" name="TextBox 46">
            <a:extLst>
              <a:ext uri="{FF2B5EF4-FFF2-40B4-BE49-F238E27FC236}">
                <a16:creationId xmlns:a16="http://schemas.microsoft.com/office/drawing/2014/main" id="{378A6344-8D66-F646-977F-38664F68C538}"/>
              </a:ext>
            </a:extLst>
          </p:cNvPr>
          <p:cNvSpPr txBox="1"/>
          <p:nvPr/>
        </p:nvSpPr>
        <p:spPr>
          <a:xfrm>
            <a:off x="10359351" y="3992795"/>
            <a:ext cx="1321451" cy="709513"/>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SMALL AND MEDIUM COMMERCIAL</a:t>
            </a:r>
          </a:p>
        </p:txBody>
      </p:sp>
      <p:sp>
        <p:nvSpPr>
          <p:cNvPr id="48" name="TextBox 47">
            <a:extLst>
              <a:ext uri="{FF2B5EF4-FFF2-40B4-BE49-F238E27FC236}">
                <a16:creationId xmlns:a16="http://schemas.microsoft.com/office/drawing/2014/main" id="{7A7D94CB-50D6-7B44-9839-A40234066243}"/>
              </a:ext>
            </a:extLst>
          </p:cNvPr>
          <p:cNvSpPr txBox="1"/>
          <p:nvPr/>
        </p:nvSpPr>
        <p:spPr>
          <a:xfrm>
            <a:off x="10359352" y="2943309"/>
            <a:ext cx="1082294" cy="466088"/>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NON-FOOD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RETAIL</a:t>
            </a:r>
          </a:p>
        </p:txBody>
      </p:sp>
      <p:sp>
        <p:nvSpPr>
          <p:cNvPr id="50" name="TextBox 49">
            <a:extLst>
              <a:ext uri="{FF2B5EF4-FFF2-40B4-BE49-F238E27FC236}">
                <a16:creationId xmlns:a16="http://schemas.microsoft.com/office/drawing/2014/main" id="{9B60040B-DF33-6143-B3F4-FF1D8B9375E9}"/>
              </a:ext>
            </a:extLst>
          </p:cNvPr>
          <p:cNvSpPr txBox="1"/>
          <p:nvPr/>
        </p:nvSpPr>
        <p:spPr>
          <a:xfrm>
            <a:off x="3697746" y="5207025"/>
            <a:ext cx="956601" cy="41868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LIGHT </a:t>
            </a:r>
            <a:br>
              <a:rPr lang="en-GB" sz="1200" b="1">
                <a:solidFill>
                  <a:schemeClr val="bg1">
                    <a:lumMod val="75000"/>
                  </a:schemeClr>
                </a:solidFill>
                <a:latin typeface="Arial Black" panose="020B0604020202020204" pitchFamily="34" charset="0"/>
                <a:cs typeface="Arial Black" panose="020B0604020202020204" pitchFamily="34" charset="0"/>
              </a:rPr>
            </a:br>
            <a:r>
              <a:rPr lang="en-GB" sz="1200" b="1">
                <a:solidFill>
                  <a:schemeClr val="bg1">
                    <a:lumMod val="75000"/>
                  </a:schemeClr>
                </a:solidFill>
                <a:latin typeface="Arial Black" panose="020B0604020202020204" pitchFamily="34" charset="0"/>
                <a:cs typeface="Arial Black" panose="020B0604020202020204" pitchFamily="34" charset="0"/>
              </a:rPr>
              <a:t>MEDICAL</a:t>
            </a:r>
          </a:p>
        </p:txBody>
      </p:sp>
      <p:pic>
        <p:nvPicPr>
          <p:cNvPr id="56" name="Picture 55">
            <a:extLst>
              <a:ext uri="{FF2B5EF4-FFF2-40B4-BE49-F238E27FC236}">
                <a16:creationId xmlns:a16="http://schemas.microsoft.com/office/drawing/2014/main" id="{E2F73F8D-2DF4-624A-8B5E-2E1107EF1F3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810234" y="4799340"/>
            <a:ext cx="830396" cy="1234060"/>
          </a:xfrm>
          <a:prstGeom prst="rect">
            <a:avLst/>
          </a:prstGeom>
        </p:spPr>
      </p:pic>
      <p:pic>
        <p:nvPicPr>
          <p:cNvPr id="58" name="Picture 57">
            <a:extLst>
              <a:ext uri="{FF2B5EF4-FFF2-40B4-BE49-F238E27FC236}">
                <a16:creationId xmlns:a16="http://schemas.microsoft.com/office/drawing/2014/main" id="{3D5F2931-8DD3-AA4E-8EEA-633AFCC45C2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9471839" y="2509154"/>
            <a:ext cx="830396" cy="1234060"/>
          </a:xfrm>
          <a:prstGeom prst="rect">
            <a:avLst/>
          </a:prstGeom>
        </p:spPr>
      </p:pic>
      <p:pic>
        <p:nvPicPr>
          <p:cNvPr id="59" name="Picture 58">
            <a:extLst>
              <a:ext uri="{FF2B5EF4-FFF2-40B4-BE49-F238E27FC236}">
                <a16:creationId xmlns:a16="http://schemas.microsoft.com/office/drawing/2014/main" id="{E8B333BB-1765-E64A-89C8-C33FC2046957}"/>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987124" y="4797152"/>
            <a:ext cx="830396" cy="1234060"/>
          </a:xfrm>
          <a:prstGeom prst="rect">
            <a:avLst/>
          </a:prstGeom>
        </p:spPr>
      </p:pic>
      <p:pic>
        <p:nvPicPr>
          <p:cNvPr id="69" name="Picture 68">
            <a:extLst>
              <a:ext uri="{FF2B5EF4-FFF2-40B4-BE49-F238E27FC236}">
                <a16:creationId xmlns:a16="http://schemas.microsoft.com/office/drawing/2014/main" id="{180B2319-4E04-1846-A50A-62DBC64D6A5E}"/>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9473111" y="4800038"/>
            <a:ext cx="830396" cy="1234060"/>
          </a:xfrm>
          <a:prstGeom prst="rect">
            <a:avLst/>
          </a:prstGeom>
        </p:spPr>
      </p:pic>
      <p:sp>
        <p:nvSpPr>
          <p:cNvPr id="70" name="TextBox 69">
            <a:extLst>
              <a:ext uri="{FF2B5EF4-FFF2-40B4-BE49-F238E27FC236}">
                <a16:creationId xmlns:a16="http://schemas.microsoft.com/office/drawing/2014/main" id="{CDA58C98-0B4B-D949-A350-9347ADDC2E94}"/>
              </a:ext>
            </a:extLst>
          </p:cNvPr>
          <p:cNvSpPr txBox="1"/>
          <p:nvPr/>
        </p:nvSpPr>
        <p:spPr>
          <a:xfrm>
            <a:off x="10359351" y="1570336"/>
            <a:ext cx="1659255" cy="418689"/>
          </a:xfrm>
          <a:prstGeom prst="rect">
            <a:avLst/>
          </a:prstGeom>
          <a:noFill/>
        </p:spPr>
        <p:txBody>
          <a:bodyPr wrap="square" lIns="0" tIns="0" rIns="0" bIns="0" rtlCol="0">
            <a:noAutofit/>
          </a:bodyPr>
          <a:lstStyle/>
          <a:p>
            <a:r>
              <a:rPr lang="en-GB" sz="1200" b="1">
                <a:latin typeface="Arial Black" panose="020B0604020202020204" pitchFamily="34" charset="0"/>
                <a:cs typeface="Arial Black" panose="020B0604020202020204" pitchFamily="34" charset="0"/>
              </a:rPr>
              <a:t>BUILDING MANAGEMENT SIMPLIFIED</a:t>
            </a:r>
          </a:p>
        </p:txBody>
      </p:sp>
      <p:pic>
        <p:nvPicPr>
          <p:cNvPr id="71" name="Picture 70">
            <a:extLst>
              <a:ext uri="{FF2B5EF4-FFF2-40B4-BE49-F238E27FC236}">
                <a16:creationId xmlns:a16="http://schemas.microsoft.com/office/drawing/2014/main" id="{590CE8C5-3E29-9C4F-892D-7092C2A5C808}"/>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9471839" y="1232142"/>
            <a:ext cx="830395" cy="1234059"/>
          </a:xfrm>
          <a:prstGeom prst="rect">
            <a:avLst/>
          </a:prstGeom>
        </p:spPr>
      </p:pic>
      <p:sp>
        <p:nvSpPr>
          <p:cNvPr id="72" name="TextBox 71">
            <a:extLst>
              <a:ext uri="{FF2B5EF4-FFF2-40B4-BE49-F238E27FC236}">
                <a16:creationId xmlns:a16="http://schemas.microsoft.com/office/drawing/2014/main" id="{1FA2C20A-9EBC-B34C-BEF1-65C0EF6E3883}"/>
              </a:ext>
            </a:extLst>
          </p:cNvPr>
          <p:cNvSpPr txBox="1"/>
          <p:nvPr/>
        </p:nvSpPr>
        <p:spPr>
          <a:xfrm>
            <a:off x="7950634" y="5223061"/>
            <a:ext cx="1499225" cy="416839"/>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CONVENIENCE</a:t>
            </a:r>
          </a:p>
          <a:p>
            <a:r>
              <a:rPr lang="en-GB" sz="1200" b="1">
                <a:solidFill>
                  <a:schemeClr val="bg1">
                    <a:lumMod val="75000"/>
                  </a:schemeClr>
                </a:solidFill>
                <a:latin typeface="Arial Black" panose="020B0604020202020204" pitchFamily="34" charset="0"/>
                <a:cs typeface="Arial Black" panose="020B0604020202020204" pitchFamily="34" charset="0"/>
              </a:rPr>
              <a:t>STORE</a:t>
            </a:r>
          </a:p>
        </p:txBody>
      </p:sp>
      <p:pic>
        <p:nvPicPr>
          <p:cNvPr id="73" name="Picture 72">
            <a:extLst>
              <a:ext uri="{FF2B5EF4-FFF2-40B4-BE49-F238E27FC236}">
                <a16:creationId xmlns:a16="http://schemas.microsoft.com/office/drawing/2014/main" id="{9473B2D1-5721-BB49-B850-5F92994353E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7038735" y="4803910"/>
            <a:ext cx="830395" cy="1234060"/>
          </a:xfrm>
          <a:prstGeom prst="rect">
            <a:avLst/>
          </a:prstGeom>
        </p:spPr>
      </p:pic>
      <p:pic>
        <p:nvPicPr>
          <p:cNvPr id="75" name="Picture 74">
            <a:extLst>
              <a:ext uri="{FF2B5EF4-FFF2-40B4-BE49-F238E27FC236}">
                <a16:creationId xmlns:a16="http://schemas.microsoft.com/office/drawing/2014/main" id="{01C21BAF-FEA0-B146-82C1-73E27B28102A}"/>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9473111" y="3645024"/>
            <a:ext cx="830396" cy="1234060"/>
          </a:xfrm>
          <a:prstGeom prst="rect">
            <a:avLst/>
          </a:prstGeom>
        </p:spPr>
      </p:pic>
      <p:sp>
        <p:nvSpPr>
          <p:cNvPr id="77" name="TextBox 76">
            <a:extLst>
              <a:ext uri="{FF2B5EF4-FFF2-40B4-BE49-F238E27FC236}">
                <a16:creationId xmlns:a16="http://schemas.microsoft.com/office/drawing/2014/main" id="{98C45199-AB33-E949-B365-32DCFACBC781}"/>
              </a:ext>
            </a:extLst>
          </p:cNvPr>
          <p:cNvSpPr txBox="1"/>
          <p:nvPr/>
        </p:nvSpPr>
        <p:spPr>
          <a:xfrm>
            <a:off x="1351621" y="4356995"/>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HEALTHY BUILDINGS</a:t>
            </a:r>
          </a:p>
        </p:txBody>
      </p:sp>
      <p:pic>
        <p:nvPicPr>
          <p:cNvPr id="78" name="Picture 77">
            <a:extLst>
              <a:ext uri="{FF2B5EF4-FFF2-40B4-BE49-F238E27FC236}">
                <a16:creationId xmlns:a16="http://schemas.microsoft.com/office/drawing/2014/main" id="{BA595CFA-3A5F-BA48-9F22-4DC5EBD79F27}"/>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39721" y="3912641"/>
            <a:ext cx="830395" cy="1234059"/>
          </a:xfrm>
          <a:prstGeom prst="rect">
            <a:avLst/>
          </a:prstGeom>
        </p:spPr>
      </p:pic>
      <p:sp>
        <p:nvSpPr>
          <p:cNvPr id="79" name="TextBox 78">
            <a:extLst>
              <a:ext uri="{FF2B5EF4-FFF2-40B4-BE49-F238E27FC236}">
                <a16:creationId xmlns:a16="http://schemas.microsoft.com/office/drawing/2014/main" id="{1F9A143D-7F41-7E4C-9BB8-862E5B8AF0CF}"/>
              </a:ext>
            </a:extLst>
          </p:cNvPr>
          <p:cNvSpPr txBox="1"/>
          <p:nvPr/>
        </p:nvSpPr>
        <p:spPr>
          <a:xfrm>
            <a:off x="1353698" y="5248558"/>
            <a:ext cx="1321451" cy="487800"/>
          </a:xfrm>
          <a:prstGeom prst="rect">
            <a:avLst/>
          </a:prstGeom>
          <a:noFill/>
        </p:spPr>
        <p:txBody>
          <a:bodyPr wrap="square" lIns="0" tIns="0" rIns="0" bIns="0" rtlCol="0">
            <a:noAutofit/>
          </a:bodyPr>
          <a:lstStyle/>
          <a:p>
            <a:r>
              <a:rPr lang="en-GB" sz="1200" b="1">
                <a:solidFill>
                  <a:schemeClr val="bg1">
                    <a:lumMod val="75000"/>
                  </a:schemeClr>
                </a:solidFill>
                <a:latin typeface="Arial Black" panose="020B0604020202020204" pitchFamily="34" charset="0"/>
                <a:cs typeface="Arial Black" panose="020B0604020202020204" pitchFamily="34" charset="0"/>
              </a:rPr>
              <a:t>MANAGED SERVICES</a:t>
            </a:r>
          </a:p>
        </p:txBody>
      </p:sp>
      <p:pic>
        <p:nvPicPr>
          <p:cNvPr id="80" name="Picture 79">
            <a:extLst>
              <a:ext uri="{FF2B5EF4-FFF2-40B4-BE49-F238E27FC236}">
                <a16:creationId xmlns:a16="http://schemas.microsoft.com/office/drawing/2014/main" id="{C4B34896-4D2B-0945-91B6-65D789D3708A}"/>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41798" y="4804204"/>
            <a:ext cx="830395" cy="1234060"/>
          </a:xfrm>
          <a:prstGeom prst="rect">
            <a:avLst/>
          </a:prstGeom>
        </p:spPr>
      </p:pic>
      <p:sp>
        <p:nvSpPr>
          <p:cNvPr id="51" name="Rectangle 50">
            <a:extLst>
              <a:ext uri="{FF2B5EF4-FFF2-40B4-BE49-F238E27FC236}">
                <a16:creationId xmlns:a16="http://schemas.microsoft.com/office/drawing/2014/main" id="{9DFE0282-0AFA-5C49-B03B-9BD2816220E6}"/>
              </a:ext>
            </a:extLst>
          </p:cNvPr>
          <p:cNvSpPr/>
          <p:nvPr/>
        </p:nvSpPr>
        <p:spPr>
          <a:xfrm>
            <a:off x="0" y="5961732"/>
            <a:ext cx="12192000" cy="8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003E1156-E1F6-E341-96A6-EA99CFEDA5DB}"/>
              </a:ext>
            </a:extLst>
          </p:cNvPr>
          <p:cNvSpPr txBox="1"/>
          <p:nvPr/>
        </p:nvSpPr>
        <p:spPr>
          <a:xfrm>
            <a:off x="2395354" y="6258464"/>
            <a:ext cx="136731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OCCUPANT COMFORT</a:t>
            </a:r>
          </a:p>
        </p:txBody>
      </p:sp>
      <p:sp>
        <p:nvSpPr>
          <p:cNvPr id="53" name="TextBox 52">
            <a:extLst>
              <a:ext uri="{FF2B5EF4-FFF2-40B4-BE49-F238E27FC236}">
                <a16:creationId xmlns:a16="http://schemas.microsoft.com/office/drawing/2014/main" id="{B4E4B838-F1C3-3B4A-8FFF-234595F6F8B9}"/>
              </a:ext>
            </a:extLst>
          </p:cNvPr>
          <p:cNvSpPr txBox="1"/>
          <p:nvPr/>
        </p:nvSpPr>
        <p:spPr>
          <a:xfrm>
            <a:off x="5584756" y="6172512"/>
            <a:ext cx="1807329"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OPERATIONAL AND PRODUCTIVITY EFFICIENCY</a:t>
            </a:r>
          </a:p>
        </p:txBody>
      </p:sp>
      <p:sp>
        <p:nvSpPr>
          <p:cNvPr id="54" name="TextBox 53">
            <a:extLst>
              <a:ext uri="{FF2B5EF4-FFF2-40B4-BE49-F238E27FC236}">
                <a16:creationId xmlns:a16="http://schemas.microsoft.com/office/drawing/2014/main" id="{99DDE13B-5517-714A-9BF1-ECF8444C7A29}"/>
              </a:ext>
            </a:extLst>
          </p:cNvPr>
          <p:cNvSpPr txBox="1"/>
          <p:nvPr/>
        </p:nvSpPr>
        <p:spPr>
          <a:xfrm>
            <a:off x="9060688" y="6257613"/>
            <a:ext cx="1404097" cy="335418"/>
          </a:xfrm>
          <a:prstGeom prst="rect">
            <a:avLst/>
          </a:prstGeom>
          <a:noFill/>
        </p:spPr>
        <p:txBody>
          <a:bodyPr wrap="square" lIns="0" tIns="0" rIns="0" bIns="0" rtlCol="0">
            <a:noAutofit/>
          </a:bodyPr>
          <a:lstStyle/>
          <a:p>
            <a:r>
              <a:rPr lang="en-GB" sz="1200" b="1">
                <a:solidFill>
                  <a:schemeClr val="accent1"/>
                </a:solidFill>
                <a:latin typeface="Arial Black" panose="020B0604020202020204" pitchFamily="34" charset="0"/>
                <a:cs typeface="Arial Black" panose="020B0604020202020204" pitchFamily="34" charset="0"/>
              </a:rPr>
              <a:t>MULTI-SITE MANAGEMENT</a:t>
            </a:r>
          </a:p>
        </p:txBody>
      </p:sp>
      <p:pic>
        <p:nvPicPr>
          <p:cNvPr id="60" name="Picture 59">
            <a:extLst>
              <a:ext uri="{FF2B5EF4-FFF2-40B4-BE49-F238E27FC236}">
                <a16:creationId xmlns:a16="http://schemas.microsoft.com/office/drawing/2014/main" id="{76B477C6-055F-EA44-9717-5D03FF1EBCB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461360" y="5993694"/>
            <a:ext cx="836650" cy="836650"/>
          </a:xfrm>
          <a:prstGeom prst="rect">
            <a:avLst/>
          </a:prstGeom>
        </p:spPr>
      </p:pic>
      <p:pic>
        <p:nvPicPr>
          <p:cNvPr id="65" name="Picture 64">
            <a:extLst>
              <a:ext uri="{FF2B5EF4-FFF2-40B4-BE49-F238E27FC236}">
                <a16:creationId xmlns:a16="http://schemas.microsoft.com/office/drawing/2014/main" id="{945C6834-A6D0-674B-9C21-53C51CC1C5C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23923" y="6049927"/>
            <a:ext cx="724184" cy="724184"/>
          </a:xfrm>
          <a:prstGeom prst="rect">
            <a:avLst/>
          </a:prstGeom>
        </p:spPr>
      </p:pic>
      <p:pic>
        <p:nvPicPr>
          <p:cNvPr id="76" name="Picture 75">
            <a:extLst>
              <a:ext uri="{FF2B5EF4-FFF2-40B4-BE49-F238E27FC236}">
                <a16:creationId xmlns:a16="http://schemas.microsoft.com/office/drawing/2014/main" id="{B1309C44-07F8-0F43-A70D-7C506AB96B5C}"/>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8324390" y="6021197"/>
            <a:ext cx="714186" cy="714186"/>
          </a:xfrm>
          <a:prstGeom prst="rect">
            <a:avLst/>
          </a:prstGeom>
        </p:spPr>
      </p:pic>
    </p:spTree>
    <p:extLst>
      <p:ext uri="{BB962C8B-B14F-4D97-AF65-F5344CB8AC3E}">
        <p14:creationId xmlns:p14="http://schemas.microsoft.com/office/powerpoint/2010/main" val="16014020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2000" tmFilter="0, 0; .2, .5; .8, .5; 1, 0"/>
                                        <p:tgtEl>
                                          <p:spTgt spid="74"/>
                                        </p:tgtEl>
                                      </p:cBhvr>
                                    </p:animEffect>
                                    <p:animScale>
                                      <p:cBhvr>
                                        <p:cTn id="7" dur="1000" autoRev="1" fill="hold"/>
                                        <p:tgtEl>
                                          <p:spTgt spid="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2.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8DA0B9DEC44941BFB9B47FFE8D5B37" ma:contentTypeVersion="13" ma:contentTypeDescription="Create a new document." ma:contentTypeScope="" ma:versionID="49687eeed0087d16ff183390adb00a15">
  <xsd:schema xmlns:xsd="http://www.w3.org/2001/XMLSchema" xmlns:xs="http://www.w3.org/2001/XMLSchema" xmlns:p="http://schemas.microsoft.com/office/2006/metadata/properties" xmlns:ns2="034821a1-f0ed-4285-b93a-f6e1e2b290e4" xmlns:ns3="fa14cb73-b999-4e5b-aba7-481043d0d6b9" targetNamespace="http://schemas.microsoft.com/office/2006/metadata/properties" ma:root="true" ma:fieldsID="52945e37386cefb55afe6ab9b6789704" ns2:_="" ns3:_="">
    <xsd:import namespace="034821a1-f0ed-4285-b93a-f6e1e2b290e4"/>
    <xsd:import namespace="fa14cb73-b999-4e5b-aba7-481043d0d6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821a1-f0ed-4285-b93a-f6e1e2b29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14cb73-b999-4e5b-aba7-481043d0d6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A96D48-C214-4F88-BF4C-52E319A5EF21}">
  <ds:schemaRefs>
    <ds:schemaRef ds:uri="http://schemas.microsoft.com/sharepoint/v3/contenttype/forms"/>
  </ds:schemaRefs>
</ds:datastoreItem>
</file>

<file path=customXml/itemProps2.xml><?xml version="1.0" encoding="utf-8"?>
<ds:datastoreItem xmlns:ds="http://schemas.openxmlformats.org/officeDocument/2006/customXml" ds:itemID="{5CC1D9A1-0016-4E0F-8C92-95675C05FBCE}"/>
</file>

<file path=customXml/itemProps3.xml><?xml version="1.0" encoding="utf-8"?>
<ds:datastoreItem xmlns:ds="http://schemas.openxmlformats.org/officeDocument/2006/customXml" ds:itemID="{BD8308AD-929C-4AF1-934C-AD13F105D728}">
  <ds:schemaRefs>
    <ds:schemaRef ds:uri="http://schemas.openxmlformats.org/package/2006/metadata/core-properties"/>
    <ds:schemaRef ds:uri="http://purl.org/dc/elements/1.1/"/>
    <ds:schemaRef ds:uri="bfcda362-52e7-4b3d-8d5e-8873f1206e72"/>
    <ds:schemaRef ds:uri="7015b3cd-585f-4ab6-9dc4-f0885372dc69"/>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2971</TotalTime>
  <Words>5256</Words>
  <Application>Microsoft Office PowerPoint</Application>
  <PresentationFormat>Widescreen</PresentationFormat>
  <Paragraphs>1098</Paragraphs>
  <Slides>63</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1" baseType="lpstr">
      <vt:lpstr>Arial</vt:lpstr>
      <vt:lpstr>Arial Black</vt:lpstr>
      <vt:lpstr>ArialMT</vt:lpstr>
      <vt:lpstr>Georgia</vt:lpstr>
      <vt:lpstr>Honeywell Sans</vt:lpstr>
      <vt:lpstr>Honeywell Sans Black</vt:lpstr>
      <vt:lpstr>Honeywell 2019</vt:lpstr>
      <vt:lpstr>think-cell Slide</vt:lpstr>
      <vt:lpstr>Multisite building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INFORMATION</vt:lpstr>
      <vt:lpstr>PowerPoint Presentation</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PowerPoint template 2019</dc:title>
  <dc:creator>Pezza, Christine (NYC-MRM)</dc:creator>
  <cp:lastModifiedBy>Hochsprung, Ellie</cp:lastModifiedBy>
  <cp:revision>36</cp:revision>
  <cp:lastPrinted>2021-01-12T09:44:21Z</cp:lastPrinted>
  <dcterms:created xsi:type="dcterms:W3CDTF">2019-05-06T16:38:41Z</dcterms:created>
  <dcterms:modified xsi:type="dcterms:W3CDTF">2021-09-21T13:28:46Z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0x010100988DA0B9DEC44941BFB9B47FFE8D5B37</vt:lpwstr>
  </property>
  <property fmtid="{D5CDD505-2E9C-101B-9397-08002B2CF9AE}" pid="3" name="MSIP_Label_d546e5e1-5d42-4630-bacd-c69bfdcbd5e8_Enabled">
    <vt:lpwstr>true</vt:lpwstr>
  </property>
  <property fmtid="{D5CDD505-2E9C-101B-9397-08002B2CF9AE}" pid="4" name="MSIP_Label_d546e5e1-5d42-4630-bacd-c69bfdcbd5e8_SetDate">
    <vt:lpwstr>2021-09-21T13:28:46Z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00b370c2-b600-4f62-b195-a30c5061c511</vt:lpwstr>
  </property>
  <property fmtid="{D5CDD505-2E9C-101B-9397-08002B2CF9AE}" pid="9" name="MSIP_Label_d546e5e1-5d42-4630-bacd-c69bfdcbd5e8_ContentBits">
    <vt:lpwstr>0</vt:lpwstr>
  </property>
  <property fmtid="{D5CDD505-2E9C-101B-9397-08002B2CF9AE}" pid="10" name="SmartTag">
    <vt:lpwstr>4</vt:lpwstr>
  </property>
</Properties>
</file>